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5" r:id="rId2"/>
    <p:sldId id="497" r:id="rId3"/>
    <p:sldId id="469" r:id="rId4"/>
    <p:sldId id="493" r:id="rId5"/>
    <p:sldId id="471" r:id="rId6"/>
    <p:sldId id="472" r:id="rId7"/>
    <p:sldId id="473" r:id="rId8"/>
    <p:sldId id="474" r:id="rId9"/>
    <p:sldId id="579" r:id="rId10"/>
    <p:sldId id="580" r:id="rId11"/>
    <p:sldId id="564" r:id="rId12"/>
    <p:sldId id="565" r:id="rId13"/>
    <p:sldId id="566" r:id="rId14"/>
    <p:sldId id="569" r:id="rId15"/>
    <p:sldId id="570" r:id="rId16"/>
    <p:sldId id="571" r:id="rId17"/>
    <p:sldId id="559" r:id="rId18"/>
    <p:sldId id="560" r:id="rId19"/>
    <p:sldId id="511" r:id="rId20"/>
    <p:sldId id="577" r:id="rId21"/>
    <p:sldId id="574" r:id="rId22"/>
    <p:sldId id="575" r:id="rId23"/>
    <p:sldId id="578" r:id="rId24"/>
    <p:sldId id="557" r:id="rId25"/>
    <p:sldId id="337" r:id="rId26"/>
    <p:sldId id="338" r:id="rId27"/>
    <p:sldId id="340" r:id="rId28"/>
    <p:sldId id="341" r:id="rId29"/>
    <p:sldId id="342" r:id="rId30"/>
    <p:sldId id="343" r:id="rId31"/>
    <p:sldId id="344" r:id="rId32"/>
    <p:sldId id="576" r:id="rId33"/>
    <p:sldId id="317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709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6E85A-07F4-4CCD-AA39-27A2EFF8AE65}" type="datetimeFigureOut">
              <a:rPr lang="sv-SE" smtClean="0"/>
              <a:pPr/>
              <a:t>2011-10-03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C6423-72FB-498F-A159-B1D8796E2E6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sv-SE" smtClean="0">
                <a:solidFill>
                  <a:schemeClr val="bg1"/>
                </a:solidFill>
              </a:rPr>
              <a:t>IoS list of ”sustainable products” </a:t>
            </a:r>
            <a:endParaRPr lang="en-US" smtClean="0">
              <a:solidFill>
                <a:schemeClr val="bg1"/>
              </a:solidFill>
            </a:endParaRPr>
          </a:p>
          <a:p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6617B-C6F6-416F-BB73-CC223A190369}" type="slidenum">
              <a:rPr lang="sv-SE" smtClean="0">
                <a:latin typeface="Arial" pitchFamily="34" charset="0"/>
                <a:ea typeface="ＭＳ Ｐゴシック"/>
                <a:cs typeface="ＭＳ Ｐゴシック"/>
              </a:rPr>
              <a:pPr/>
              <a:t>25</a:t>
            </a:fld>
            <a:endParaRPr lang="sv-S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7D43B-666C-4E78-8A3D-4AF6500F278A}" type="slidenum">
              <a:rPr lang="sv-SE" smtClean="0">
                <a:latin typeface="Arial" pitchFamily="34" charset="0"/>
                <a:ea typeface="ＭＳ Ｐゴシック"/>
                <a:cs typeface="ＭＳ Ｐゴシック"/>
              </a:rPr>
              <a:pPr/>
              <a:t>26</a:t>
            </a:fld>
            <a:endParaRPr lang="sv-S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CC047-9CB8-48E0-A9B8-FA6DF214A1E6}" type="slidenum">
              <a:rPr lang="sv-SE" smtClean="0">
                <a:latin typeface="Arial" pitchFamily="34" charset="0"/>
                <a:ea typeface="ＭＳ Ｐゴシック"/>
                <a:cs typeface="ＭＳ Ｐゴシック"/>
              </a:rPr>
              <a:pPr/>
              <a:t>27</a:t>
            </a:fld>
            <a:endParaRPr lang="sv-S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2D81E-39E6-400F-9A7D-87C5EC7D17E4}" type="slidenum">
              <a:rPr lang="sv-SE" smtClean="0">
                <a:latin typeface="Arial" pitchFamily="34" charset="0"/>
                <a:ea typeface="ＭＳ Ｐゴシック"/>
                <a:cs typeface="ＭＳ Ｐゴシック"/>
              </a:rPr>
              <a:pPr/>
              <a:t>28</a:t>
            </a:fld>
            <a:endParaRPr lang="sv-S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37580-6815-4A22-88AE-A65B02124D05}" type="slidenum">
              <a:rPr lang="sv-SE" smtClean="0">
                <a:latin typeface="Arial" pitchFamily="34" charset="0"/>
                <a:ea typeface="ＭＳ Ｐゴシック"/>
                <a:cs typeface="ＭＳ Ｐゴシック"/>
              </a:rPr>
              <a:pPr/>
              <a:t>29</a:t>
            </a:fld>
            <a:endParaRPr lang="sv-S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6045B-2851-40C4-BB4E-CA9C5C14F1E1}" type="slidenum">
              <a:rPr lang="sv-SE" smtClean="0">
                <a:latin typeface="Arial" pitchFamily="34" charset="0"/>
                <a:ea typeface="ＭＳ Ｐゴシック"/>
                <a:cs typeface="ＭＳ Ｐゴシック"/>
              </a:rPr>
              <a:pPr/>
              <a:t>30</a:t>
            </a:fld>
            <a:endParaRPr lang="sv-S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E0E5A-9F30-460C-870A-67623992806F}" type="slidenum">
              <a:rPr lang="sv-SE" smtClean="0">
                <a:latin typeface="Arial" pitchFamily="34" charset="0"/>
                <a:ea typeface="ＭＳ Ｐゴシック"/>
                <a:cs typeface="ＭＳ Ｐゴシック"/>
              </a:rPr>
              <a:pPr/>
              <a:t>31</a:t>
            </a:fld>
            <a:endParaRPr lang="sv-SE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F5C58D-5983-4B2A-AC4A-8B467589D3A5}" type="datetimeFigureOut">
              <a:rPr lang="sv-SE"/>
              <a:pPr>
                <a:defRPr/>
              </a:pPr>
              <a:t>2011-10-03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71750" y="6356350"/>
            <a:ext cx="4500563" cy="365125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sv-SE"/>
              <a:t>Small </a:t>
            </a:r>
            <a:r>
              <a:rPr lang="sv-SE" err="1"/>
              <a:t>improvements</a:t>
            </a:r>
            <a:r>
              <a:rPr lang="sv-SE"/>
              <a:t> </a:t>
            </a:r>
            <a:r>
              <a:rPr lang="sv-SE" err="1"/>
              <a:t>towards</a:t>
            </a:r>
            <a:r>
              <a:rPr lang="sv-SE"/>
              <a:t> a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sustainable</a:t>
            </a:r>
            <a:r>
              <a:rPr lang="sv-SE"/>
              <a:t> IKEA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211B-0F4E-4468-925F-508012D799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4282" y="214290"/>
          <a:ext cx="8629650" cy="6472238"/>
        </p:xfrm>
        <a:graphic>
          <a:graphicData uri="http://schemas.openxmlformats.org/presentationml/2006/ole">
            <p:oleObj spid="_x0000_s9218" name="Acrobat Document" r:id="rId5" imgW="9753600" imgH="7315200" progId="AcroExch.Document.7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ergmark-sustainabilit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ereuseasho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lana.marksandspencer.com/about/partnerships/oxfam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gmark-sustainability.com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1640" y="1340768"/>
            <a:ext cx="64294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i="1" dirty="0" smtClean="0"/>
              <a:t>     </a:t>
            </a:r>
            <a:r>
              <a:rPr lang="sv-SE" sz="3600" b="1" i="1" dirty="0" smtClean="0"/>
              <a:t>”Hållbar affärsutveckling i       </a:t>
            </a:r>
            <a:br>
              <a:rPr lang="sv-SE" sz="3600" b="1" i="1" dirty="0" smtClean="0"/>
            </a:br>
            <a:r>
              <a:rPr lang="sv-SE" sz="3600" b="1" i="1" dirty="0" smtClean="0"/>
              <a:t>         ett helhetsperspektiv</a:t>
            </a:r>
            <a:r>
              <a:rPr lang="sv-SE" sz="4400" b="1" i="1" dirty="0" smtClean="0"/>
              <a:t>”</a:t>
            </a:r>
          </a:p>
          <a:p>
            <a:r>
              <a:rPr lang="sv-SE" sz="4400" b="1" i="1" dirty="0" smtClean="0"/>
              <a:t>	      </a:t>
            </a:r>
            <a:r>
              <a:rPr lang="sv-SE" sz="2800" b="1" i="1" dirty="0" err="1" smtClean="0"/>
              <a:t>PurNet</a:t>
            </a:r>
            <a:r>
              <a:rPr lang="sv-SE" sz="2800" b="1" i="1" dirty="0" smtClean="0"/>
              <a:t> 24 maj 2011</a:t>
            </a:r>
            <a:endParaRPr lang="en-GB" sz="3200" b="1" i="1" dirty="0" smtClean="0"/>
          </a:p>
          <a:p>
            <a:endParaRPr lang="sv-SE" sz="3200" b="1" dirty="0" smtClean="0"/>
          </a:p>
          <a:p>
            <a:r>
              <a:rPr lang="sv-SE" sz="3200" b="1" dirty="0" smtClean="0"/>
              <a:t>	</a:t>
            </a:r>
          </a:p>
          <a:p>
            <a:endParaRPr lang="sv-SE" sz="3200" b="1" dirty="0" smtClean="0"/>
          </a:p>
          <a:p>
            <a:r>
              <a:rPr lang="sv-SE" sz="1200" b="1" dirty="0" smtClean="0"/>
              <a:t>	                          </a:t>
            </a:r>
          </a:p>
          <a:p>
            <a:endParaRPr lang="sv-SE" sz="1200" b="1" dirty="0" smtClean="0"/>
          </a:p>
          <a:p>
            <a:endParaRPr lang="sv-SE" sz="1200" b="1" dirty="0" smtClean="0"/>
          </a:p>
          <a:p>
            <a:endParaRPr lang="sv-SE" sz="1200" b="1" dirty="0" smtClean="0"/>
          </a:p>
          <a:p>
            <a:endParaRPr lang="sv-SE" sz="1200" b="1" dirty="0" smtClean="0"/>
          </a:p>
          <a:p>
            <a:endParaRPr lang="sv-SE" sz="1200" b="1" dirty="0" smtClean="0"/>
          </a:p>
          <a:p>
            <a:r>
              <a:rPr lang="sv-SE" sz="3200" b="1" dirty="0" smtClean="0"/>
              <a:t>	        Thomas Bergmark</a:t>
            </a:r>
          </a:p>
          <a:p>
            <a:r>
              <a:rPr lang="sv-SE" sz="1200" b="1" dirty="0" smtClean="0"/>
              <a:t> 		 </a:t>
            </a:r>
            <a:r>
              <a:rPr lang="sv-SE" sz="1400" b="1" dirty="0" err="1" smtClean="0">
                <a:hlinkClick r:id="rId2"/>
              </a:rPr>
              <a:t>www.bergmark-sustainability.com</a:t>
            </a:r>
            <a:r>
              <a:rPr lang="sv-SE" sz="1400" b="1" dirty="0" smtClean="0"/>
              <a:t> </a:t>
            </a:r>
            <a:endParaRPr lang="sv-SE" sz="1400" dirty="0"/>
          </a:p>
        </p:txBody>
      </p:sp>
      <p:pic>
        <p:nvPicPr>
          <p:cNvPr id="3" name="Picture 2" descr="http://lotidningen.se/media/lotidningen/media/images/nyhetsbilder/ht2008/vietnam4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4968552" cy="275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2915816" y="1340768"/>
            <a:ext cx="264320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/>
              <a:t>UTVECKLA</a:t>
            </a:r>
            <a:endParaRPr lang="sv-SE" sz="2400" b="1" dirty="0"/>
          </a:p>
        </p:txBody>
      </p:sp>
      <p:sp>
        <p:nvSpPr>
          <p:cNvPr id="5" name="Ellips 4"/>
          <p:cNvSpPr/>
          <p:nvPr/>
        </p:nvSpPr>
        <p:spPr>
          <a:xfrm>
            <a:off x="5292080" y="2492896"/>
            <a:ext cx="259855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/>
              <a:t>TILLVERKA/</a:t>
            </a:r>
          </a:p>
          <a:p>
            <a:pPr algn="ctr"/>
            <a:r>
              <a:rPr lang="sv-SE" b="1" dirty="0" smtClean="0"/>
              <a:t>DISTRIBUERA</a:t>
            </a:r>
            <a:endParaRPr lang="sv-SE" b="1" dirty="0"/>
          </a:p>
        </p:txBody>
      </p:sp>
      <p:sp>
        <p:nvSpPr>
          <p:cNvPr id="6" name="Ellips 5"/>
          <p:cNvSpPr/>
          <p:nvPr/>
        </p:nvSpPr>
        <p:spPr>
          <a:xfrm>
            <a:off x="4644008" y="4509120"/>
            <a:ext cx="264320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/>
              <a:t>SÄLJA</a:t>
            </a:r>
            <a:endParaRPr lang="sv-SE" sz="2400" b="1" dirty="0"/>
          </a:p>
        </p:txBody>
      </p:sp>
      <p:sp>
        <p:nvSpPr>
          <p:cNvPr id="8" name="Ellips 7"/>
          <p:cNvSpPr/>
          <p:nvPr/>
        </p:nvSpPr>
        <p:spPr>
          <a:xfrm>
            <a:off x="827584" y="2636912"/>
            <a:ext cx="264320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>
                <a:solidFill>
                  <a:schemeClr val="tx1"/>
                </a:solidFill>
              </a:rPr>
              <a:t>ÅTERANVÄNDA/</a:t>
            </a:r>
          </a:p>
          <a:p>
            <a:pPr algn="ctr"/>
            <a:r>
              <a:rPr lang="sv-SE" sz="1600" b="1" dirty="0" smtClean="0">
                <a:solidFill>
                  <a:schemeClr val="tx1"/>
                </a:solidFill>
              </a:rPr>
              <a:t>ÅTERVINNA</a:t>
            </a:r>
            <a:endParaRPr lang="sv-SE" sz="1600" b="1" dirty="0">
              <a:solidFill>
                <a:schemeClr val="tx1"/>
              </a:solidFill>
            </a:endParaRPr>
          </a:p>
        </p:txBody>
      </p:sp>
      <p:sp>
        <p:nvSpPr>
          <p:cNvPr id="11" name="Vänsterböjd 10"/>
          <p:cNvSpPr/>
          <p:nvPr/>
        </p:nvSpPr>
        <p:spPr>
          <a:xfrm rot="-3540000">
            <a:off x="5718464" y="1412784"/>
            <a:ext cx="68808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Vänsterböjd 11"/>
          <p:cNvSpPr/>
          <p:nvPr/>
        </p:nvSpPr>
        <p:spPr>
          <a:xfrm rot="2160000">
            <a:off x="6879936" y="3803123"/>
            <a:ext cx="68808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Vänsterböjd 12"/>
          <p:cNvSpPr/>
          <p:nvPr/>
        </p:nvSpPr>
        <p:spPr>
          <a:xfrm rot="9241542">
            <a:off x="1131157" y="3878299"/>
            <a:ext cx="68808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Vänsterböjd 13"/>
          <p:cNvSpPr/>
          <p:nvPr/>
        </p:nvSpPr>
        <p:spPr>
          <a:xfrm rot="12960000">
            <a:off x="2127408" y="1498867"/>
            <a:ext cx="68808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563888" y="3356992"/>
            <a:ext cx="1647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0000"/>
                </a:solidFill>
              </a:rPr>
              <a:t>”VAGGA till</a:t>
            </a:r>
          </a:p>
          <a:p>
            <a:r>
              <a:rPr lang="sv-SE" sz="2400" b="1" dirty="0" smtClean="0">
                <a:solidFill>
                  <a:srgbClr val="FF0000"/>
                </a:solidFill>
              </a:rPr>
              <a:t>    VAGGA”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172464" y="1124744"/>
            <a:ext cx="397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HÅLLBARA AFFÄRER</a:t>
            </a:r>
            <a:endParaRPr lang="sv-SE" sz="2800" b="1" dirty="0"/>
          </a:p>
        </p:txBody>
      </p:sp>
      <p:sp>
        <p:nvSpPr>
          <p:cNvPr id="17" name="Ellips 16"/>
          <p:cNvSpPr/>
          <p:nvPr/>
        </p:nvSpPr>
        <p:spPr>
          <a:xfrm>
            <a:off x="1475656" y="4509120"/>
            <a:ext cx="264320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/>
              <a:t>ENGAGERA/</a:t>
            </a:r>
          </a:p>
          <a:p>
            <a:pPr algn="ctr"/>
            <a:r>
              <a:rPr lang="sv-SE" sz="2000" b="1" dirty="0" smtClean="0"/>
              <a:t>ANVÄNDA</a:t>
            </a:r>
            <a:endParaRPr lang="sv-SE" sz="2000" b="1" dirty="0"/>
          </a:p>
        </p:txBody>
      </p:sp>
      <p:sp>
        <p:nvSpPr>
          <p:cNvPr id="18" name="Vänsterböjd 17"/>
          <p:cNvSpPr/>
          <p:nvPr/>
        </p:nvSpPr>
        <p:spPr>
          <a:xfrm rot="5728654">
            <a:off x="4002002" y="5309671"/>
            <a:ext cx="688084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733760"/>
          </a:xfrm>
        </p:spPr>
        <p:txBody>
          <a:bodyPr/>
          <a:lstStyle/>
          <a:p>
            <a:r>
              <a:rPr lang="sv-SE" sz="3600" dirty="0" smtClean="0"/>
              <a:t>Utmaningar &amp; Möjligheter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3542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827584" y="1196752"/>
            <a:ext cx="61526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200" b="1" i="0" dirty="0" smtClean="0">
                <a:latin typeface="Arial" charset="0"/>
                <a:cs typeface="Arial" charset="0"/>
              </a:rPr>
              <a:t>Några av våra utmaningar…….</a:t>
            </a:r>
            <a:endParaRPr lang="en-US" sz="3200" b="1" i="0" dirty="0">
              <a:latin typeface="Arial" charset="0"/>
              <a:cs typeface="Arial" charset="0"/>
            </a:endParaRP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539552" y="2276872"/>
            <a:ext cx="540263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sv-SE" sz="2000" b="1" i="0" dirty="0" smtClean="0">
                <a:latin typeface="Arial" charset="0"/>
                <a:cs typeface="Arial" charset="0"/>
              </a:rPr>
              <a:t> Användning av fossila bränslen</a:t>
            </a:r>
          </a:p>
          <a:p>
            <a:pPr>
              <a:buFontTx/>
              <a:buChar char="•"/>
            </a:pPr>
            <a:r>
              <a:rPr lang="sv-SE" sz="2000" b="1" i="0" dirty="0" smtClean="0">
                <a:latin typeface="Arial" charset="0"/>
                <a:cs typeface="Arial" charset="0"/>
              </a:rPr>
              <a:t> </a:t>
            </a:r>
            <a:r>
              <a:rPr lang="sv-SE" sz="2000" b="1" dirty="0" smtClean="0">
                <a:latin typeface="Arial" charset="0"/>
                <a:cs typeface="Arial" charset="0"/>
              </a:rPr>
              <a:t>Avskogning</a:t>
            </a:r>
            <a:endParaRPr lang="sv-SE" sz="2000" b="1" i="0" dirty="0"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sv-SE" sz="2000" b="1" i="0" dirty="0" smtClean="0">
                <a:latin typeface="Arial" charset="0"/>
                <a:cs typeface="Arial" charset="0"/>
              </a:rPr>
              <a:t> Markanvändning – mat v/s biobränslen</a:t>
            </a:r>
            <a:endParaRPr lang="sv-SE" sz="2000" b="1" i="0" dirty="0"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sv-SE" sz="2000" b="1" i="0" dirty="0" smtClean="0">
                <a:latin typeface="Arial" charset="0"/>
                <a:cs typeface="Arial" charset="0"/>
              </a:rPr>
              <a:t> </a:t>
            </a:r>
            <a:r>
              <a:rPr lang="sv-SE" sz="2000" b="1" dirty="0" smtClean="0">
                <a:latin typeface="Arial" charset="0"/>
                <a:cs typeface="Arial" charset="0"/>
              </a:rPr>
              <a:t>Tillgång till rent vatten – glaciärer smälter</a:t>
            </a:r>
            <a:endParaRPr lang="sv-SE" sz="2000" b="1" i="0" dirty="0"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sv-SE" sz="2000" b="1" i="0" dirty="0" smtClean="0">
                <a:latin typeface="Arial" charset="0"/>
                <a:cs typeface="Arial" charset="0"/>
              </a:rPr>
              <a:t> Val av råvaror – </a:t>
            </a:r>
            <a:r>
              <a:rPr lang="sv-SE" sz="2000" b="1" dirty="0" smtClean="0">
                <a:latin typeface="Arial" charset="0"/>
                <a:cs typeface="Arial" charset="0"/>
              </a:rPr>
              <a:t>uthålliga</a:t>
            </a:r>
            <a:r>
              <a:rPr lang="sv-SE" sz="2000" b="1" i="0" dirty="0" smtClean="0">
                <a:latin typeface="Arial" charset="0"/>
                <a:cs typeface="Arial" charset="0"/>
              </a:rPr>
              <a:t>?</a:t>
            </a:r>
            <a:endParaRPr lang="sv-SE" sz="2000" b="1" i="0" dirty="0">
              <a:latin typeface="Arial" charset="0"/>
              <a:cs typeface="Arial" charset="0"/>
            </a:endParaRPr>
          </a:p>
          <a:p>
            <a:pPr>
              <a:buFontTx/>
              <a:buChar char="•"/>
            </a:pPr>
            <a:r>
              <a:rPr lang="sv-SE" sz="2000" b="1" i="0" dirty="0" smtClean="0">
                <a:latin typeface="Arial" charset="0"/>
                <a:cs typeface="Arial" charset="0"/>
              </a:rPr>
              <a:t> Byggnader </a:t>
            </a:r>
            <a:r>
              <a:rPr lang="sv-SE" sz="2000" b="1" i="0" dirty="0">
                <a:latin typeface="Arial" charset="0"/>
                <a:cs typeface="Arial" charset="0"/>
              </a:rPr>
              <a:t>&amp; </a:t>
            </a:r>
            <a:r>
              <a:rPr lang="sv-SE" sz="2000" b="1" i="0" dirty="0" smtClean="0">
                <a:latin typeface="Arial" charset="0"/>
                <a:cs typeface="Arial" charset="0"/>
              </a:rPr>
              <a:t>Infrastruktur</a:t>
            </a:r>
          </a:p>
          <a:p>
            <a:pPr>
              <a:buFontTx/>
              <a:buChar char="•"/>
            </a:pPr>
            <a:r>
              <a:rPr lang="sv-SE" sz="2000" b="1" dirty="0" smtClean="0">
                <a:latin typeface="Arial" charset="0"/>
                <a:cs typeface="Arial" charset="0"/>
              </a:rPr>
              <a:t> Mat till alla – klimatsmart?</a:t>
            </a:r>
          </a:p>
          <a:p>
            <a:pPr>
              <a:buFontTx/>
              <a:buChar char="•"/>
            </a:pPr>
            <a:r>
              <a:rPr lang="sv-SE" sz="2000" b="1" dirty="0" smtClean="0">
                <a:latin typeface="Arial" charset="0"/>
                <a:cs typeface="Arial" charset="0"/>
              </a:rPr>
              <a:t> Sluta kretsloppen</a:t>
            </a:r>
          </a:p>
          <a:p>
            <a:pPr>
              <a:buFontTx/>
              <a:buChar char="•"/>
            </a:pPr>
            <a:r>
              <a:rPr lang="sv-SE" sz="2000" b="1" dirty="0" smtClean="0">
                <a:latin typeface="Arial" charset="0"/>
                <a:cs typeface="Arial" charset="0"/>
              </a:rPr>
              <a:t> </a:t>
            </a:r>
            <a:r>
              <a:rPr lang="sv-SE" sz="2000" b="1" dirty="0" smtClean="0">
                <a:latin typeface="Arial" charset="0"/>
                <a:cs typeface="Arial" charset="0"/>
              </a:rPr>
              <a:t>Och </a:t>
            </a:r>
            <a:r>
              <a:rPr lang="sv-SE" sz="2000" b="1" dirty="0" smtClean="0">
                <a:latin typeface="Arial" charset="0"/>
                <a:cs typeface="Arial" charset="0"/>
              </a:rPr>
              <a:t>mycket </a:t>
            </a:r>
            <a:r>
              <a:rPr lang="sv-SE" sz="2000" b="1" dirty="0" err="1" smtClean="0">
                <a:latin typeface="Arial" charset="0"/>
                <a:cs typeface="Arial" charset="0"/>
              </a:rPr>
              <a:t>mer</a:t>
            </a:r>
            <a:r>
              <a:rPr lang="sv-SE" sz="2000" b="1" i="0" dirty="0" err="1" smtClean="0">
                <a:latin typeface="Arial" charset="0"/>
                <a:cs typeface="Arial" charset="0"/>
              </a:rPr>
              <a:t>……som</a:t>
            </a:r>
            <a:r>
              <a:rPr lang="sv-SE" sz="2000" b="1" i="0" dirty="0" smtClean="0">
                <a:latin typeface="Arial" charset="0"/>
                <a:cs typeface="Arial" charset="0"/>
              </a:rPr>
              <a:t> t ex…</a:t>
            </a:r>
            <a:endParaRPr lang="en-US" sz="2000" b="1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hemka 126"/>
          <p:cNvPicPr>
            <a:picLocks noChangeAspect="1" noChangeArrowheads="1"/>
          </p:cNvPicPr>
          <p:nvPr/>
        </p:nvPicPr>
        <p:blipFill>
          <a:blip r:embed="rId2" cstate="print"/>
          <a:srcRect l="10075" r="9354"/>
          <a:stretch>
            <a:fillRect/>
          </a:stretch>
        </p:blipFill>
        <p:spPr bwMode="auto">
          <a:xfrm>
            <a:off x="4499992" y="3068960"/>
            <a:ext cx="4273822" cy="3545084"/>
          </a:xfrm>
          <a:prstGeom prst="rect">
            <a:avLst/>
          </a:prstGeom>
          <a:noFill/>
        </p:spPr>
      </p:pic>
      <p:pic>
        <p:nvPicPr>
          <p:cNvPr id="118786" name="Picture 2" descr="http://www.alafa.info/Images/Sections/precious%20garments%20factory%20fl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211449" cy="2798832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827584" y="1412776"/>
            <a:ext cx="751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/>
              <a:t>Sociala förhållanden och arbetarskydd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792088"/>
          </a:xfrm>
        </p:spPr>
        <p:txBody>
          <a:bodyPr/>
          <a:lstStyle/>
          <a:p>
            <a:r>
              <a:rPr lang="en-GB" dirty="0" err="1" smtClean="0"/>
              <a:t>Ekonomiska</a:t>
            </a:r>
            <a:r>
              <a:rPr lang="en-GB" dirty="0" smtClean="0"/>
              <a:t> </a:t>
            </a:r>
            <a:r>
              <a:rPr lang="en-GB" dirty="0" err="1" smtClean="0"/>
              <a:t>aspekter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Stern </a:t>
            </a:r>
            <a:r>
              <a:rPr lang="en-GB" sz="2400" dirty="0" err="1" smtClean="0"/>
              <a:t>Rapporten</a:t>
            </a:r>
            <a:r>
              <a:rPr lang="en-GB" sz="2400" dirty="0" smtClean="0"/>
              <a:t> – </a:t>
            </a:r>
            <a:r>
              <a:rPr lang="en-GB" sz="2400" dirty="0" err="1" smtClean="0"/>
              <a:t>kostnad</a:t>
            </a:r>
            <a:r>
              <a:rPr lang="en-GB" sz="2400" dirty="0" smtClean="0"/>
              <a:t> </a:t>
            </a:r>
            <a:r>
              <a:rPr lang="en-GB" sz="2400" dirty="0" err="1" smtClean="0"/>
              <a:t>för</a:t>
            </a:r>
            <a:r>
              <a:rPr lang="en-GB" sz="2400" dirty="0" smtClean="0"/>
              <a:t> </a:t>
            </a:r>
            <a:r>
              <a:rPr lang="en-GB" sz="2400" dirty="0" err="1" smtClean="0"/>
              <a:t>att</a:t>
            </a:r>
            <a:r>
              <a:rPr lang="en-GB" sz="2400" dirty="0" smtClean="0"/>
              <a:t> “</a:t>
            </a:r>
            <a:r>
              <a:rPr lang="en-GB" sz="2400" dirty="0" err="1" smtClean="0"/>
              <a:t>lösa</a:t>
            </a:r>
            <a:r>
              <a:rPr lang="en-GB" sz="2400" dirty="0" smtClean="0"/>
              <a:t> </a:t>
            </a:r>
            <a:r>
              <a:rPr lang="en-GB" sz="2400" dirty="0" err="1" smtClean="0"/>
              <a:t>klimatfrågan</a:t>
            </a:r>
            <a:r>
              <a:rPr lang="en-GB" sz="2400" dirty="0" smtClean="0"/>
              <a:t>”</a:t>
            </a:r>
            <a:endParaRPr lang="en-GB" sz="2400" dirty="0" smtClean="0"/>
          </a:p>
          <a:p>
            <a:r>
              <a:rPr lang="en-GB" sz="2400" dirty="0" smtClean="0"/>
              <a:t>1% </a:t>
            </a:r>
            <a:r>
              <a:rPr lang="en-GB" sz="2400" dirty="0" err="1" smtClean="0"/>
              <a:t>av</a:t>
            </a:r>
            <a:r>
              <a:rPr lang="en-GB" sz="2400" dirty="0" smtClean="0"/>
              <a:t> </a:t>
            </a:r>
            <a:r>
              <a:rPr lang="en-GB" sz="2400" dirty="0" err="1" smtClean="0"/>
              <a:t>världens</a:t>
            </a:r>
            <a:r>
              <a:rPr lang="en-GB" sz="2400" dirty="0" smtClean="0"/>
              <a:t> BNP - 600 </a:t>
            </a:r>
            <a:r>
              <a:rPr lang="en-GB" sz="2400" dirty="0" err="1" smtClean="0"/>
              <a:t>miljarder</a:t>
            </a:r>
            <a:r>
              <a:rPr lang="en-GB" sz="2400" dirty="0" smtClean="0"/>
              <a:t> $</a:t>
            </a:r>
          </a:p>
          <a:p>
            <a:r>
              <a:rPr lang="en-GB" sz="2400" dirty="0" smtClean="0"/>
              <a:t>1400 </a:t>
            </a:r>
            <a:r>
              <a:rPr lang="en-GB" sz="2400" dirty="0" err="1" smtClean="0"/>
              <a:t>miljarder</a:t>
            </a:r>
            <a:r>
              <a:rPr lang="en-GB" sz="2400" dirty="0" smtClean="0"/>
              <a:t> $ </a:t>
            </a:r>
            <a:r>
              <a:rPr lang="en-GB" sz="2400" dirty="0" err="1" smtClean="0"/>
              <a:t>spenderas</a:t>
            </a:r>
            <a:r>
              <a:rPr lang="en-GB" sz="2400" dirty="0" smtClean="0"/>
              <a:t> </a:t>
            </a:r>
            <a:r>
              <a:rPr lang="en-GB" sz="2400" dirty="0" err="1" smtClean="0"/>
              <a:t>årligen</a:t>
            </a:r>
            <a:r>
              <a:rPr lang="en-GB" sz="2400" dirty="0" smtClean="0"/>
              <a:t> 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 smtClean="0"/>
              <a:t>militära</a:t>
            </a:r>
            <a:r>
              <a:rPr lang="en-GB" sz="2400" dirty="0" smtClean="0"/>
              <a:t> </a:t>
            </a:r>
            <a:r>
              <a:rPr lang="en-GB" sz="2400" dirty="0" err="1" smtClean="0"/>
              <a:t>aktiviteter</a:t>
            </a:r>
            <a:endParaRPr lang="en-GB" sz="2400" dirty="0"/>
          </a:p>
        </p:txBody>
      </p:sp>
      <p:pic>
        <p:nvPicPr>
          <p:cNvPr id="65538" name="Picture 2" descr="http://www.smh.com.au/ffximage/2007/03/23/sirnicholasstern_wideweb__470x342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33056"/>
            <a:ext cx="356250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en-GB" dirty="0" err="1" smtClean="0"/>
              <a:t>Lösningarna</a:t>
            </a:r>
            <a:r>
              <a:rPr lang="en-GB" dirty="0" smtClean="0"/>
              <a:t> </a:t>
            </a:r>
            <a:r>
              <a:rPr lang="en-GB" dirty="0" err="1" smtClean="0"/>
              <a:t>finns</a:t>
            </a:r>
            <a:r>
              <a:rPr lang="en-GB" dirty="0" smtClean="0">
                <a:sym typeface="Wingdings" pitchFamily="2" charset="2"/>
              </a:rPr>
              <a:t>......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25067"/>
            <a:ext cx="8229600" cy="4340237"/>
          </a:xfrm>
        </p:spPr>
        <p:txBody>
          <a:bodyPr/>
          <a:lstStyle/>
          <a:p>
            <a:r>
              <a:rPr lang="en-GB" sz="2000" b="1" dirty="0" err="1" smtClean="0"/>
              <a:t>Vindkraft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producerar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redan</a:t>
            </a:r>
            <a:r>
              <a:rPr lang="en-GB" sz="2000" b="1" dirty="0" smtClean="0"/>
              <a:t> 20% </a:t>
            </a:r>
            <a:r>
              <a:rPr lang="en-GB" sz="2000" b="1" dirty="0" err="1" smtClean="0"/>
              <a:t>av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elen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många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länder</a:t>
            </a:r>
            <a:endParaRPr lang="en-GB" sz="2000" b="1" dirty="0" smtClean="0"/>
          </a:p>
          <a:p>
            <a:r>
              <a:rPr lang="en-GB" sz="2000" b="1" dirty="0" err="1" smtClean="0"/>
              <a:t>Teoretisk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kapacitet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att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producera</a:t>
            </a:r>
            <a:r>
              <a:rPr lang="en-GB" sz="2000" b="1" dirty="0" smtClean="0"/>
              <a:t> 5-15 </a:t>
            </a:r>
            <a:r>
              <a:rPr lang="en-GB" sz="2000" b="1" dirty="0" err="1" smtClean="0"/>
              <a:t>ggr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än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världens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totala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behov</a:t>
            </a:r>
            <a:endParaRPr lang="en-GB" sz="2000" b="1" dirty="0" smtClean="0"/>
          </a:p>
          <a:p>
            <a:r>
              <a:rPr lang="en-GB" sz="2000" b="1" dirty="0" smtClean="0"/>
              <a:t>1% </a:t>
            </a:r>
            <a:r>
              <a:rPr lang="en-GB" sz="2000" b="1" dirty="0" err="1" smtClean="0"/>
              <a:t>av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Jordens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yta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behövs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för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att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producera</a:t>
            </a:r>
            <a:r>
              <a:rPr lang="en-GB" sz="2000" b="1" dirty="0" smtClean="0"/>
              <a:t> 51% </a:t>
            </a:r>
            <a:r>
              <a:rPr lang="en-GB" sz="2000" b="1" dirty="0" err="1" smtClean="0"/>
              <a:t>av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vårt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totala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energibehov</a:t>
            </a:r>
            <a:endParaRPr lang="en-GB" sz="2000" b="1" dirty="0" smtClean="0"/>
          </a:p>
          <a:p>
            <a:endParaRPr lang="en-GB" sz="2000" b="1" dirty="0" smtClean="0"/>
          </a:p>
          <a:p>
            <a:endParaRPr lang="en-GB" dirty="0"/>
          </a:p>
        </p:txBody>
      </p:sp>
      <p:pic>
        <p:nvPicPr>
          <p:cNvPr id="91138" name="Picture 2" descr="http://www.betong.se/wp-content/uploads/vindkraftve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4164335" cy="276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en-GB" dirty="0" err="1" smtClean="0"/>
              <a:t>Lösningarna</a:t>
            </a:r>
            <a:r>
              <a:rPr lang="en-GB" dirty="0" smtClean="0"/>
              <a:t> </a:t>
            </a:r>
            <a:r>
              <a:rPr lang="en-GB" dirty="0" err="1" smtClean="0"/>
              <a:t>finns</a:t>
            </a:r>
            <a:r>
              <a:rPr lang="en-GB" dirty="0" smtClean="0">
                <a:sym typeface="Wingdings" pitchFamily="2" charset="2"/>
              </a:rPr>
              <a:t>......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err="1" smtClean="0"/>
              <a:t>Jorden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mottar</a:t>
            </a:r>
            <a:r>
              <a:rPr lang="en-GB" sz="2000" b="1" dirty="0" smtClean="0"/>
              <a:t> 30 </a:t>
            </a:r>
            <a:r>
              <a:rPr lang="en-GB" sz="2000" b="1" dirty="0" err="1" smtClean="0"/>
              <a:t>ggr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mer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solenergi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än</a:t>
            </a:r>
            <a:r>
              <a:rPr lang="en-GB" sz="2000" b="1" dirty="0" smtClean="0"/>
              <a:t> vi </a:t>
            </a:r>
            <a:r>
              <a:rPr lang="en-GB" sz="2000" b="1" dirty="0" err="1" smtClean="0"/>
              <a:t>förbrukar</a:t>
            </a:r>
            <a:endParaRPr lang="en-GB" sz="2000" b="1" dirty="0" smtClean="0"/>
          </a:p>
          <a:p>
            <a:r>
              <a:rPr lang="en-GB" sz="2000" b="1" dirty="0" err="1" smtClean="0"/>
              <a:t>Solenergi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producerad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på</a:t>
            </a:r>
            <a:r>
              <a:rPr lang="en-GB" sz="2000" b="1" dirty="0" smtClean="0"/>
              <a:t> en </a:t>
            </a:r>
            <a:r>
              <a:rPr lang="en-GB" sz="2000" b="1" dirty="0" err="1" smtClean="0"/>
              <a:t>yta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av</a:t>
            </a:r>
            <a:r>
              <a:rPr lang="en-GB" sz="2000" b="1" dirty="0" smtClean="0"/>
              <a:t> 19000 km2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Sahara </a:t>
            </a:r>
            <a:r>
              <a:rPr lang="en-GB" sz="2000" b="1" dirty="0" err="1" smtClean="0"/>
              <a:t>kan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lösa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hela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Europas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energibehov</a:t>
            </a:r>
            <a:endParaRPr lang="en-GB" sz="2000" b="1" dirty="0" smtClean="0"/>
          </a:p>
          <a:p>
            <a:r>
              <a:rPr lang="en-GB" sz="2000" b="1" dirty="0" smtClean="0"/>
              <a:t>0,3% </a:t>
            </a:r>
            <a:r>
              <a:rPr lang="en-GB" sz="2000" b="1" dirty="0" err="1" smtClean="0"/>
              <a:t>av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Jordens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yta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behövs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för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att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producera</a:t>
            </a:r>
            <a:r>
              <a:rPr lang="en-GB" sz="2000" b="1" dirty="0" smtClean="0"/>
              <a:t> 40% </a:t>
            </a:r>
            <a:r>
              <a:rPr lang="en-GB" sz="2000" b="1" dirty="0" err="1" smtClean="0"/>
              <a:t>av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vårt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totala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energibehov</a:t>
            </a:r>
            <a:endParaRPr lang="en-GB" sz="2000" b="1" dirty="0"/>
          </a:p>
        </p:txBody>
      </p:sp>
      <p:pic>
        <p:nvPicPr>
          <p:cNvPr id="90114" name="Picture 2" descr="http://static.howstuffworks.com/gif/solar-energy-nigh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240360" cy="2430270"/>
          </a:xfrm>
          <a:prstGeom prst="rect">
            <a:avLst/>
          </a:prstGeom>
          <a:noFill/>
        </p:spPr>
      </p:pic>
      <p:pic>
        <p:nvPicPr>
          <p:cNvPr id="90116" name="Picture 4" descr="http://www.stirlingenergy.com/images/gallery/3%20SunCatcher%20Shot_Brighten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752528" cy="2181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dirty="0" err="1" smtClean="0"/>
              <a:t>Medvetna</a:t>
            </a:r>
            <a:r>
              <a:rPr lang="en-GB" dirty="0" smtClean="0"/>
              <a:t> </a:t>
            </a:r>
            <a:r>
              <a:rPr lang="en-GB" dirty="0" err="1" smtClean="0"/>
              <a:t>konsumenter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40237"/>
          </a:xfrm>
        </p:spPr>
        <p:txBody>
          <a:bodyPr/>
          <a:lstStyle/>
          <a:p>
            <a:r>
              <a:rPr lang="en-GB" dirty="0" err="1" smtClean="0"/>
              <a:t>Allergier</a:t>
            </a:r>
            <a:r>
              <a:rPr lang="en-GB" dirty="0" smtClean="0"/>
              <a:t> </a:t>
            </a:r>
            <a:r>
              <a:rPr lang="en-GB" dirty="0" err="1" smtClean="0"/>
              <a:t>ökar</a:t>
            </a:r>
            <a:endParaRPr lang="en-GB" dirty="0" smtClean="0"/>
          </a:p>
          <a:p>
            <a:r>
              <a:rPr lang="sv-SE" dirty="0" smtClean="0"/>
              <a:t>Klimatförändringar</a:t>
            </a:r>
            <a:endParaRPr lang="en-GB" dirty="0" smtClean="0"/>
          </a:p>
          <a:p>
            <a:r>
              <a:rPr lang="sv-SE" dirty="0" smtClean="0"/>
              <a:t>Barnarbete</a:t>
            </a:r>
            <a:endParaRPr lang="en-GB" dirty="0" smtClean="0"/>
          </a:p>
          <a:p>
            <a:r>
              <a:rPr lang="sv-SE" dirty="0" smtClean="0"/>
              <a:t>Arbetsförhållanden</a:t>
            </a:r>
            <a:endParaRPr lang="en-GB" dirty="0" smtClean="0"/>
          </a:p>
          <a:p>
            <a:r>
              <a:rPr lang="sv-SE" dirty="0" smtClean="0"/>
              <a:t>Säljarens ansvar</a:t>
            </a:r>
            <a:endParaRPr lang="en-GB" dirty="0" smtClean="0"/>
          </a:p>
          <a:p>
            <a:r>
              <a:rPr lang="en-GB" dirty="0" smtClean="0"/>
              <a:t>“</a:t>
            </a:r>
            <a:r>
              <a:rPr lang="en-GB" dirty="0" err="1" smtClean="0"/>
              <a:t>Testad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certifierad</a:t>
            </a:r>
            <a:r>
              <a:rPr lang="en-GB" dirty="0" smtClean="0"/>
              <a:t>””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9938" name="Picture 2" descr="http://www.wfdsa.org/cepi/ConsumerModule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592288" cy="357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61752"/>
          </a:xfrm>
        </p:spPr>
        <p:txBody>
          <a:bodyPr/>
          <a:lstStyle/>
          <a:p>
            <a:r>
              <a:rPr lang="en-GB" dirty="0" smtClean="0"/>
              <a:t>Design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återvinning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40237"/>
          </a:xfrm>
        </p:spPr>
        <p:txBody>
          <a:bodyPr/>
          <a:lstStyle/>
          <a:p>
            <a:pPr>
              <a:buNone/>
            </a:pPr>
            <a:r>
              <a:rPr lang="en-GB" dirty="0" err="1" smtClean="0"/>
              <a:t>Grundbultar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sv-SE" sz="2400" b="1" dirty="0" smtClean="0"/>
              <a:t>Materialval – förnybart, återvunnet eller återvinningsbart</a:t>
            </a:r>
            <a:endParaRPr lang="en-GB" sz="2400" b="1" dirty="0" smtClean="0"/>
          </a:p>
          <a:p>
            <a:r>
              <a:rPr lang="en-GB" sz="2400" b="1" dirty="0" err="1" smtClean="0"/>
              <a:t>Materialval</a:t>
            </a:r>
            <a:r>
              <a:rPr lang="en-GB" sz="2400" b="1" dirty="0" smtClean="0"/>
              <a:t> – </a:t>
            </a:r>
            <a:r>
              <a:rPr lang="en-GB" sz="2400" b="1" dirty="0" err="1" smtClean="0"/>
              <a:t>hållbara</a:t>
            </a:r>
            <a:r>
              <a:rPr lang="en-GB" sz="2400" b="1" dirty="0" smtClean="0"/>
              <a:t> &amp; </a:t>
            </a:r>
            <a:r>
              <a:rPr lang="en-GB" sz="2400" b="1" dirty="0" err="1" smtClean="0"/>
              <a:t>klimatsmarta</a:t>
            </a:r>
            <a:endParaRPr lang="en-GB" sz="2400" b="1" dirty="0" smtClean="0"/>
          </a:p>
          <a:p>
            <a:r>
              <a:rPr lang="sv-SE" sz="2400" b="1" dirty="0" smtClean="0"/>
              <a:t>Val av produktionsmetod</a:t>
            </a:r>
            <a:endParaRPr lang="en-GB" sz="2400" b="1" dirty="0" smtClean="0"/>
          </a:p>
          <a:p>
            <a:r>
              <a:rPr lang="sv-SE" sz="2400" b="1" dirty="0" smtClean="0"/>
              <a:t>Minimera mix av olika material</a:t>
            </a:r>
            <a:endParaRPr lang="en-GB" sz="2400" b="1" dirty="0" smtClean="0"/>
          </a:p>
          <a:p>
            <a:r>
              <a:rPr lang="en-GB" sz="2400" b="1" dirty="0" err="1" smtClean="0"/>
              <a:t>Förpackning</a:t>
            </a:r>
            <a:r>
              <a:rPr lang="en-GB" sz="2400" b="1" dirty="0" smtClean="0"/>
              <a:t> – design &amp; </a:t>
            </a:r>
            <a:r>
              <a:rPr lang="en-GB" sz="2400" b="1" dirty="0" err="1" smtClean="0"/>
              <a:t>materialval</a:t>
            </a:r>
            <a:endParaRPr lang="en-GB" sz="2400" b="1" dirty="0" smtClean="0"/>
          </a:p>
          <a:p>
            <a:r>
              <a:rPr lang="en-GB" sz="2400" b="1" dirty="0" err="1" smtClean="0"/>
              <a:t>Lastbärare</a:t>
            </a:r>
            <a:endParaRPr lang="en-GB" sz="2400" b="1" dirty="0" smtClean="0"/>
          </a:p>
          <a:p>
            <a:r>
              <a:rPr lang="en-GB" sz="2400" b="1" dirty="0" smtClean="0"/>
              <a:t>“</a:t>
            </a:r>
            <a:r>
              <a:rPr lang="en-GB" sz="2400" b="1" dirty="0" err="1" smtClean="0"/>
              <a:t>Mer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av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mindre</a:t>
            </a:r>
            <a:r>
              <a:rPr lang="en-GB" sz="2400" b="1" dirty="0" smtClean="0"/>
              <a:t>”</a:t>
            </a:r>
          </a:p>
          <a:p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 idx="4294967295"/>
          </p:nvPr>
        </p:nvSpPr>
        <p:spPr>
          <a:xfrm>
            <a:off x="467544" y="2636912"/>
            <a:ext cx="8208912" cy="1470025"/>
          </a:xfrm>
          <a:prstGeom prst="rect">
            <a:avLst/>
          </a:prstGeom>
        </p:spPr>
        <p:txBody>
          <a:bodyPr/>
          <a:lstStyle/>
          <a:p>
            <a:r>
              <a:rPr lang="sv-SE" b="1" dirty="0" smtClean="0"/>
              <a:t>Vad fokuserar andra företag på?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61752"/>
          </a:xfrm>
        </p:spPr>
        <p:txBody>
          <a:bodyPr/>
          <a:lstStyle/>
          <a:p>
            <a:r>
              <a:rPr lang="sv-SE" sz="3600" dirty="0" smtClean="0"/>
              <a:t>Agenda</a:t>
            </a:r>
            <a:endParaRPr lang="en-GB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39418"/>
          </a:xfrm>
        </p:spPr>
        <p:txBody>
          <a:bodyPr/>
          <a:lstStyle/>
          <a:p>
            <a:r>
              <a:rPr lang="sv-SE" sz="2400" b="1" dirty="0" smtClean="0"/>
              <a:t>Hur mår vår planet?</a:t>
            </a:r>
          </a:p>
          <a:p>
            <a:r>
              <a:rPr lang="sv-SE" sz="2400" b="1" dirty="0" smtClean="0"/>
              <a:t>Hållbarhetsbegreppet</a:t>
            </a:r>
          </a:p>
          <a:p>
            <a:r>
              <a:rPr lang="sv-SE" sz="2400" b="1" dirty="0" smtClean="0"/>
              <a:t>Utmaningar &amp; möjligheter</a:t>
            </a:r>
          </a:p>
          <a:p>
            <a:r>
              <a:rPr lang="sv-SE" sz="2400" b="1" dirty="0" smtClean="0"/>
              <a:t>Vad fokuserar företagen på?</a:t>
            </a:r>
          </a:p>
          <a:p>
            <a:r>
              <a:rPr lang="sv-SE" sz="2400" b="1" dirty="0" smtClean="0"/>
              <a:t>Summering</a:t>
            </a:r>
          </a:p>
          <a:p>
            <a:endParaRPr lang="sv-SE" sz="2800" b="1" dirty="0" smtClean="0"/>
          </a:p>
          <a:p>
            <a:endParaRPr lang="sv-SE" sz="2800" b="1" dirty="0" smtClean="0"/>
          </a:p>
          <a:p>
            <a:endParaRPr lang="sv-SE" sz="2800" b="1" dirty="0" smtClean="0"/>
          </a:p>
          <a:p>
            <a:endParaRPr lang="sv-SE" sz="2800" b="1" dirty="0" smtClean="0"/>
          </a:p>
          <a:p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691680" y="2348880"/>
            <a:ext cx="37609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sv-SE" sz="4000" b="1" dirty="0" smtClean="0"/>
              <a:t> Återanvända</a:t>
            </a:r>
          </a:p>
          <a:p>
            <a:pPr marL="742950" indent="-742950">
              <a:buFont typeface="+mj-lt"/>
              <a:buAutoNum type="arabicPeriod"/>
            </a:pPr>
            <a:r>
              <a:rPr lang="sv-SE" sz="4000" b="1" dirty="0" smtClean="0"/>
              <a:t> Reparera</a:t>
            </a:r>
          </a:p>
          <a:p>
            <a:pPr marL="742950" indent="-742950">
              <a:buFont typeface="+mj-lt"/>
              <a:buAutoNum type="arabicPeriod"/>
            </a:pPr>
            <a:r>
              <a:rPr lang="sv-SE" sz="4000" b="1" dirty="0" smtClean="0"/>
              <a:t> Återvinna</a:t>
            </a:r>
          </a:p>
          <a:p>
            <a:pPr>
              <a:buFont typeface="Arial" pitchFamily="34" charset="0"/>
              <a:buChar char="•"/>
            </a:pPr>
            <a:endParaRPr lang="en-GB" sz="40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1763688" y="1412776"/>
            <a:ext cx="3178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/>
              <a:t>Prioriteringar;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899592" y="836712"/>
            <a:ext cx="73448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4000" b="1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3200" b="1" i="0" dirty="0" err="1" smtClean="0"/>
              <a:t>Hållbar</a:t>
            </a:r>
            <a:r>
              <a:rPr lang="en-GB" sz="3200" b="1" i="0" dirty="0" smtClean="0"/>
              <a:t> design </a:t>
            </a:r>
            <a:r>
              <a:rPr lang="en-GB" sz="3200" b="1" i="0" dirty="0" err="1" smtClean="0"/>
              <a:t>för</a:t>
            </a:r>
            <a:r>
              <a:rPr lang="en-GB" sz="3200" b="1" i="0" dirty="0" smtClean="0"/>
              <a:t> </a:t>
            </a:r>
            <a:r>
              <a:rPr lang="en-GB" sz="3200" b="1" i="0" dirty="0" err="1" smtClean="0"/>
              <a:t>producentansvar</a:t>
            </a:r>
            <a:r>
              <a:rPr lang="en-GB" sz="3200" b="1" i="0" dirty="0" smtClean="0"/>
              <a:t> </a:t>
            </a:r>
            <a:r>
              <a:rPr lang="en-GB" sz="3200" b="1" i="0" dirty="0">
                <a:sym typeface="Wingdings" pitchFamily="2" charset="2"/>
              </a:rPr>
              <a:t></a:t>
            </a:r>
            <a:endParaRPr lang="en-GB" sz="3200" i="0" dirty="0">
              <a:latin typeface="IKEA Sans" pitchFamily="34" charset="0"/>
            </a:endParaRPr>
          </a:p>
        </p:txBody>
      </p:sp>
      <p:sp>
        <p:nvSpPr>
          <p:cNvPr id="4" name="Höger 3">
            <a:hlinkClick r:id="rId3"/>
          </p:cNvPr>
          <p:cNvSpPr/>
          <p:nvPr/>
        </p:nvSpPr>
        <p:spPr>
          <a:xfrm>
            <a:off x="6444208" y="5301208"/>
            <a:ext cx="187220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1794" name="Picture 2" descr="http://www.nikebiz.com/company_overview/images/Dunk_NIKEiD_742_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20888"/>
            <a:ext cx="7067550" cy="2743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öger 3">
            <a:hlinkClick r:id="rId2"/>
          </p:cNvPr>
          <p:cNvSpPr/>
          <p:nvPr/>
        </p:nvSpPr>
        <p:spPr>
          <a:xfrm>
            <a:off x="6084168" y="5517232"/>
            <a:ext cx="1800200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9138" name="Picture 2" descr="M&amp;S and Oxfam Clothes Ex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239000" cy="2724151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043608" y="1484784"/>
            <a:ext cx="6727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Ett annat sätt att ta producentansvar…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http://a.markosweb.com/screenshots/9/0/2/902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032448" cy="3024337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763688" y="1268760"/>
            <a:ext cx="562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Återanvändning av IT utrustning</a:t>
            </a:r>
            <a:endParaRPr lang="en-GB" sz="3200" b="1" dirty="0"/>
          </a:p>
        </p:txBody>
      </p:sp>
      <p:pic>
        <p:nvPicPr>
          <p:cNvPr id="28674" name="Picture 2" descr="http://www.ehandel.org/20.0.0.1/17909/cache/17909_797056b31c26cccedb27a2bc86f9a2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4082819" cy="3062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3777283"/>
          </a:xfrm>
        </p:spPr>
        <p:txBody>
          <a:bodyPr/>
          <a:lstStyle/>
          <a:p>
            <a:pPr>
              <a:buNone/>
            </a:pPr>
            <a:r>
              <a:rPr lang="sv-SE" sz="2800" b="1" dirty="0" smtClean="0"/>
              <a:t>     Så… </a:t>
            </a:r>
          </a:p>
          <a:p>
            <a:pPr>
              <a:buNone/>
            </a:pPr>
            <a:endParaRPr lang="sv-SE" sz="2800" b="1" dirty="0" smtClean="0"/>
          </a:p>
          <a:p>
            <a:pPr>
              <a:buNone/>
            </a:pPr>
            <a:endParaRPr lang="sv-SE" sz="2800" b="1" dirty="0" smtClean="0"/>
          </a:p>
          <a:p>
            <a:pPr>
              <a:buNone/>
            </a:pPr>
            <a:r>
              <a:rPr lang="sv-SE" sz="2800" b="1" dirty="0" smtClean="0"/>
              <a:t>     hur skall vi se på Hållbarhetsarbetet?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 descr="mardi-gras_500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953000" y="609600"/>
            <a:ext cx="3795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</a:rPr>
              <a:t>Energi</a:t>
            </a: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, </a:t>
            </a:r>
            <a:r>
              <a:rPr lang="sv-SE" sz="2800" b="1" dirty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passion </a:t>
            </a: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</a:rPr>
              <a:t>och</a:t>
            </a: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 </a:t>
            </a:r>
            <a:r>
              <a:rPr lang="sv-SE" sz="28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business</a:t>
            </a:r>
            <a:r>
              <a:rPr lang="sv-SE" sz="28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  <a:sym typeface="Wingdings" pitchFamily="2" charset="2"/>
              </a:rPr>
              <a:t>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  <a:p>
            <a:pPr eaLnBrk="0" hangingPunct="0">
              <a:defRPr/>
            </a:pP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1443" name="Picture 12" descr="4408526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752600" y="609600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Tvång?</a:t>
            </a:r>
            <a:endParaRPr lang="sv-SE" sz="2800" b="1" dirty="0">
              <a:solidFill>
                <a:schemeClr val="bg1"/>
              </a:solidFill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fruk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105400" y="3810000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Kortsiktiga vinster och långsiktig </a:t>
            </a:r>
            <a:r>
              <a:rPr lang="sv-SE" sz="28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lönsamhet</a:t>
            </a:r>
            <a:r>
              <a:rPr lang="sv-SE" sz="28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  <a:sym typeface="Wingdings" pitchFamily="2" charset="2"/>
              </a:rPr>
              <a:t>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  <a:p>
            <a:pPr eaLnBrk="0" hangingPunct="0">
              <a:defRPr/>
            </a:pP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  <a:p>
            <a:pPr eaLnBrk="0" hangingPunct="0">
              <a:defRPr/>
            </a:pP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3491" name="Picture 8" descr="signature buttercream cupcake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51520" y="5410200"/>
            <a:ext cx="3906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Kortsiktigt dyrt?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9" descr="TRi-cycle_recycling_bin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10" descr="garbage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838200" y="457200"/>
            <a:ext cx="312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45453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Städa upp i efterhand?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65540" name="Rectangle 12"/>
          <p:cNvSpPr>
            <a:spLocks noChangeArrowheads="1"/>
          </p:cNvSpPr>
          <p:nvPr/>
        </p:nvSpPr>
        <p:spPr bwMode="auto">
          <a:xfrm>
            <a:off x="6012160" y="5638800"/>
            <a:ext cx="28270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sv-SE" sz="2800" b="1" dirty="0" smtClean="0">
                <a:latin typeface="Verdana" pitchFamily="34" charset="0"/>
              </a:rPr>
              <a:t>Göra rätt från </a:t>
            </a:r>
            <a:r>
              <a:rPr lang="sv-SE" sz="2800" b="1" dirty="0" err="1" smtClean="0">
                <a:latin typeface="Verdana" pitchFamily="34" charset="0"/>
              </a:rPr>
              <a:t>början</a:t>
            </a:r>
            <a:r>
              <a:rPr lang="sv-SE" sz="2800" b="1" dirty="0" err="1" smtClean="0">
                <a:latin typeface="Verdana" pitchFamily="34" charset="0"/>
                <a:sym typeface="Wingdings" pitchFamily="2" charset="2"/>
              </a:rPr>
              <a:t></a:t>
            </a:r>
            <a:r>
              <a:rPr lang="sv-SE" sz="2800" b="1" dirty="0" smtClean="0">
                <a:latin typeface="Verdana" pitchFamily="34" charset="0"/>
              </a:rPr>
              <a:t> </a:t>
            </a:r>
            <a:endParaRPr lang="sv-SE" sz="2800" b="1" dirty="0">
              <a:solidFill>
                <a:schemeClr val="bg1"/>
              </a:solidFill>
              <a:latin typeface="Verdana" pitchFamily="34" charset="0"/>
            </a:endParaRPr>
          </a:p>
          <a:p>
            <a:pPr eaLnBrk="0" hangingPunct="0"/>
            <a:endParaRPr lang="sv-S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8" descr="home_meerkat-earthling-wildlife-center-roberta-stacy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932040" y="4149080"/>
            <a:ext cx="4011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Medvetna,</a:t>
            </a:r>
          </a:p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ansvarstagande, </a:t>
            </a:r>
            <a:r>
              <a:rPr lang="sv-SE" sz="28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beslutskraftiga</a:t>
            </a:r>
            <a:r>
              <a:rPr lang="sv-SE" sz="2800" b="1" dirty="0" err="1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  <a:sym typeface="Wingdings" pitchFamily="2" charset="2"/>
              </a:rPr>
              <a:t></a:t>
            </a:r>
            <a:endParaRPr lang="sv-SE" sz="2800" b="1" dirty="0" smtClean="0">
              <a:latin typeface="Verdana" pitchFamily="34" charset="0"/>
              <a:ea typeface="ＭＳ Ｐゴシック" pitchFamily="1" charset="-128"/>
              <a:cs typeface="+mn-cs"/>
            </a:endParaRPr>
          </a:p>
          <a:p>
            <a:pPr eaLnBrk="0" hangingPunct="0">
              <a:defRPr/>
            </a:pP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7587" name="Picture 10" descr="ostrich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1000" y="381000"/>
            <a:ext cx="312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solidFill>
                  <a:schemeClr val="bg1"/>
                </a:solidFill>
                <a:latin typeface="Verdana" pitchFamily="34" charset="0"/>
                <a:ea typeface="ＭＳ Ｐゴシック" pitchFamily="1" charset="-128"/>
                <a:cs typeface="+mn-cs"/>
              </a:rPr>
              <a:t>Medvetet omedvetna?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6" descr="scuba-diving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029200" y="5181600"/>
            <a:ext cx="350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v-SE" sz="2800" dirty="0" err="1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Transparans</a:t>
            </a:r>
            <a:r>
              <a:rPr lang="sv-SE" sz="2800" dirty="0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 till våra </a:t>
            </a:r>
            <a:r>
              <a:rPr lang="sv-SE" sz="2800" dirty="0" err="1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intressenter</a:t>
            </a:r>
            <a:r>
              <a:rPr lang="sv-SE" sz="2800" dirty="0" err="1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  <a:sym typeface="Wingdings" pitchFamily="2" charset="2"/>
              </a:rPr>
              <a:t>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  <a:p>
            <a:pPr eaLnBrk="0" hangingPunct="0">
              <a:defRPr/>
            </a:pP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9635" name="Picture 24" descr="green-smok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33400" y="609600"/>
            <a:ext cx="3678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sz="2800" dirty="0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Gömma sig bakom varumärket?</a:t>
            </a:r>
            <a:endParaRPr lang="sv-SE" sz="2800" b="1" dirty="0">
              <a:solidFill>
                <a:schemeClr val="bg1"/>
              </a:solidFill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6082" name="Picture 2" descr="http://www.tehrantimes.com/news/10892/04_BP%20O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013176"/>
            <a:ext cx="2103120" cy="131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42910" y="2857496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Hur mår vår planet?</a:t>
            </a:r>
            <a:endParaRPr lang="sv-SE" sz="3200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420153" cy="51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carbon_tax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09600" y="5257800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v-SE" sz="2800" dirty="0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Köpa ”Hållbarhet”?</a:t>
            </a:r>
            <a:endParaRPr lang="sv-SE" sz="2800" b="1" dirty="0">
              <a:solidFill>
                <a:schemeClr val="bg1"/>
              </a:solidFill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1683" name="Picture 11" descr="PE210933-2"/>
          <p:cNvPicPr>
            <a:picLocks noChangeAspect="1" noChangeArrowheads="1"/>
          </p:cNvPicPr>
          <p:nvPr/>
        </p:nvPicPr>
        <p:blipFill>
          <a:blip r:embed="rId4" cstate="print"/>
          <a:srcRect l="13335" t="18019" r="12001"/>
          <a:stretch>
            <a:fillRect/>
          </a:stretch>
        </p:blipFill>
        <p:spPr bwMode="auto">
          <a:xfrm>
            <a:off x="4513263" y="0"/>
            <a:ext cx="4630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932040" y="836712"/>
            <a:ext cx="396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v-SE" sz="2800" dirty="0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Bygga in det i </a:t>
            </a:r>
            <a:r>
              <a:rPr lang="sv-SE" sz="2800" dirty="0" err="1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affären</a:t>
            </a:r>
            <a:r>
              <a:rPr lang="sv-SE" sz="2800" dirty="0" err="1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  <a:sym typeface="Wingdings" pitchFamily="2" charset="2"/>
              </a:rPr>
              <a:t>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  <a:p>
            <a:pPr eaLnBrk="0" hangingPunct="0">
              <a:defRPr/>
            </a:pP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200284216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257800" y="2514600"/>
            <a:ext cx="350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sv-SE" sz="2800" b="1" dirty="0" err="1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</a:rPr>
              <a:t>Affärsprioritet</a:t>
            </a:r>
            <a:r>
              <a:rPr lang="sv-SE" sz="2800" b="1" dirty="0" err="1" smtClean="0">
                <a:solidFill>
                  <a:schemeClr val="bg1"/>
                </a:solidFill>
                <a:latin typeface="Verdana Bold" pitchFamily="1" charset="0"/>
                <a:ea typeface="ＭＳ Ｐゴシック" pitchFamily="1" charset="-128"/>
                <a:cs typeface="+mn-cs"/>
                <a:sym typeface="Wingdings" pitchFamily="2" charset="2"/>
              </a:rPr>
              <a:t>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  <a:p>
            <a:pPr eaLnBrk="0" hangingPunct="0">
              <a:defRPr/>
            </a:pP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3731" name="Picture 6" descr="m2008-11-06154139_1421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043608" y="692696"/>
            <a:ext cx="2460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545453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sv-SE" sz="2800" b="1" dirty="0" smtClean="0">
                <a:latin typeface="Verdana Bold" pitchFamily="1" charset="0"/>
                <a:ea typeface="ＭＳ Ｐゴシック" pitchFamily="1" charset="-128"/>
                <a:cs typeface="+mn-cs"/>
              </a:rPr>
              <a:t>”Miljöfråga”?</a:t>
            </a:r>
            <a:endParaRPr lang="sv-SE" sz="2800" b="1" dirty="0"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782960"/>
          </a:xfrm>
        </p:spPr>
        <p:txBody>
          <a:bodyPr/>
          <a:lstStyle/>
          <a:p>
            <a:r>
              <a:rPr lang="en-GB" dirty="0" smtClean="0"/>
              <a:t>Summering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400" b="1" dirty="0" smtClean="0"/>
          </a:p>
          <a:p>
            <a:endParaRPr lang="sv-SE" sz="2400" b="1" dirty="0" smtClean="0"/>
          </a:p>
          <a:p>
            <a:r>
              <a:rPr lang="sv-SE" sz="2400" b="1" dirty="0" smtClean="0"/>
              <a:t>”</a:t>
            </a:r>
            <a:r>
              <a:rPr lang="sv-SE" sz="2400" b="1" dirty="0" smtClean="0"/>
              <a:t>En Hållbar planet” </a:t>
            </a:r>
            <a:r>
              <a:rPr lang="sv-SE" sz="2400" b="1" dirty="0" smtClean="0"/>
              <a:t>??</a:t>
            </a:r>
          </a:p>
          <a:p>
            <a:r>
              <a:rPr lang="sv-SE" sz="2400" b="1" dirty="0" smtClean="0"/>
              <a:t>Hållbarhet – 3 dimensioner</a:t>
            </a:r>
          </a:p>
          <a:p>
            <a:r>
              <a:rPr lang="sv-SE" sz="2400" b="1" dirty="0" smtClean="0"/>
              <a:t>Utmaningar </a:t>
            </a:r>
            <a:r>
              <a:rPr lang="sv-SE" sz="2400" b="1" dirty="0" smtClean="0"/>
              <a:t>&amp; </a:t>
            </a:r>
            <a:r>
              <a:rPr lang="sv-SE" sz="2400" b="1" dirty="0" smtClean="0"/>
              <a:t>möjligheter</a:t>
            </a:r>
          </a:p>
          <a:p>
            <a:r>
              <a:rPr lang="sv-SE" sz="2400" b="1" dirty="0" smtClean="0"/>
              <a:t>Medvetna konsumenter</a:t>
            </a:r>
            <a:endParaRPr lang="sv-SE" sz="2400" b="1" dirty="0" smtClean="0"/>
          </a:p>
          <a:p>
            <a:r>
              <a:rPr lang="sv-SE" sz="2400" b="1" dirty="0" smtClean="0"/>
              <a:t>Design </a:t>
            </a:r>
            <a:r>
              <a:rPr lang="sv-SE" sz="2400" b="1" dirty="0" smtClean="0"/>
              <a:t>för återvinning</a:t>
            </a:r>
          </a:p>
          <a:p>
            <a:r>
              <a:rPr lang="sv-SE" sz="2400" b="1" dirty="0" smtClean="0"/>
              <a:t>Nya affärsmöjligheter </a:t>
            </a:r>
            <a:r>
              <a:rPr lang="sv-SE" sz="2400" b="1" dirty="0" smtClean="0">
                <a:sym typeface="Wingdings" pitchFamily="2" charset="2"/>
              </a:rPr>
              <a:t>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pPr>
              <a:buNone/>
            </a:pPr>
            <a:endParaRPr lang="en-GB" sz="2400" b="1" dirty="0" smtClean="0"/>
          </a:p>
          <a:p>
            <a:endParaRPr lang="en-GB" sz="2400" b="1" dirty="0"/>
          </a:p>
        </p:txBody>
      </p:sp>
      <p:pic>
        <p:nvPicPr>
          <p:cNvPr id="4" name="Picture 2" descr="200284216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7363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Four%20Grandchildre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686425" cy="3857625"/>
          </a:xfrm>
          <a:prstGeom prst="rect">
            <a:avLst/>
          </a:prstGeom>
          <a:noFill/>
        </p:spPr>
      </p:pic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1651000" y="62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i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2195736" y="1484784"/>
            <a:ext cx="4857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i="0" dirty="0" err="1" smtClean="0">
                <a:latin typeface="IKEA Sans TC" pitchFamily="34" charset="-120"/>
                <a:cs typeface="Arial" charset="0"/>
              </a:rPr>
              <a:t>För</a:t>
            </a:r>
            <a:r>
              <a:rPr lang="en-GB" sz="2400" b="1" i="0" dirty="0" smtClean="0">
                <a:latin typeface="IKEA Sans TC" pitchFamily="34" charset="-120"/>
                <a:cs typeface="Arial" charset="0"/>
              </a:rPr>
              <a:t> </a:t>
            </a:r>
            <a:r>
              <a:rPr lang="en-GB" sz="2400" b="1" i="0" dirty="0" err="1" smtClean="0">
                <a:latin typeface="IKEA Sans TC" pitchFamily="34" charset="-120"/>
                <a:cs typeface="Arial" charset="0"/>
              </a:rPr>
              <a:t>kommande</a:t>
            </a:r>
            <a:r>
              <a:rPr lang="en-GB" sz="2400" b="1" i="0" dirty="0" smtClean="0">
                <a:latin typeface="IKEA Sans TC" pitchFamily="34" charset="-120"/>
                <a:cs typeface="Arial" charset="0"/>
              </a:rPr>
              <a:t> </a:t>
            </a:r>
            <a:r>
              <a:rPr lang="en-GB" sz="2400" b="1" i="0" dirty="0" err="1" smtClean="0">
                <a:latin typeface="IKEA Sans TC" pitchFamily="34" charset="-120"/>
                <a:cs typeface="Arial" charset="0"/>
              </a:rPr>
              <a:t>generationer</a:t>
            </a:r>
            <a:r>
              <a:rPr lang="en-GB" sz="2400" b="1" i="0" dirty="0" smtClean="0">
                <a:latin typeface="IKEA Sans TC" pitchFamily="34" charset="-120"/>
                <a:cs typeface="Arial" charset="0"/>
              </a:rPr>
              <a:t>……..</a:t>
            </a:r>
            <a:endParaRPr lang="en-GB" sz="2400" b="1" i="0" dirty="0">
              <a:latin typeface="IKEA Sans TC" pitchFamily="34" charset="-120"/>
              <a:cs typeface="Arial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915816" y="6165304"/>
            <a:ext cx="351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hlinkClick r:id="rId3"/>
              </a:rPr>
              <a:t>www.bergmark-sustainability.com</a:t>
            </a:r>
            <a:r>
              <a:rPr lang="sv-SE" b="1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-marbl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4752528" cy="5166078"/>
          </a:xfrm>
          <a:prstGeom prst="rect">
            <a:avLst/>
          </a:prstGeom>
          <a:noFill/>
        </p:spPr>
      </p:pic>
      <p:pic>
        <p:nvPicPr>
          <p:cNvPr id="3" name="Picture 2" descr="blue-marbl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12776"/>
            <a:ext cx="1296144" cy="1430928"/>
          </a:xfrm>
          <a:prstGeom prst="rect">
            <a:avLst/>
          </a:prstGeom>
          <a:noFill/>
        </p:spPr>
      </p:pic>
      <p:pic>
        <p:nvPicPr>
          <p:cNvPr id="4" name="Picture 2" descr="blue-marbl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52936"/>
            <a:ext cx="1296144" cy="1430928"/>
          </a:xfrm>
          <a:prstGeom prst="rect">
            <a:avLst/>
          </a:prstGeom>
          <a:noFill/>
        </p:spPr>
      </p:pic>
      <p:pic>
        <p:nvPicPr>
          <p:cNvPr id="5" name="Picture 2" descr="blue-marbl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21088"/>
            <a:ext cx="1296144" cy="1430928"/>
          </a:xfrm>
          <a:prstGeom prst="rect">
            <a:avLst/>
          </a:prstGeom>
          <a:noFill/>
        </p:spPr>
      </p:pic>
      <p:pic>
        <p:nvPicPr>
          <p:cNvPr id="6" name="Picture 2" descr="blue-marbl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157192"/>
            <a:ext cx="1296144" cy="1430928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/>
        </p:nvSpPr>
        <p:spPr>
          <a:xfrm>
            <a:off x="7854674" y="2481690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9600" b="1" dirty="0" smtClean="0">
                <a:solidFill>
                  <a:prstClr val="black"/>
                </a:solidFill>
              </a:rPr>
              <a:t>?</a:t>
            </a:r>
            <a:endParaRPr lang="en-GB" sz="9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orld footprint scen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93430" cy="4194424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691680" y="5805264"/>
            <a:ext cx="385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Source</a:t>
            </a:r>
            <a:r>
              <a:rPr lang="sv-SE" dirty="0" smtClean="0"/>
              <a:t>: Global </a:t>
            </a:r>
            <a:r>
              <a:rPr lang="sv-SE" dirty="0" err="1" smtClean="0"/>
              <a:t>Footprint</a:t>
            </a:r>
            <a:r>
              <a:rPr lang="sv-SE" dirty="0" smtClean="0"/>
              <a:t> Network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allery imag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27187" cy="4279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allery imag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562074" cy="37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allery imag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408712" cy="425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yeQnet_007nf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61399" cy="5580000"/>
          </a:xfrm>
          <a:prstGeom prst="rect">
            <a:avLst/>
          </a:prstGeom>
          <a:noFill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843808" y="2780928"/>
            <a:ext cx="3544887" cy="3200400"/>
          </a:xfrm>
          <a:prstGeom prst="triangle">
            <a:avLst>
              <a:gd name="adj" fmla="val 50000"/>
            </a:avLst>
          </a:prstGeom>
          <a:noFill/>
          <a:ln w="1016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131840" y="4005064"/>
            <a:ext cx="2988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b="1" i="0" dirty="0" smtClean="0">
                <a:solidFill>
                  <a:schemeClr val="bg1"/>
                </a:solidFill>
                <a:latin typeface="IKEA Sans" pitchFamily="34" charset="0"/>
                <a:cs typeface="Arial" charset="0"/>
              </a:rPr>
              <a:t>HÅLLBARHET</a:t>
            </a:r>
            <a:endParaRPr lang="sv-SE" sz="3200" b="1" i="0" dirty="0">
              <a:solidFill>
                <a:schemeClr val="bg1"/>
              </a:solidFill>
              <a:latin typeface="IKEA Sans" pitchFamily="34" charset="0"/>
              <a:cs typeface="Arial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483768" y="5301208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solidFill>
                  <a:schemeClr val="bg1"/>
                </a:solidFill>
                <a:latin typeface="IKEA Sans" pitchFamily="34" charset="0"/>
                <a:cs typeface="Arial" charset="0"/>
              </a:rPr>
              <a:t>Miljö</a:t>
            </a:r>
            <a:endParaRPr lang="sv-SE" sz="2400" b="1" i="0" dirty="0">
              <a:solidFill>
                <a:schemeClr val="bg1"/>
              </a:solidFill>
              <a:latin typeface="IKEA Sans" pitchFamily="34" charset="0"/>
              <a:cs typeface="Arial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652120" y="530120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>
                <a:solidFill>
                  <a:schemeClr val="bg1"/>
                </a:solidFill>
                <a:latin typeface="IKEA Sans" pitchFamily="34" charset="0"/>
                <a:cs typeface="Arial" charset="0"/>
              </a:rPr>
              <a:t>Människor</a:t>
            </a:r>
            <a:endParaRPr lang="sv-SE" sz="2400" b="1" i="0" dirty="0">
              <a:solidFill>
                <a:schemeClr val="bg1"/>
              </a:solidFill>
              <a:latin typeface="IKEA Sans" pitchFamily="34" charset="0"/>
              <a:cs typeface="Arial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851920" y="2996952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i="0" dirty="0" smtClean="0">
                <a:solidFill>
                  <a:schemeClr val="bg1"/>
                </a:solidFill>
                <a:latin typeface="IKEA Sans" pitchFamily="34" charset="0"/>
                <a:cs typeface="Arial" charset="0"/>
              </a:rPr>
              <a:t>Ekonomi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</TotalTime>
  <Words>423</Words>
  <Application>Microsoft Office PowerPoint</Application>
  <PresentationFormat>Bildspel på skärmen (4:3)</PresentationFormat>
  <Paragraphs>129</Paragraphs>
  <Slides>33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5" baseType="lpstr">
      <vt:lpstr>Anpassad formgivning</vt:lpstr>
      <vt:lpstr>Acrobat Document</vt:lpstr>
      <vt:lpstr>Bild 1</vt:lpstr>
      <vt:lpstr>Agenda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Utmaningar &amp; Möjligheter</vt:lpstr>
      <vt:lpstr>Bild 12</vt:lpstr>
      <vt:lpstr>Bild 13</vt:lpstr>
      <vt:lpstr>Ekonomiska aspekter</vt:lpstr>
      <vt:lpstr>Lösningarna finns......</vt:lpstr>
      <vt:lpstr>Lösningarna finns......</vt:lpstr>
      <vt:lpstr>Medvetna konsumenter</vt:lpstr>
      <vt:lpstr>Design för återvinning</vt:lpstr>
      <vt:lpstr>Vad fokuserar andra företag på?</vt:lpstr>
      <vt:lpstr>Bild 20</vt:lpstr>
      <vt:lpstr>Bild 21</vt:lpstr>
      <vt:lpstr>Bild 22</vt:lpstr>
      <vt:lpstr>Bild 23</vt:lpstr>
      <vt:lpstr>Bild 24</vt:lpstr>
      <vt:lpstr>Bild 25</vt:lpstr>
      <vt:lpstr>Bild 26</vt:lpstr>
      <vt:lpstr>Bild 27</vt:lpstr>
      <vt:lpstr>Bild 28</vt:lpstr>
      <vt:lpstr>Bild 29</vt:lpstr>
      <vt:lpstr>Bild 30</vt:lpstr>
      <vt:lpstr>Bild 31</vt:lpstr>
      <vt:lpstr>Summering</vt:lpstr>
      <vt:lpstr>Bild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Bergmark</dc:creator>
  <cp:lastModifiedBy>Bergmark</cp:lastModifiedBy>
  <cp:revision>263</cp:revision>
  <dcterms:created xsi:type="dcterms:W3CDTF">2010-05-10T10:17:13Z</dcterms:created>
  <dcterms:modified xsi:type="dcterms:W3CDTF">2011-10-03T09:24:06Z</dcterms:modified>
</cp:coreProperties>
</file>