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86" r:id="rId2"/>
    <p:sldId id="273" r:id="rId3"/>
    <p:sldId id="277" r:id="rId4"/>
    <p:sldId id="265" r:id="rId5"/>
    <p:sldId id="294" r:id="rId6"/>
    <p:sldId id="296" r:id="rId7"/>
    <p:sldId id="307" r:id="rId8"/>
    <p:sldId id="308" r:id="rId9"/>
    <p:sldId id="309" r:id="rId10"/>
    <p:sldId id="316" r:id="rId11"/>
    <p:sldId id="310" r:id="rId12"/>
    <p:sldId id="311" r:id="rId13"/>
    <p:sldId id="314" r:id="rId14"/>
    <p:sldId id="312" r:id="rId15"/>
    <p:sldId id="313" r:id="rId16"/>
    <p:sldId id="297" r:id="rId17"/>
    <p:sldId id="318" r:id="rId18"/>
  </p:sldIdLst>
  <p:sldSz cx="9144000" cy="6858000" type="screen4x3"/>
  <p:notesSz cx="6810375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9" autoAdjust="0"/>
  </p:normalViewPr>
  <p:slideViewPr>
    <p:cSldViewPr>
      <p:cViewPr varScale="1">
        <p:scale>
          <a:sx n="137" d="100"/>
          <a:sy n="137" d="100"/>
        </p:scale>
        <p:origin x="-87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93B60-A031-43F5-9EA6-53CDD5EB86C6}" type="datetimeFigureOut">
              <a:rPr lang="en-GB" smtClean="0"/>
              <a:pPr/>
              <a:t>25/01/2012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4F51A-2C76-43F5-BC5B-00E9F96C3B8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4F7E2F-0DF8-4946-918E-64B7E1F13446}" type="slidenum">
              <a:rPr lang="sv-SE"/>
              <a:pPr/>
              <a:t>3</a:t>
            </a:fld>
            <a:endParaRPr lang="sv-SE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91300" y="1143000"/>
            <a:ext cx="1943100" cy="5029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62000" y="1143000"/>
            <a:ext cx="5676900" cy="50292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62000" y="25146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24400" y="25146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143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514600"/>
            <a:ext cx="777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pic>
        <p:nvPicPr>
          <p:cNvPr id="1033" name="Picture 9" descr="I:\jeanette\profilhandbok\bergsstaten_OH-PP\bergsstaten_OH-ligg-sv.t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52400"/>
            <a:ext cx="9144000" cy="7826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90B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90BB"/>
          </a:solidFill>
          <a:latin typeface="TheSansOffic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90BB"/>
          </a:solidFill>
          <a:latin typeface="TheSansOffic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90BB"/>
          </a:solidFill>
          <a:latin typeface="TheSansOffic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90BB"/>
          </a:solidFill>
          <a:latin typeface="TheSansOffic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90BB"/>
          </a:solidFill>
          <a:latin typeface="TheSansOffic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90BB"/>
          </a:solidFill>
          <a:latin typeface="TheSansOffic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90BB"/>
          </a:solidFill>
          <a:latin typeface="TheSansOffic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90BB"/>
          </a:solidFill>
          <a:latin typeface="TheSansOffic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80000"/>
        </a:buClr>
        <a:buChar char="•"/>
        <a:defRPr sz="2800">
          <a:solidFill>
            <a:srgbClr val="4290B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80000"/>
        </a:buClr>
        <a:buChar char="–"/>
        <a:defRPr sz="2400">
          <a:solidFill>
            <a:srgbClr val="4290B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80000"/>
        </a:buClr>
        <a:buChar char="•"/>
        <a:defRPr sz="2000">
          <a:solidFill>
            <a:srgbClr val="4290B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4290B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290BB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290BB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290BB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290BB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290BB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Hur kan tillståndsprocesserna optimeras?</a:t>
            </a:r>
            <a:br>
              <a:rPr lang="sv-SE" dirty="0" smtClean="0">
                <a:solidFill>
                  <a:srgbClr val="002060"/>
                </a:solidFill>
              </a:rPr>
            </a:br>
            <a:r>
              <a:rPr lang="sv-SE" sz="2400" dirty="0" smtClean="0"/>
              <a:t>Åsa Persson, Bergsstaten.</a:t>
            </a:r>
            <a:br>
              <a:rPr lang="sv-SE" sz="2400" dirty="0" smtClean="0"/>
            </a:br>
            <a:r>
              <a:rPr lang="sv-SE" sz="2400" dirty="0" smtClean="0"/>
              <a:t>Nordic Publishing, Stockholm den 30 januari 2012.</a:t>
            </a:r>
            <a:endParaRPr lang="sv-SE" sz="2400" dirty="0"/>
          </a:p>
        </p:txBody>
      </p:sp>
      <p:pic>
        <p:nvPicPr>
          <p:cNvPr id="34818" name="Picture 2" descr="G:\Luleå\FOTON från gruvor o kontoret\Kontoret 2010\PA130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924944"/>
            <a:ext cx="5472608" cy="4094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908721"/>
            <a:ext cx="734481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152525"/>
            <a:ext cx="2664296" cy="393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706816" cy="1377280"/>
          </a:xfrm>
        </p:spPr>
        <p:txBody>
          <a:bodyPr/>
          <a:lstStyle/>
          <a:p>
            <a:r>
              <a:rPr lang="sv-SE" sz="6600" dirty="0" smtClean="0"/>
              <a:t>Snabbare process?</a:t>
            </a:r>
            <a:endParaRPr lang="sv-SE" sz="6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Snabbare </a:t>
            </a:r>
            <a:r>
              <a:rPr lang="sv-SE" dirty="0" err="1" smtClean="0"/>
              <a:t>proces</a:t>
            </a:r>
            <a:endParaRPr lang="sv-SE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324036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916832"/>
            <a:ext cx="2061592" cy="46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429000"/>
            <a:ext cx="263765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5445224"/>
            <a:ext cx="1485528" cy="19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7772400" cy="2358008"/>
          </a:xfrm>
        </p:spPr>
        <p:txBody>
          <a:bodyPr/>
          <a:lstStyle/>
          <a:p>
            <a:pPr marL="514350" indent="-514350"/>
            <a:r>
              <a:rPr lang="sv-SE" sz="4400" dirty="0" smtClean="0">
                <a:solidFill>
                  <a:srgbClr val="002060"/>
                </a:solidFill>
              </a:rPr>
              <a:t>Undersökningstillstånd</a:t>
            </a:r>
            <a:br>
              <a:rPr lang="sv-SE" sz="4400" dirty="0" smtClean="0">
                <a:solidFill>
                  <a:srgbClr val="002060"/>
                </a:solidFill>
              </a:rPr>
            </a:br>
            <a:r>
              <a:rPr lang="sv-SE" sz="3600" dirty="0" smtClean="0">
                <a:solidFill>
                  <a:srgbClr val="FF0000"/>
                </a:solidFill>
              </a:rPr>
              <a:t>Komplett ansökan:</a:t>
            </a:r>
            <a:r>
              <a:rPr lang="sv-SE" sz="4400" dirty="0" smtClean="0"/>
              <a:t/>
            </a:r>
            <a:br>
              <a:rPr lang="sv-SE" sz="4400" dirty="0" smtClean="0"/>
            </a:br>
            <a:r>
              <a:rPr lang="sv-SE" dirty="0" smtClean="0">
                <a:solidFill>
                  <a:srgbClr val="FF0000"/>
                </a:solidFill>
              </a:rPr>
              <a:t>- Fastighetsutredning</a:t>
            </a:r>
            <a:br>
              <a:rPr lang="sv-SE" dirty="0" smtClean="0">
                <a:solidFill>
                  <a:srgbClr val="FF0000"/>
                </a:solidFill>
              </a:rPr>
            </a:br>
            <a:r>
              <a:rPr lang="sv-SE" dirty="0" smtClean="0">
                <a:solidFill>
                  <a:srgbClr val="FF0000"/>
                </a:solidFill>
              </a:rPr>
              <a:t>- Betalning</a:t>
            </a:r>
            <a:br>
              <a:rPr lang="sv-SE" dirty="0" smtClean="0">
                <a:solidFill>
                  <a:srgbClr val="FF0000"/>
                </a:solidFill>
              </a:rPr>
            </a:br>
            <a:r>
              <a:rPr lang="sv-SE" dirty="0" smtClean="0">
                <a:solidFill>
                  <a:srgbClr val="FF0000"/>
                </a:solidFill>
              </a:rPr>
              <a:t>- Karta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77072"/>
            <a:ext cx="2880320" cy="231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005064"/>
            <a:ext cx="1918242" cy="188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4438" y="3429000"/>
            <a:ext cx="213394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7772400" cy="1277888"/>
          </a:xfrm>
        </p:spPr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Arbetsplan</a:t>
            </a:r>
            <a:br>
              <a:rPr lang="sv-SE" dirty="0" smtClean="0">
                <a:solidFill>
                  <a:srgbClr val="002060"/>
                </a:solidFill>
              </a:rPr>
            </a:br>
            <a:r>
              <a:rPr lang="sv-SE" dirty="0" smtClean="0">
                <a:solidFill>
                  <a:srgbClr val="FF0000"/>
                </a:solidFill>
              </a:rPr>
              <a:t> - Kommunikation</a:t>
            </a:r>
            <a:br>
              <a:rPr lang="sv-SE" dirty="0" smtClean="0">
                <a:solidFill>
                  <a:srgbClr val="FF0000"/>
                </a:solidFill>
              </a:rPr>
            </a:br>
            <a:r>
              <a:rPr lang="sv-SE" dirty="0" smtClean="0">
                <a:solidFill>
                  <a:srgbClr val="FF0000"/>
                </a:solidFill>
              </a:rPr>
              <a:t> - Förhandling</a:t>
            </a:r>
            <a:endParaRPr lang="sv-SE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068960"/>
            <a:ext cx="587173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1196752"/>
            <a:ext cx="7776864" cy="1944216"/>
          </a:xfrm>
        </p:spPr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Bearbetningskoncession</a:t>
            </a:r>
            <a:br>
              <a:rPr lang="sv-SE" dirty="0" smtClean="0">
                <a:solidFill>
                  <a:srgbClr val="002060"/>
                </a:solidFill>
              </a:rPr>
            </a:br>
            <a:r>
              <a:rPr lang="sv-SE" dirty="0" smtClean="0">
                <a:solidFill>
                  <a:srgbClr val="002060"/>
                </a:solidFill>
              </a:rPr>
              <a:t>	</a:t>
            </a:r>
            <a:r>
              <a:rPr lang="sv-SE" dirty="0" smtClean="0">
                <a:solidFill>
                  <a:srgbClr val="FF0000"/>
                </a:solidFill>
              </a:rPr>
              <a:t>Kommunikation:</a:t>
            </a:r>
            <a:br>
              <a:rPr lang="sv-SE" dirty="0" smtClean="0">
                <a:solidFill>
                  <a:srgbClr val="FF0000"/>
                </a:solidFill>
              </a:rPr>
            </a:br>
            <a:r>
              <a:rPr lang="sv-SE" dirty="0" smtClean="0">
                <a:solidFill>
                  <a:srgbClr val="FF0000"/>
                </a:solidFill>
              </a:rPr>
              <a:t>	- Markägare och andra sakägare</a:t>
            </a:r>
            <a:br>
              <a:rPr lang="sv-SE" dirty="0" smtClean="0">
                <a:solidFill>
                  <a:srgbClr val="FF0000"/>
                </a:solidFill>
              </a:rPr>
            </a:br>
            <a:r>
              <a:rPr lang="sv-SE" dirty="0" smtClean="0">
                <a:solidFill>
                  <a:srgbClr val="FF0000"/>
                </a:solidFill>
              </a:rPr>
              <a:t>	- Myndigheter </a:t>
            </a:r>
            <a:endParaRPr lang="sv-SE" dirty="0">
              <a:solidFill>
                <a:srgbClr val="FF0000"/>
              </a:solidFill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645024"/>
            <a:ext cx="2304256" cy="142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429000"/>
            <a:ext cx="1944216" cy="173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068960"/>
            <a:ext cx="2088232" cy="293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72400" cy="1637928"/>
          </a:xfrm>
        </p:spPr>
        <p:txBody>
          <a:bodyPr/>
          <a:lstStyle/>
          <a:p>
            <a:r>
              <a:rPr lang="sv-SE" sz="3600" dirty="0" smtClean="0">
                <a:solidFill>
                  <a:srgbClr val="002060"/>
                </a:solidFill>
              </a:rPr>
              <a:t>Markanvisning</a:t>
            </a:r>
            <a:r>
              <a:rPr lang="sv-SE" dirty="0" smtClean="0">
                <a:solidFill>
                  <a:srgbClr val="002060"/>
                </a:solidFill>
              </a:rPr>
              <a:t/>
            </a:r>
            <a:br>
              <a:rPr lang="sv-SE" dirty="0" smtClean="0">
                <a:solidFill>
                  <a:srgbClr val="002060"/>
                </a:solidFill>
              </a:rPr>
            </a:br>
            <a:r>
              <a:rPr lang="sv-SE" dirty="0" smtClean="0">
                <a:solidFill>
                  <a:srgbClr val="002060"/>
                </a:solidFill>
              </a:rPr>
              <a:t>	</a:t>
            </a:r>
            <a:r>
              <a:rPr lang="sv-SE" dirty="0" smtClean="0">
                <a:solidFill>
                  <a:srgbClr val="FF0000"/>
                </a:solidFill>
              </a:rPr>
              <a:t>- Kommunikation</a:t>
            </a:r>
            <a:br>
              <a:rPr lang="sv-SE" dirty="0" smtClean="0">
                <a:solidFill>
                  <a:srgbClr val="FF0000"/>
                </a:solidFill>
              </a:rPr>
            </a:br>
            <a:r>
              <a:rPr lang="sv-SE" dirty="0" smtClean="0">
                <a:solidFill>
                  <a:srgbClr val="FF0000"/>
                </a:solidFill>
              </a:rPr>
              <a:t>	- Förhandling</a:t>
            </a:r>
            <a:endParaRPr lang="sv-SE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843484"/>
            <a:ext cx="5655708" cy="352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5400" dirty="0" smtClean="0"/>
              <a:t>Årets koncessioner?</a:t>
            </a:r>
            <a:endParaRPr lang="sv-SE" sz="5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Viscaria</a:t>
            </a:r>
            <a:r>
              <a:rPr lang="sv-SE" dirty="0" smtClean="0"/>
              <a:t> i Kiruna – Koppar, järn </a:t>
            </a:r>
            <a:r>
              <a:rPr lang="sv-SE" dirty="0" smtClean="0">
                <a:solidFill>
                  <a:srgbClr val="FF0000"/>
                </a:solidFill>
              </a:rPr>
              <a:t>(JANUARI!)</a:t>
            </a:r>
          </a:p>
          <a:p>
            <a:r>
              <a:rPr lang="sv-SE" dirty="0" err="1" smtClean="0"/>
              <a:t>Tvistbo</a:t>
            </a:r>
            <a:r>
              <a:rPr lang="sv-SE" dirty="0" smtClean="0"/>
              <a:t> i Smedjebacken – Zink, bly, koppar</a:t>
            </a:r>
          </a:p>
          <a:p>
            <a:r>
              <a:rPr lang="sv-SE" dirty="0" err="1" smtClean="0"/>
              <a:t>Gladhammar</a:t>
            </a:r>
            <a:r>
              <a:rPr lang="sv-SE" dirty="0" smtClean="0"/>
              <a:t> i Västervik – Koppar, guld, silver</a:t>
            </a:r>
          </a:p>
          <a:p>
            <a:r>
              <a:rPr lang="sv-SE" dirty="0" err="1" smtClean="0"/>
              <a:t>Stekenjokk</a:t>
            </a:r>
            <a:r>
              <a:rPr lang="sv-SE" dirty="0" smtClean="0"/>
              <a:t> i Vilhelmina – Koppar, guld, zink</a:t>
            </a:r>
          </a:p>
          <a:p>
            <a:r>
              <a:rPr lang="sv-SE" dirty="0" smtClean="0"/>
              <a:t>EVA i Arvidsjaur – Koppar, zink, guld, bly, silver </a:t>
            </a:r>
          </a:p>
          <a:p>
            <a:r>
              <a:rPr lang="sv-SE" smtClean="0"/>
              <a:t>Rönnbäcken </a:t>
            </a:r>
            <a:r>
              <a:rPr lang="sv-SE" dirty="0" smtClean="0"/>
              <a:t>K nr 3 i Storuman – Nickel, järn 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792087"/>
          </a:xfrm>
        </p:spPr>
        <p:txBody>
          <a:bodyPr/>
          <a:lstStyle/>
          <a:p>
            <a:r>
              <a:rPr lang="sv-SE" dirty="0" smtClean="0"/>
              <a:t>               Det är drag i gruvbranschen!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1080120"/>
          </a:xfrm>
        </p:spPr>
        <p:txBody>
          <a:bodyPr/>
          <a:lstStyle/>
          <a:p>
            <a:r>
              <a:rPr lang="sv-SE" sz="4800" b="1" dirty="0" smtClean="0"/>
              <a:t>TACK!</a:t>
            </a:r>
            <a:endParaRPr lang="sv-SE" sz="4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736203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Arial" pitchFamily="34" charset="0"/>
                <a:cs typeface="Arial" pitchFamily="34" charset="0"/>
              </a:rPr>
              <a:t>BESLUT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2000" y="3645024"/>
            <a:ext cx="7772400" cy="2527176"/>
          </a:xfrm>
        </p:spPr>
        <p:txBody>
          <a:bodyPr/>
          <a:lstStyle/>
          <a:p>
            <a:r>
              <a:rPr lang="sv-SE" dirty="0" smtClean="0">
                <a:latin typeface="Arial" pitchFamily="34" charset="0"/>
                <a:cs typeface="Arial" pitchFamily="34" charset="0"/>
              </a:rPr>
              <a:t>Undersökningstillstånd</a:t>
            </a:r>
          </a:p>
          <a:p>
            <a:r>
              <a:rPr lang="sv-SE" dirty="0" smtClean="0">
                <a:latin typeface="Arial" pitchFamily="34" charset="0"/>
                <a:cs typeface="Arial" pitchFamily="34" charset="0"/>
              </a:rPr>
              <a:t>Bearbetningskoncessioner </a:t>
            </a:r>
          </a:p>
          <a:p>
            <a:r>
              <a:rPr lang="sv-SE" dirty="0" smtClean="0">
                <a:latin typeface="Arial" pitchFamily="34" charset="0"/>
                <a:cs typeface="Arial" pitchFamily="34" charset="0"/>
              </a:rPr>
              <a:t>Markanvisningar</a:t>
            </a:r>
          </a:p>
        </p:txBody>
      </p:sp>
      <p:pic>
        <p:nvPicPr>
          <p:cNvPr id="6145" name="Picture 1" descr="C:\Documents and Settings\asaper\Local Settings\Temporary Internet Files\Content.IE5\ZRL12OIB\MC90044139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4868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4800"/>
              <a:t>Innan</a:t>
            </a:r>
            <a:r>
              <a:rPr lang="sv-SE"/>
              <a:t> </a:t>
            </a:r>
            <a:r>
              <a:rPr lang="sv-SE" sz="4800"/>
              <a:t>en gruva kan tas i drift</a:t>
            </a:r>
            <a:endParaRPr lang="sv-SE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752600" y="2057400"/>
            <a:ext cx="5867400" cy="609600"/>
          </a:xfrm>
          <a:prstGeom prst="rect">
            <a:avLst/>
          </a:prstGeom>
          <a:solidFill>
            <a:srgbClr val="FFFF99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v-SE" sz="1800" b="1" dirty="0"/>
              <a:t>Undersökningstillstånd                   </a:t>
            </a:r>
            <a:r>
              <a:rPr lang="sv-SE" sz="1800" b="1" dirty="0">
                <a:solidFill>
                  <a:srgbClr val="66CCFF"/>
                </a:solidFill>
              </a:rPr>
              <a:t>Bergmästaren</a:t>
            </a:r>
          </a:p>
          <a:p>
            <a:pPr algn="ctr"/>
            <a:r>
              <a:rPr lang="sv-SE" sz="1200" dirty="0"/>
              <a:t>(=ensamrätt till undersökning, företräde till fynd)</a:t>
            </a:r>
            <a:endParaRPr lang="sv-SE" dirty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752600" y="2895600"/>
            <a:ext cx="5867400" cy="685800"/>
          </a:xfrm>
          <a:prstGeom prst="rect">
            <a:avLst/>
          </a:prstGeom>
          <a:solidFill>
            <a:srgbClr val="FFFF99"/>
          </a:solidFill>
          <a:ln w="31750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v-SE" sz="1800" b="1" dirty="0"/>
              <a:t>Undersökningsarbete</a:t>
            </a:r>
          </a:p>
          <a:p>
            <a:pPr algn="ctr"/>
            <a:r>
              <a:rPr lang="sv-SE" sz="1200" dirty="0"/>
              <a:t>-obligatorisk arbetsplan                   </a:t>
            </a:r>
            <a:r>
              <a:rPr lang="sv-SE" sz="1200" dirty="0">
                <a:solidFill>
                  <a:srgbClr val="66CCFF"/>
                </a:solidFill>
              </a:rPr>
              <a:t>Markägarna (bergmästaren om oenighet)</a:t>
            </a:r>
            <a:endParaRPr lang="sv-SE" sz="1200" dirty="0"/>
          </a:p>
          <a:p>
            <a:pPr algn="ctr"/>
            <a:r>
              <a:rPr lang="sv-SE" sz="1200" dirty="0" smtClean="0"/>
              <a:t>- Prövning vid påverkan på natur- och kulturmiljö m.m.                         </a:t>
            </a:r>
            <a:r>
              <a:rPr lang="sv-SE" sz="1200" dirty="0">
                <a:solidFill>
                  <a:srgbClr val="66CCFF"/>
                </a:solidFill>
              </a:rPr>
              <a:t>Länsstyrelsen m.fl.</a:t>
            </a:r>
            <a:endParaRPr lang="sv-SE" dirty="0">
              <a:solidFill>
                <a:srgbClr val="66CCFF"/>
              </a:solidFill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752600" y="3810000"/>
            <a:ext cx="5867400" cy="685800"/>
          </a:xfrm>
          <a:prstGeom prst="rect">
            <a:avLst/>
          </a:prstGeom>
          <a:solidFill>
            <a:srgbClr val="FFFF99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v-SE" sz="1800" b="1" dirty="0"/>
              <a:t>Bearbetningskoncession                           </a:t>
            </a:r>
            <a:r>
              <a:rPr lang="sv-SE" sz="1800" b="1" dirty="0">
                <a:solidFill>
                  <a:srgbClr val="66CCFF"/>
                </a:solidFill>
              </a:rPr>
              <a:t>Bergmästaren</a:t>
            </a:r>
            <a:endParaRPr lang="sv-SE" sz="1800" b="1" dirty="0"/>
          </a:p>
          <a:p>
            <a:pPr algn="ctr"/>
            <a:r>
              <a:rPr lang="sv-SE" sz="1200" dirty="0"/>
              <a:t>Med MKB och prövning enligt 3 och 4 kap. miljöbalken</a:t>
            </a:r>
            <a:endParaRPr lang="sv-SE" sz="1800" b="1" dirty="0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752600" y="4724400"/>
            <a:ext cx="5867400" cy="381000"/>
          </a:xfrm>
          <a:prstGeom prst="rect">
            <a:avLst/>
          </a:prstGeom>
          <a:solidFill>
            <a:srgbClr val="FFFF99"/>
          </a:solidFill>
          <a:ln w="31750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v-SE" sz="1800" b="1" dirty="0"/>
              <a:t>Tillstånd enligt 9 </a:t>
            </a:r>
            <a:r>
              <a:rPr lang="sv-SE" sz="1800" b="1" dirty="0" smtClean="0"/>
              <a:t>kap MB               </a:t>
            </a:r>
            <a:r>
              <a:rPr lang="sv-SE" sz="1800" b="1" dirty="0" smtClean="0">
                <a:solidFill>
                  <a:schemeClr val="accent1">
                    <a:lumMod val="75000"/>
                  </a:schemeClr>
                </a:solidFill>
              </a:rPr>
              <a:t>Mark- &amp; miljödomstolen</a:t>
            </a:r>
            <a:endParaRPr lang="sv-SE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763688" y="5373216"/>
            <a:ext cx="5867400" cy="576064"/>
          </a:xfrm>
          <a:prstGeom prst="rect">
            <a:avLst/>
          </a:prstGeom>
          <a:solidFill>
            <a:srgbClr val="FFFF99"/>
          </a:solidFill>
          <a:ln w="31750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sv-SE" sz="1800" b="1" dirty="0" smtClean="0"/>
          </a:p>
          <a:p>
            <a:pPr algn="ctr"/>
            <a:r>
              <a:rPr lang="sv-SE" sz="1800" b="1" dirty="0" smtClean="0"/>
              <a:t>Markanvisning                          </a:t>
            </a:r>
            <a:r>
              <a:rPr lang="sv-SE" sz="1800" b="1" dirty="0" smtClean="0">
                <a:solidFill>
                  <a:srgbClr val="66CCFF"/>
                </a:solidFill>
              </a:rPr>
              <a:t>Markägarna/bergmästaren</a:t>
            </a:r>
          </a:p>
          <a:p>
            <a:pPr algn="ctr"/>
            <a:r>
              <a:rPr lang="sv-SE" sz="1800" b="1" dirty="0" smtClean="0">
                <a:solidFill>
                  <a:srgbClr val="66CCFF"/>
                </a:solidFill>
              </a:rPr>
              <a:t>		</a:t>
            </a:r>
            <a:endParaRPr lang="sv-SE" sz="1600" b="1" dirty="0">
              <a:solidFill>
                <a:schemeClr val="accent1"/>
              </a:solidFill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752600" y="6248400"/>
            <a:ext cx="5867400" cy="457200"/>
          </a:xfrm>
          <a:prstGeom prst="rect">
            <a:avLst/>
          </a:prstGeom>
          <a:solidFill>
            <a:srgbClr val="FFFF99"/>
          </a:solidFill>
          <a:ln w="31750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v-SE" sz="1800" b="1" dirty="0"/>
              <a:t>Bygglov m.m. enligt PBL                 </a:t>
            </a:r>
            <a:r>
              <a:rPr lang="sv-SE" sz="1800" b="1" dirty="0">
                <a:solidFill>
                  <a:srgbClr val="66CCFF"/>
                </a:solidFill>
              </a:rPr>
              <a:t>Kommunen</a:t>
            </a: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4644008" y="2204864"/>
            <a:ext cx="990600" cy="76200"/>
          </a:xfrm>
          <a:prstGeom prst="rightArrow">
            <a:avLst>
              <a:gd name="adj1" fmla="val 50000"/>
              <a:gd name="adj2" fmla="val 325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3886200" y="3276600"/>
            <a:ext cx="609600" cy="76200"/>
          </a:xfrm>
          <a:prstGeom prst="rightArrow">
            <a:avLst>
              <a:gd name="adj1" fmla="val 50000"/>
              <a:gd name="adj2" fmla="val 2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>
            <a:off x="5364088" y="3429000"/>
            <a:ext cx="838200" cy="76200"/>
          </a:xfrm>
          <a:prstGeom prst="rightArrow">
            <a:avLst>
              <a:gd name="adj1" fmla="val 50000"/>
              <a:gd name="adj2" fmla="val 275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>
            <a:off x="4495800" y="4038600"/>
            <a:ext cx="1371600" cy="76200"/>
          </a:xfrm>
          <a:prstGeom prst="rightArrow">
            <a:avLst>
              <a:gd name="adj1" fmla="val 50000"/>
              <a:gd name="adj2" fmla="val 45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4427984" y="4869160"/>
            <a:ext cx="504056" cy="72008"/>
          </a:xfrm>
          <a:prstGeom prst="rightArrow">
            <a:avLst>
              <a:gd name="adj1" fmla="val 50000"/>
              <a:gd name="adj2" fmla="val 275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32" name="AutoShape 16"/>
          <p:cNvSpPr>
            <a:spLocks noChangeArrowheads="1"/>
          </p:cNvSpPr>
          <p:nvPr/>
        </p:nvSpPr>
        <p:spPr bwMode="auto">
          <a:xfrm>
            <a:off x="3491880" y="5661248"/>
            <a:ext cx="1155576" cy="72008"/>
          </a:xfrm>
          <a:prstGeom prst="rightArrow">
            <a:avLst>
              <a:gd name="adj1" fmla="val 50000"/>
              <a:gd name="adj2" fmla="val 45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>
            <a:off x="4876800" y="6477000"/>
            <a:ext cx="838200" cy="76200"/>
          </a:xfrm>
          <a:prstGeom prst="rightArrow">
            <a:avLst>
              <a:gd name="adj1" fmla="val 50000"/>
              <a:gd name="adj2" fmla="val 275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>
            <a:off x="1219200" y="2057400"/>
            <a:ext cx="457200" cy="990600"/>
          </a:xfrm>
          <a:prstGeom prst="curvedRightArrow">
            <a:avLst>
              <a:gd name="adj1" fmla="val 43333"/>
              <a:gd name="adj2" fmla="val 86667"/>
              <a:gd name="adj3" fmla="val 33333"/>
            </a:avLst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sv-SE">
              <a:solidFill>
                <a:schemeClr val="accent1"/>
              </a:solidFill>
            </a:endParaRPr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>
            <a:off x="1143000" y="3124200"/>
            <a:ext cx="381000" cy="914400"/>
          </a:xfrm>
          <a:prstGeom prst="curvedRightArrow">
            <a:avLst>
              <a:gd name="adj1" fmla="val 48000"/>
              <a:gd name="adj2" fmla="val 96000"/>
              <a:gd name="adj3" fmla="val 33333"/>
            </a:avLst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37" name="AutoShape 21"/>
          <p:cNvSpPr>
            <a:spLocks noChangeArrowheads="1"/>
          </p:cNvSpPr>
          <p:nvPr/>
        </p:nvSpPr>
        <p:spPr bwMode="auto">
          <a:xfrm>
            <a:off x="1066800" y="4114800"/>
            <a:ext cx="457200" cy="838200"/>
          </a:xfrm>
          <a:prstGeom prst="curvedRightArrow">
            <a:avLst>
              <a:gd name="adj1" fmla="val 36667"/>
              <a:gd name="adj2" fmla="val 73333"/>
              <a:gd name="adj3" fmla="val 33333"/>
            </a:avLst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38" name="AutoShape 22"/>
          <p:cNvSpPr>
            <a:spLocks noChangeArrowheads="1"/>
          </p:cNvSpPr>
          <p:nvPr/>
        </p:nvSpPr>
        <p:spPr bwMode="auto">
          <a:xfrm>
            <a:off x="1066800" y="5029200"/>
            <a:ext cx="457200" cy="914400"/>
          </a:xfrm>
          <a:prstGeom prst="curvedRight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v-SE"/>
              <a:t> </a:t>
            </a:r>
          </a:p>
        </p:txBody>
      </p:sp>
      <p:sp>
        <p:nvSpPr>
          <p:cNvPr id="9240" name="AutoShape 24"/>
          <p:cNvSpPr>
            <a:spLocks noChangeArrowheads="1"/>
          </p:cNvSpPr>
          <p:nvPr/>
        </p:nvSpPr>
        <p:spPr bwMode="auto">
          <a:xfrm>
            <a:off x="1295400" y="6248400"/>
            <a:ext cx="304800" cy="457200"/>
          </a:xfrm>
          <a:prstGeom prst="upDownArrow">
            <a:avLst>
              <a:gd name="adj1" fmla="val 50000"/>
              <a:gd name="adj2" fmla="val 3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41" name="AutoShape 25"/>
          <p:cNvSpPr>
            <a:spLocks noChangeArrowheads="1"/>
          </p:cNvSpPr>
          <p:nvPr/>
        </p:nvSpPr>
        <p:spPr bwMode="auto">
          <a:xfrm>
            <a:off x="1600200" y="4800600"/>
            <a:ext cx="76200" cy="304800"/>
          </a:xfrm>
          <a:prstGeom prst="upDownArrow">
            <a:avLst>
              <a:gd name="adj1" fmla="val 50000"/>
              <a:gd name="adj2" fmla="val 8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500313" y="-285750"/>
          <a:ext cx="5357812" cy="7500938"/>
        </p:xfrm>
        <a:graphic>
          <a:graphicData uri="http://schemas.openxmlformats.org/presentationml/2006/ole">
            <p:oleObj spid="_x0000_s1026" name="Acrobat Document" r:id="rId3" imgW="5711760" imgH="808308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2331690"/>
          </a:xfrm>
        </p:spPr>
        <p:txBody>
          <a:bodyPr/>
          <a:lstStyle/>
          <a:p>
            <a:r>
              <a:rPr lang="sv-SE" dirty="0" smtClean="0"/>
              <a:t>På gång: Järn, järn och åter järn.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err="1" smtClean="0"/>
              <a:t>Dannemora-</a:t>
            </a:r>
            <a:r>
              <a:rPr lang="sv-SE" dirty="0" smtClean="0"/>
              <a:t> Dannemora Mining </a:t>
            </a:r>
          </a:p>
          <a:p>
            <a:r>
              <a:rPr lang="sv-SE" dirty="0" err="1" smtClean="0"/>
              <a:t>Svappavaara-LKAB</a:t>
            </a:r>
            <a:endParaRPr lang="sv-SE" dirty="0" smtClean="0"/>
          </a:p>
          <a:p>
            <a:r>
              <a:rPr lang="sv-SE" dirty="0" err="1" smtClean="0"/>
              <a:t>Pajala-Northland</a:t>
            </a:r>
            <a:r>
              <a:rPr lang="sv-SE" dirty="0" smtClean="0"/>
              <a:t> Resources</a:t>
            </a: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44824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988840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Förra årets koncessioner: Järn och järn.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87624" y="3140968"/>
            <a:ext cx="6584776" cy="2497832"/>
          </a:xfrm>
        </p:spPr>
        <p:txBody>
          <a:bodyPr/>
          <a:lstStyle/>
          <a:p>
            <a:r>
              <a:rPr lang="sv-SE" dirty="0" err="1" smtClean="0"/>
              <a:t>Håksberg</a:t>
            </a:r>
            <a:endParaRPr lang="sv-SE" dirty="0" smtClean="0"/>
          </a:p>
          <a:p>
            <a:r>
              <a:rPr lang="sv-SE" dirty="0" smtClean="0"/>
              <a:t>Blötberget</a:t>
            </a:r>
          </a:p>
          <a:p>
            <a:r>
              <a:rPr lang="sv-SE" dirty="0" smtClean="0"/>
              <a:t>i Ludvika kommun</a:t>
            </a:r>
          </a:p>
          <a:p>
            <a:r>
              <a:rPr lang="sv-SE" dirty="0" smtClean="0"/>
              <a:t>Nordic Iron Ore</a:t>
            </a:r>
          </a:p>
          <a:p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797152"/>
            <a:ext cx="2545281" cy="185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2545281" cy="185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 smtClean="0"/>
              <a:t>Blötberget - historik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2000" y="1916832"/>
            <a:ext cx="7772400" cy="4255368"/>
          </a:xfrm>
        </p:spPr>
        <p:txBody>
          <a:bodyPr/>
          <a:lstStyle/>
          <a:p>
            <a:pPr>
              <a:buNone/>
            </a:pPr>
            <a:r>
              <a:rPr lang="sv-SE" dirty="0" smtClean="0">
                <a:solidFill>
                  <a:srgbClr val="FF0000"/>
                </a:solidFill>
              </a:rPr>
              <a:t>1900 -	Gruv AB </a:t>
            </a:r>
            <a:r>
              <a:rPr lang="sv-SE" dirty="0" err="1" smtClean="0">
                <a:solidFill>
                  <a:srgbClr val="FF0000"/>
                </a:solidFill>
              </a:rPr>
              <a:t>Vulcanus</a:t>
            </a:r>
            <a:r>
              <a:rPr lang="sv-SE" dirty="0" smtClean="0">
                <a:solidFill>
                  <a:srgbClr val="FF0000"/>
                </a:solidFill>
              </a:rPr>
              <a:t> startar gruvdrift.</a:t>
            </a:r>
          </a:p>
          <a:p>
            <a:pPr>
              <a:buNone/>
            </a:pPr>
            <a:endParaRPr lang="sv-SE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v-SE" dirty="0" smtClean="0">
                <a:solidFill>
                  <a:srgbClr val="FF0000"/>
                </a:solidFill>
              </a:rPr>
              <a:t>1949 -	Stora Kopparberg köper gruvan.</a:t>
            </a:r>
          </a:p>
          <a:p>
            <a:pPr>
              <a:buNone/>
            </a:pPr>
            <a:endParaRPr lang="sv-SE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v-SE" dirty="0" smtClean="0">
                <a:solidFill>
                  <a:srgbClr val="FF0000"/>
                </a:solidFill>
              </a:rPr>
              <a:t>1978 -	SSAB bildas. Stora Kopparberg 			överlåter gruvan.</a:t>
            </a:r>
          </a:p>
          <a:p>
            <a:pPr>
              <a:buNone/>
            </a:pPr>
            <a:endParaRPr lang="sv-SE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v-SE" dirty="0" smtClean="0">
                <a:solidFill>
                  <a:srgbClr val="FF0000"/>
                </a:solidFill>
              </a:rPr>
              <a:t>1979 -	Gruvdriften upphör.</a:t>
            </a:r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r>
              <a:rPr lang="sv-SE" sz="1600" dirty="0" smtClean="0"/>
              <a:t>Källa: Nordic Irons hemsida.</a:t>
            </a:r>
            <a:endParaRPr lang="sv-SE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Blötberget - nutid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2000" y="2060848"/>
            <a:ext cx="7772400" cy="4111352"/>
          </a:xfrm>
        </p:spPr>
        <p:txBody>
          <a:bodyPr/>
          <a:lstStyle/>
          <a:p>
            <a:pPr>
              <a:buNone/>
            </a:pPr>
            <a:r>
              <a:rPr lang="sv-SE" dirty="0" smtClean="0">
                <a:solidFill>
                  <a:srgbClr val="FF0000"/>
                </a:solidFill>
              </a:rPr>
              <a:t>2007 -	Undersökningstillstånd. </a:t>
            </a:r>
            <a:r>
              <a:rPr lang="sv-SE" dirty="0" err="1" smtClean="0">
                <a:solidFill>
                  <a:srgbClr val="FF0000"/>
                </a:solidFill>
              </a:rPr>
              <a:t>Archelon</a:t>
            </a:r>
            <a:r>
              <a:rPr lang="sv-SE" dirty="0" smtClean="0">
                <a:solidFill>
                  <a:srgbClr val="FF0000"/>
                </a:solidFill>
              </a:rPr>
              <a:t> 			Mineral AB. </a:t>
            </a:r>
          </a:p>
          <a:p>
            <a:pPr>
              <a:buNone/>
            </a:pPr>
            <a:endParaRPr lang="sv-SE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v-SE" dirty="0" smtClean="0">
                <a:solidFill>
                  <a:srgbClr val="FF0000"/>
                </a:solidFill>
              </a:rPr>
              <a:t>2008 -	Tillstånden överlåts till Nordic Iron 			Ore AB.</a:t>
            </a:r>
          </a:p>
          <a:p>
            <a:pPr>
              <a:buNone/>
            </a:pPr>
            <a:endParaRPr lang="sv-SE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v-SE" dirty="0" smtClean="0">
                <a:solidFill>
                  <a:srgbClr val="FF0000"/>
                </a:solidFill>
              </a:rPr>
              <a:t>2010 (nov)-	Bearbetningskoncession söks.</a:t>
            </a:r>
          </a:p>
          <a:p>
            <a:pPr>
              <a:buNone/>
            </a:pPr>
            <a:endParaRPr lang="sv-SE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v-SE" dirty="0" smtClean="0">
                <a:solidFill>
                  <a:srgbClr val="FF0000"/>
                </a:solidFill>
              </a:rPr>
              <a:t>2011 (dec)-	Bearbetningskoncession beviljas.</a:t>
            </a:r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Blötberget - framtid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FF0000"/>
                </a:solidFill>
              </a:rPr>
              <a:t>Mark- och miljödomstolens beslut.</a:t>
            </a:r>
          </a:p>
          <a:p>
            <a:endParaRPr lang="sv-SE" dirty="0" smtClean="0">
              <a:solidFill>
                <a:srgbClr val="FF0000"/>
              </a:solidFill>
            </a:endParaRPr>
          </a:p>
          <a:p>
            <a:r>
              <a:rPr lang="sv-SE" dirty="0" smtClean="0">
                <a:solidFill>
                  <a:srgbClr val="FF0000"/>
                </a:solidFill>
              </a:rPr>
              <a:t>Beslut om markanvisning (Bergsstaten).</a:t>
            </a:r>
          </a:p>
          <a:p>
            <a:endParaRPr lang="sv-SE" dirty="0" smtClean="0">
              <a:solidFill>
                <a:srgbClr val="FF0000"/>
              </a:solidFill>
            </a:endParaRPr>
          </a:p>
          <a:p>
            <a:r>
              <a:rPr lang="sv-SE" dirty="0" smtClean="0">
                <a:solidFill>
                  <a:srgbClr val="FF0000"/>
                </a:solidFill>
              </a:rPr>
              <a:t>Gruvdrift 2015?</a:t>
            </a:r>
            <a:endParaRPr lang="sv-SE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ema">
      <a:majorFont>
        <a:latin typeface="TheSansOffice"/>
        <a:ea typeface=""/>
        <a:cs typeface=""/>
      </a:majorFont>
      <a:minorFont>
        <a:latin typeface="TheSans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1422</TotalTime>
  <Words>221</Words>
  <Application>Microsoft Office PowerPoint</Application>
  <PresentationFormat>Bildspel på skärmen (4:3)</PresentationFormat>
  <Paragraphs>69</Paragraphs>
  <Slides>17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19" baseType="lpstr">
      <vt:lpstr>Office-tema</vt:lpstr>
      <vt:lpstr>Acrobat Document</vt:lpstr>
      <vt:lpstr>Hur kan tillståndsprocesserna optimeras? Åsa Persson, Bergsstaten. Nordic Publishing, Stockholm den 30 januari 2012.</vt:lpstr>
      <vt:lpstr>BESLUT</vt:lpstr>
      <vt:lpstr>Innan en gruva kan tas i drift</vt:lpstr>
      <vt:lpstr>Bild 4</vt:lpstr>
      <vt:lpstr>På gång: Järn, järn och åter järn. </vt:lpstr>
      <vt:lpstr>Förra årets koncessioner: Järn och järn.</vt:lpstr>
      <vt:lpstr>Blötberget - historik</vt:lpstr>
      <vt:lpstr>Blötberget - nutid</vt:lpstr>
      <vt:lpstr>Blötberget - framtid</vt:lpstr>
      <vt:lpstr>Bild 10</vt:lpstr>
      <vt:lpstr>Snabbare process?</vt:lpstr>
      <vt:lpstr>Undersökningstillstånd Komplett ansökan: - Fastighetsutredning - Betalning - Karta  </vt:lpstr>
      <vt:lpstr>Arbetsplan  - Kommunikation  - Förhandling</vt:lpstr>
      <vt:lpstr>Bearbetningskoncession  Kommunikation:  - Markägare och andra sakägare  - Myndigheter </vt:lpstr>
      <vt:lpstr>Markanvisning  - Kommunikation  - Förhandling</vt:lpstr>
      <vt:lpstr>Årets koncessioner?</vt:lpstr>
      <vt:lpstr>               Det är drag i gruvbranschen!</vt:lpstr>
    </vt:vector>
  </TitlesOfParts>
  <Company>SGU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 bildrubrik</dc:title>
  <dc:creator>jbweihed</dc:creator>
  <cp:lastModifiedBy>asaper</cp:lastModifiedBy>
  <cp:revision>47</cp:revision>
  <dcterms:created xsi:type="dcterms:W3CDTF">2004-04-15T15:22:42Z</dcterms:created>
  <dcterms:modified xsi:type="dcterms:W3CDTF">2012-01-25T16:15:51Z</dcterms:modified>
</cp:coreProperties>
</file>