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9"/>
  </p:notesMasterIdLst>
  <p:sldIdLst>
    <p:sldId id="256" r:id="rId2"/>
    <p:sldId id="261" r:id="rId3"/>
    <p:sldId id="270" r:id="rId4"/>
    <p:sldId id="266" r:id="rId5"/>
    <p:sldId id="307" r:id="rId6"/>
    <p:sldId id="306" r:id="rId7"/>
    <p:sldId id="315" r:id="rId8"/>
    <p:sldId id="316" r:id="rId9"/>
    <p:sldId id="317" r:id="rId10"/>
    <p:sldId id="318" r:id="rId11"/>
    <p:sldId id="314" r:id="rId12"/>
    <p:sldId id="312" r:id="rId13"/>
    <p:sldId id="302" r:id="rId14"/>
    <p:sldId id="313" r:id="rId15"/>
    <p:sldId id="311" r:id="rId16"/>
    <p:sldId id="304" r:id="rId17"/>
    <p:sldId id="293" r:id="rId18"/>
  </p:sldIdLst>
  <p:sldSz cx="9144000" cy="6858000" type="screen4x3"/>
  <p:notesSz cx="6797675" cy="985678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llanmörkt format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llanmörkt format 3 - Dekorfärg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Mörkt format 2 - Dekorfärg 1/Dekorfär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llanmörkt format 3 - Dekorfär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Mörkt format 1 - Dekorfärg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Format med tema 1 - dekorfär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Mellanmörkt format 4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671" autoAdjust="0"/>
    <p:restoredTop sz="94660"/>
  </p:normalViewPr>
  <p:slideViewPr>
    <p:cSldViewPr>
      <p:cViewPr>
        <p:scale>
          <a:sx n="120" d="100"/>
          <a:sy n="120" d="100"/>
        </p:scale>
        <p:origin x="-642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kalkylblad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numLit>
              <c:formatCode>General</c:formatCode>
              <c:ptCount val="35"/>
              <c:pt idx="0">
                <c:v>1977</c:v>
              </c:pt>
              <c:pt idx="1">
                <c:v>1978</c:v>
              </c:pt>
              <c:pt idx="2">
                <c:v>1979</c:v>
              </c:pt>
              <c:pt idx="3">
                <c:v>1980</c:v>
              </c:pt>
              <c:pt idx="4">
                <c:v>1981</c:v>
              </c:pt>
              <c:pt idx="5">
                <c:v>1982</c:v>
              </c:pt>
              <c:pt idx="6">
                <c:v>1983</c:v>
              </c:pt>
              <c:pt idx="7">
                <c:v>1984</c:v>
              </c:pt>
              <c:pt idx="8">
                <c:v>1985</c:v>
              </c:pt>
              <c:pt idx="9">
                <c:v>1986</c:v>
              </c:pt>
              <c:pt idx="10">
                <c:v>1987</c:v>
              </c:pt>
              <c:pt idx="11">
                <c:v>1988</c:v>
              </c:pt>
              <c:pt idx="12">
                <c:v>1989</c:v>
              </c:pt>
              <c:pt idx="13">
                <c:v>1990</c:v>
              </c:pt>
              <c:pt idx="14">
                <c:v>1991</c:v>
              </c:pt>
              <c:pt idx="15">
                <c:v>1992</c:v>
              </c:pt>
              <c:pt idx="16">
                <c:v>1993</c:v>
              </c:pt>
              <c:pt idx="17">
                <c:v>1994</c:v>
              </c:pt>
              <c:pt idx="18">
                <c:v>1995</c:v>
              </c:pt>
              <c:pt idx="19">
                <c:v>1996</c:v>
              </c:pt>
              <c:pt idx="20">
                <c:v>1997</c:v>
              </c:pt>
              <c:pt idx="21">
                <c:v>1998</c:v>
              </c:pt>
              <c:pt idx="22">
                <c:v>1999</c:v>
              </c:pt>
              <c:pt idx="23">
                <c:v>2000</c:v>
              </c:pt>
              <c:pt idx="24">
                <c:v>2001</c:v>
              </c:pt>
              <c:pt idx="25">
                <c:v>2002</c:v>
              </c:pt>
              <c:pt idx="26">
                <c:v>2003</c:v>
              </c:pt>
              <c:pt idx="27">
                <c:v>2004</c:v>
              </c:pt>
              <c:pt idx="28">
                <c:v>2005</c:v>
              </c:pt>
              <c:pt idx="29">
                <c:v>2006</c:v>
              </c:pt>
              <c:pt idx="30">
                <c:v>2007</c:v>
              </c:pt>
              <c:pt idx="31">
                <c:v>2008</c:v>
              </c:pt>
              <c:pt idx="32">
                <c:v>2009</c:v>
              </c:pt>
              <c:pt idx="33">
                <c:v>2010</c:v>
              </c:pt>
              <c:pt idx="34">
                <c:v>2011</c:v>
              </c:pt>
            </c:numLit>
          </c:cat>
          <c:val>
            <c:numRef>
              <c:f>Blad1!$C$6:$C$40</c:f>
              <c:numCache>
                <c:formatCode>General</c:formatCode>
                <c:ptCount val="35"/>
                <c:pt idx="0">
                  <c:v>339403</c:v>
                </c:pt>
                <c:pt idx="1">
                  <c:v>379721</c:v>
                </c:pt>
                <c:pt idx="2">
                  <c:v>414689</c:v>
                </c:pt>
                <c:pt idx="3">
                  <c:v>507093</c:v>
                </c:pt>
                <c:pt idx="4">
                  <c:v>573839</c:v>
                </c:pt>
                <c:pt idx="5">
                  <c:v>556115</c:v>
                </c:pt>
                <c:pt idx="6">
                  <c:v>683148</c:v>
                </c:pt>
                <c:pt idx="7">
                  <c:v>687485</c:v>
                </c:pt>
                <c:pt idx="8">
                  <c:v>657482</c:v>
                </c:pt>
                <c:pt idx="9">
                  <c:v>649398</c:v>
                </c:pt>
                <c:pt idx="10">
                  <c:v>713071</c:v>
                </c:pt>
                <c:pt idx="11">
                  <c:v>720754</c:v>
                </c:pt>
                <c:pt idx="12">
                  <c:v>687123</c:v>
                </c:pt>
                <c:pt idx="13">
                  <c:v>634141</c:v>
                </c:pt>
                <c:pt idx="14">
                  <c:v>721002</c:v>
                </c:pt>
                <c:pt idx="15">
                  <c:v>643251</c:v>
                </c:pt>
                <c:pt idx="16">
                  <c:v>667059</c:v>
                </c:pt>
                <c:pt idx="17">
                  <c:v>655350</c:v>
                </c:pt>
                <c:pt idx="18">
                  <c:v>642691</c:v>
                </c:pt>
                <c:pt idx="19">
                  <c:v>651509</c:v>
                </c:pt>
                <c:pt idx="20">
                  <c:v>701656</c:v>
                </c:pt>
                <c:pt idx="21">
                  <c:v>673214</c:v>
                </c:pt>
                <c:pt idx="22">
                  <c:v>756720</c:v>
                </c:pt>
                <c:pt idx="23">
                  <c:v>740727</c:v>
                </c:pt>
                <c:pt idx="24">
                  <c:v>806736</c:v>
                </c:pt>
                <c:pt idx="25">
                  <c:v>735905</c:v>
                </c:pt>
                <c:pt idx="26">
                  <c:v>773688</c:v>
                </c:pt>
                <c:pt idx="27">
                  <c:v>732812</c:v>
                </c:pt>
                <c:pt idx="28">
                  <c:v>803883</c:v>
                </c:pt>
                <c:pt idx="29">
                  <c:v>787003</c:v>
                </c:pt>
                <c:pt idx="30">
                  <c:v>875556</c:v>
                </c:pt>
                <c:pt idx="31">
                  <c:v>887928</c:v>
                </c:pt>
                <c:pt idx="32">
                  <c:v>1028234</c:v>
                </c:pt>
                <c:pt idx="33">
                  <c:v>995884</c:v>
                </c:pt>
                <c:pt idx="34" formatCode="#,##0">
                  <c:v>1108946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530240"/>
        <c:axId val="97532928"/>
      </c:lineChart>
      <c:catAx>
        <c:axId val="97530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7532928"/>
        <c:crosses val="autoZero"/>
        <c:auto val="1"/>
        <c:lblAlgn val="ctr"/>
        <c:lblOffset val="100"/>
        <c:tickLblSkip val="2"/>
        <c:noMultiLvlLbl val="0"/>
      </c:catAx>
      <c:valAx>
        <c:axId val="97532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530240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2D27B-A719-4C8F-97B5-2745172A1513}" type="datetimeFigureOut">
              <a:rPr lang="sv-SE" smtClean="0"/>
              <a:t>2012-01-26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F0FA0-B86C-4AF0-976F-7E04BD5081EF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618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0FA0-B86C-4AF0-976F-7E04BD5081EF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272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F402-9DEA-4476-B1A0-BE1036A567B9}" type="datetimeFigureOut">
              <a:rPr lang="sv-SE" smtClean="0"/>
              <a:t>2012-01-26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EBBB3-BBAC-46C0-8169-56802C1CC72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560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F402-9DEA-4476-B1A0-BE1036A567B9}" type="datetimeFigureOut">
              <a:rPr lang="sv-SE" smtClean="0"/>
              <a:t>2012-01-26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EBBB3-BBAC-46C0-8169-56802C1CC72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3088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F402-9DEA-4476-B1A0-BE1036A567B9}" type="datetimeFigureOut">
              <a:rPr lang="sv-SE" smtClean="0"/>
              <a:t>2012-01-26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EBBB3-BBAC-46C0-8169-56802C1CC72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0158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F402-9DEA-4476-B1A0-BE1036A567B9}" type="datetimeFigureOut">
              <a:rPr lang="sv-SE" smtClean="0"/>
              <a:t>2012-01-26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EBBB3-BBAC-46C0-8169-56802C1CC72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9667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F402-9DEA-4476-B1A0-BE1036A567B9}" type="datetimeFigureOut">
              <a:rPr lang="sv-SE" smtClean="0"/>
              <a:t>2012-01-26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EBBB3-BBAC-46C0-8169-56802C1CC72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80009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F402-9DEA-4476-B1A0-BE1036A567B9}" type="datetimeFigureOut">
              <a:rPr lang="sv-SE" smtClean="0"/>
              <a:t>2012-01-26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EBBB3-BBAC-46C0-8169-56802C1CC72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38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F402-9DEA-4476-B1A0-BE1036A567B9}" type="datetimeFigureOut">
              <a:rPr lang="sv-SE" smtClean="0"/>
              <a:t>2012-01-26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EBBB3-BBAC-46C0-8169-56802C1CC72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9327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F402-9DEA-4476-B1A0-BE1036A567B9}" type="datetimeFigureOut">
              <a:rPr lang="sv-SE" smtClean="0"/>
              <a:t>2012-01-26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EBBB3-BBAC-46C0-8169-56802C1CC72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0303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F402-9DEA-4476-B1A0-BE1036A567B9}" type="datetimeFigureOut">
              <a:rPr lang="sv-SE" smtClean="0"/>
              <a:t>2012-01-26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EBBB3-BBAC-46C0-8169-56802C1CC72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422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F402-9DEA-4476-B1A0-BE1036A567B9}" type="datetimeFigureOut">
              <a:rPr lang="sv-SE" smtClean="0"/>
              <a:t>2012-01-26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EBBB3-BBAC-46C0-8169-56802C1CC72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7526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smtClean="0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F402-9DEA-4476-B1A0-BE1036A567B9}" type="datetimeFigureOut">
              <a:rPr lang="sv-SE" smtClean="0"/>
              <a:t>2012-01-26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EBBB3-BBAC-46C0-8169-56802C1CC72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01121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F402-9DEA-4476-B1A0-BE1036A567B9}" type="datetimeFigureOut">
              <a:rPr lang="sv-SE" smtClean="0"/>
              <a:t>2012-01-26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EBBB3-BBAC-46C0-8169-56802C1CC721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6476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jpg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microsoft.com/office/2007/relationships/hdphoto" Target="../media/hdphoto3.wdp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5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/>
          <p:cNvSpPr/>
          <p:nvPr/>
        </p:nvSpPr>
        <p:spPr>
          <a:xfrm>
            <a:off x="17598" y="3546984"/>
            <a:ext cx="9126402" cy="3191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textruta 8"/>
          <p:cNvSpPr txBox="1"/>
          <p:nvPr/>
        </p:nvSpPr>
        <p:spPr>
          <a:xfrm>
            <a:off x="17598" y="4221088"/>
            <a:ext cx="9108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>
                <a:cs typeface="MV Boli" pitchFamily="2" charset="0"/>
              </a:rPr>
              <a:t>Zinkgruvan – 155 </a:t>
            </a:r>
            <a:r>
              <a:rPr lang="sv-SE" sz="2800" dirty="0" smtClean="0">
                <a:cs typeface="MV Boli" pitchFamily="2" charset="0"/>
              </a:rPr>
              <a:t>år svensk gruvhistoria </a:t>
            </a:r>
            <a:r>
              <a:rPr lang="sv-SE" sz="2800" dirty="0" smtClean="0">
                <a:cs typeface="MV Boli" pitchFamily="2" charset="0"/>
              </a:rPr>
              <a:t>i utländsk ägo</a:t>
            </a:r>
            <a:endParaRPr lang="sv-SE" sz="2800" dirty="0">
              <a:cs typeface="MV Boli" pitchFamily="2" charset="0"/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59" b="16720"/>
          <a:stretch/>
        </p:blipFill>
        <p:spPr>
          <a:xfrm>
            <a:off x="0" y="-27384"/>
            <a:ext cx="9143999" cy="3347473"/>
          </a:xfrm>
          <a:prstGeom prst="rect">
            <a:avLst/>
          </a:prstGeom>
          <a:ln w="6350">
            <a:noFill/>
          </a:ln>
        </p:spPr>
      </p:pic>
      <p:sp>
        <p:nvSpPr>
          <p:cNvPr id="3" name="textruta 2"/>
          <p:cNvSpPr txBox="1"/>
          <p:nvPr/>
        </p:nvSpPr>
        <p:spPr>
          <a:xfrm>
            <a:off x="107504" y="3206326"/>
            <a:ext cx="396044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v-SE" sz="1600" dirty="0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Framtidens gruv – och mineralindustri</a:t>
            </a:r>
            <a:endParaRPr lang="sv-SE" sz="1600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-20321" y="6544593"/>
            <a:ext cx="9174395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-20321" y="6596460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75555" y="4744308"/>
            <a:ext cx="302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MV Boli" pitchFamily="2" charset="0"/>
                <a:cs typeface="MV Boli" pitchFamily="2" charset="0"/>
              </a:rPr>
              <a:t>Bengt Sundelin</a:t>
            </a:r>
            <a:endParaRPr lang="sv-SE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13" name="Rektangel 12"/>
          <p:cNvSpPr/>
          <p:nvPr/>
        </p:nvSpPr>
        <p:spPr>
          <a:xfrm rot="224998">
            <a:off x="4000365" y="3340465"/>
            <a:ext cx="778516" cy="338554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 rot="194217">
            <a:off x="4005597" y="3325074"/>
            <a:ext cx="96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  <a:cs typeface="MV Boli" pitchFamily="2" charset="0"/>
              </a:rPr>
              <a:t>30 jan</a:t>
            </a:r>
            <a:endParaRPr lang="sv-SE" dirty="0">
              <a:solidFill>
                <a:schemeClr val="bg1"/>
              </a:solidFill>
              <a:cs typeface="MV Boli" pitchFamily="2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56" y="5373216"/>
            <a:ext cx="1083168" cy="108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0" y="259177"/>
            <a:ext cx="77403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Zinkgruvan idag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17" name="Bildobjekt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3672408" cy="492790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0" y="-3903"/>
            <a:ext cx="9144000" cy="768607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976" y="395372"/>
            <a:ext cx="197971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5" name="textruta 14"/>
          <p:cNvSpPr txBox="1"/>
          <p:nvPr/>
        </p:nvSpPr>
        <p:spPr>
          <a:xfrm>
            <a:off x="976" y="3804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Zinkgruvan idag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Rektangel med rundade hörn 2"/>
          <p:cNvSpPr/>
          <p:nvPr/>
        </p:nvSpPr>
        <p:spPr>
          <a:xfrm>
            <a:off x="4716016" y="1340768"/>
            <a:ext cx="3664513" cy="492790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4753107" y="1700808"/>
            <a:ext cx="36595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Verksamheten ska utformas så att miljöpåverkan minimeras.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Vi arbetar förebyggande mot buller och damm.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Vi arbetar för att minska och effektivisera energiförbrukningen.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En ambition är att arbeta med miljömedvetna leverantörer.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Ett bra samarbete med kommun och myndigheter är viktigt för oss.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sz="1400" dirty="0"/>
          </a:p>
          <a:p>
            <a:pPr marL="285750" indent="-285750">
              <a:buFont typeface="Arial" pitchFamily="34" charset="0"/>
              <a:buChar char="•"/>
            </a:pPr>
            <a:endParaRPr lang="sv-SE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sv-SE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sv-SE" sz="1400" dirty="0" smtClean="0"/>
          </a:p>
          <a:p>
            <a:pPr algn="ctr"/>
            <a:endParaRPr lang="sv-SE" dirty="0"/>
          </a:p>
        </p:txBody>
      </p:sp>
      <p:sp>
        <p:nvSpPr>
          <p:cNvPr id="16" name="textruta 15"/>
          <p:cNvSpPr txBox="1"/>
          <p:nvPr/>
        </p:nvSpPr>
        <p:spPr>
          <a:xfrm>
            <a:off x="4644008" y="1556792"/>
            <a:ext cx="36645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Miljö</a:t>
            </a:r>
            <a:endParaRPr lang="sv-SE" dirty="0"/>
          </a:p>
        </p:txBody>
      </p:sp>
      <p:sp>
        <p:nvSpPr>
          <p:cNvPr id="12" name="Rektangel 11"/>
          <p:cNvSpPr/>
          <p:nvPr/>
        </p:nvSpPr>
        <p:spPr>
          <a:xfrm>
            <a:off x="-20321" y="6544593"/>
            <a:ext cx="9174395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textruta 12"/>
          <p:cNvSpPr txBox="1"/>
          <p:nvPr/>
        </p:nvSpPr>
        <p:spPr>
          <a:xfrm>
            <a:off x="-20321" y="6596460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  <p:sp>
        <p:nvSpPr>
          <p:cNvPr id="18" name="textruta 17"/>
          <p:cNvSpPr txBox="1"/>
          <p:nvPr/>
        </p:nvSpPr>
        <p:spPr>
          <a:xfrm>
            <a:off x="2051720" y="83671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Miljö och säkerhet – två av Zinkgruvans hörnstenar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269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/>
        </p:nvSpPr>
        <p:spPr>
          <a:xfrm>
            <a:off x="323529" y="3789041"/>
            <a:ext cx="4988298" cy="237626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Rektangel 2"/>
          <p:cNvSpPr/>
          <p:nvPr/>
        </p:nvSpPr>
        <p:spPr>
          <a:xfrm>
            <a:off x="323528" y="1484784"/>
            <a:ext cx="4988298" cy="266429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Rektangel 12"/>
          <p:cNvSpPr/>
          <p:nvPr/>
        </p:nvSpPr>
        <p:spPr>
          <a:xfrm>
            <a:off x="323529" y="1124744"/>
            <a:ext cx="4988298" cy="5040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323529" y="1118633"/>
            <a:ext cx="5146359" cy="5046671"/>
          </a:xfrm>
          <a:prstGeom prst="rect">
            <a:avLst/>
          </a:prstGeom>
          <a:noFill/>
          <a:ln>
            <a:noFill/>
          </a:ln>
        </p:spPr>
        <p:txBody>
          <a:bodyPr lIns="0" tIns="0" rIns="40639" bIns="0"/>
          <a:lstStyle/>
          <a:p>
            <a:pPr marL="39688" algn="l">
              <a:lnSpc>
                <a:spcPct val="145000"/>
              </a:lnSpc>
              <a:buClr>
                <a:srgbClr val="000000"/>
              </a:buClr>
              <a:buSzPct val="100000"/>
            </a:pPr>
            <a:r>
              <a:rPr lang="en-US" sz="1400" dirty="0" smtClean="0">
                <a:ea typeface="MS PGothic" pitchFamily="34" charset="-128"/>
                <a:sym typeface="Arial Bold" charset="0"/>
              </a:rPr>
              <a:t> </a:t>
            </a:r>
            <a:r>
              <a:rPr lang="en-US" sz="1400" b="1" dirty="0" smtClean="0">
                <a:ea typeface="MS PGothic" pitchFamily="34" charset="-128"/>
                <a:sym typeface="Arial Bold" charset="0"/>
              </a:rPr>
              <a:t>Anställda: </a:t>
            </a:r>
            <a:r>
              <a:rPr lang="en-US" sz="1400" dirty="0" smtClean="0">
                <a:ea typeface="MS PGothic" pitchFamily="34" charset="-128"/>
                <a:sym typeface="Arial Bold" charset="0"/>
              </a:rPr>
              <a:t>352 (65 kvinnor, 287 män) </a:t>
            </a:r>
            <a:r>
              <a:rPr lang="en-US" sz="1400" dirty="0">
                <a:ea typeface="MS PGothic" pitchFamily="34" charset="-128"/>
                <a:sym typeface="Arial Bold" charset="0"/>
              </a:rPr>
              <a:t>+ 137 </a:t>
            </a:r>
            <a:r>
              <a:rPr lang="en-US" sz="1400" dirty="0" err="1" smtClean="0">
                <a:ea typeface="MS PGothic" pitchFamily="34" charset="-128"/>
                <a:sym typeface="Arial Bold" charset="0"/>
              </a:rPr>
              <a:t>entreprenörer</a:t>
            </a:r>
            <a:r>
              <a:rPr lang="en-US" sz="1400" dirty="0" smtClean="0">
                <a:ea typeface="MS PGothic" pitchFamily="34" charset="-128"/>
                <a:sym typeface="Arial Bold" charset="0"/>
              </a:rPr>
              <a:t>   </a:t>
            </a:r>
            <a:endParaRPr lang="en-US" sz="1400" dirty="0">
              <a:ea typeface="MS PGothic" pitchFamily="34" charset="-128"/>
            </a:endParaRPr>
          </a:p>
          <a:p>
            <a:pPr marL="39688" algn="l">
              <a:lnSpc>
                <a:spcPct val="145000"/>
              </a:lnSpc>
              <a:buClr>
                <a:srgbClr val="000000"/>
              </a:buClr>
              <a:buSzPct val="100000"/>
            </a:pPr>
            <a:r>
              <a:rPr lang="en-US" sz="1400" b="1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 </a:t>
            </a:r>
          </a:p>
          <a:p>
            <a:pPr marL="39688" algn="l">
              <a:lnSpc>
                <a:spcPct val="145000"/>
              </a:lnSpc>
              <a:buClr>
                <a:srgbClr val="000000"/>
              </a:buClr>
              <a:buSzPct val="100000"/>
            </a:pPr>
            <a:r>
              <a:rPr lang="en-US" sz="1400" b="1" dirty="0" err="1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Stora</a:t>
            </a:r>
            <a:r>
              <a:rPr lang="en-US" sz="1400" b="1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 entreprenörer</a:t>
            </a:r>
            <a:endParaRPr lang="en-US" sz="1400" b="1" dirty="0">
              <a:solidFill>
                <a:schemeClr val="tx1"/>
              </a:solidFill>
              <a:ea typeface="MS PGothic" pitchFamily="34" charset="-128"/>
            </a:endParaRPr>
          </a:p>
          <a:p>
            <a:pPr marL="420688" indent="-381000" algn="l">
              <a:lnSpc>
                <a:spcPct val="145000"/>
              </a:lnSpc>
            </a:pP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  <a:r>
              <a:rPr lang="en-US" sz="1400" dirty="0" err="1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Kärnborrning</a:t>
            </a:r>
            <a:r>
              <a:rPr lang="en-US" sz="1400" dirty="0" smtClean="0">
                <a:ea typeface="MS PGothic" pitchFamily="34" charset="-128"/>
                <a:sym typeface="MS PGothic" pitchFamily="34" charset="-128"/>
              </a:rPr>
              <a:t>                   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Drillcon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, Nora</a:t>
            </a:r>
            <a:endParaRPr lang="en-US" sz="1400" dirty="0">
              <a:solidFill>
                <a:schemeClr val="tx1"/>
              </a:solidFill>
              <a:ea typeface="MS PGothic" pitchFamily="34" charset="-128"/>
            </a:endParaRPr>
          </a:p>
          <a:p>
            <a:pPr marL="420688" indent="-381000" algn="l">
              <a:lnSpc>
                <a:spcPct val="125000"/>
              </a:lnSpc>
            </a:pP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  <a:r>
              <a:rPr lang="en-US" sz="1400" dirty="0" err="1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Underhåll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        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Atlas 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Copco, Örebro</a:t>
            </a:r>
            <a:endParaRPr lang="en-US" sz="1400" dirty="0">
              <a:solidFill>
                <a:schemeClr val="tx1"/>
              </a:solidFill>
              <a:ea typeface="MS PGothic" pitchFamily="34" charset="-128"/>
            </a:endParaRPr>
          </a:p>
          <a:p>
            <a:pPr marL="420688" indent="-381000" algn="l">
              <a:lnSpc>
                <a:spcPct val="125000"/>
              </a:lnSpc>
            </a:pP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  <a:r>
              <a:rPr lang="en-US" sz="1400" dirty="0" err="1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Bergförstärkning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 </a:t>
            </a:r>
            <a:r>
              <a:rPr lang="en-US" sz="1400" dirty="0" smtClean="0">
                <a:ea typeface="MS PGothic" pitchFamily="34" charset="-128"/>
                <a:sym typeface="MS PGothic" pitchFamily="34" charset="-128"/>
              </a:rPr>
              <a:t>            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KGS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, Kiruna</a:t>
            </a:r>
            <a:endParaRPr lang="en-US" sz="1400" dirty="0">
              <a:solidFill>
                <a:schemeClr val="tx1"/>
              </a:solidFill>
              <a:ea typeface="MS PGothic" pitchFamily="34" charset="-128"/>
            </a:endParaRPr>
          </a:p>
          <a:p>
            <a:pPr marL="420688" indent="-381000" algn="l">
              <a:lnSpc>
                <a:spcPct val="125000"/>
              </a:lnSpc>
            </a:pP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Transport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        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BEFAB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, Motala</a:t>
            </a:r>
            <a:endParaRPr lang="en-US" sz="1400" dirty="0">
              <a:solidFill>
                <a:schemeClr val="tx1"/>
              </a:solidFill>
              <a:ea typeface="MS PGothic" pitchFamily="34" charset="-128"/>
            </a:endParaRPr>
          </a:p>
          <a:p>
            <a:pPr marL="420688" indent="-381000" algn="l">
              <a:lnSpc>
                <a:spcPct val="125000"/>
              </a:lnSpc>
            </a:pP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  <a:r>
              <a:rPr lang="en-US" sz="1400" dirty="0" err="1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Underhåll</a:t>
            </a:r>
            <a:r>
              <a:rPr lang="en-US" sz="1400" dirty="0" smtClean="0">
                <a:ea typeface="MS PGothic" pitchFamily="34" charset="-128"/>
                <a:sym typeface="Arial Bold" charset="0"/>
              </a:rPr>
              <a:t>  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        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METSO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, Grängesberg</a:t>
            </a:r>
            <a:endParaRPr lang="en-US" sz="1400" dirty="0">
              <a:solidFill>
                <a:schemeClr val="tx1"/>
              </a:solidFill>
              <a:ea typeface="MS PGothic" pitchFamily="34" charset="-128"/>
            </a:endParaRPr>
          </a:p>
          <a:p>
            <a:pPr marL="420688" indent="-381000" algn="l">
              <a:lnSpc>
                <a:spcPct val="125000"/>
              </a:lnSpc>
            </a:pP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  <a:r>
              <a:rPr lang="en-US" sz="1400" dirty="0" err="1" smtClean="0">
                <a:ea typeface="MS PGothic" pitchFamily="34" charset="-128"/>
                <a:sym typeface="Arial Bold" charset="0"/>
              </a:rPr>
              <a:t>Åkeri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                                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Askersunds 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LBC (2005 -)</a:t>
            </a:r>
            <a:endParaRPr lang="en-US" sz="1400" dirty="0">
              <a:solidFill>
                <a:schemeClr val="tx1"/>
              </a:solidFill>
              <a:ea typeface="MS PGothic" pitchFamily="34" charset="-128"/>
            </a:endParaRPr>
          </a:p>
          <a:p>
            <a:pPr marL="420688" indent="-381000" algn="l">
              <a:lnSpc>
                <a:spcPct val="125000"/>
              </a:lnSpc>
            </a:pP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  <a:r>
              <a:rPr lang="en-US" sz="1400" dirty="0" err="1" smtClean="0">
                <a:ea typeface="MS PGothic" pitchFamily="34" charset="-128"/>
                <a:sym typeface="Arial Bold" charset="0"/>
              </a:rPr>
              <a:t>Rederi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                                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Erik 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Thun AB, 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Lidköping</a:t>
            </a:r>
            <a:endParaRPr lang="en-US" sz="1400" dirty="0">
              <a:solidFill>
                <a:schemeClr val="tx1"/>
              </a:solidFill>
              <a:ea typeface="MS PGothic" pitchFamily="34" charset="-128"/>
              <a:sym typeface="Arial Bold" charset="0"/>
            </a:endParaRPr>
          </a:p>
          <a:p>
            <a:pPr marL="39688" algn="l">
              <a:lnSpc>
                <a:spcPct val="125000"/>
              </a:lnSpc>
              <a:buClr>
                <a:srgbClr val="000000"/>
              </a:buClr>
              <a:buSzPct val="100000"/>
            </a:pPr>
            <a:r>
              <a:rPr lang="en-US" sz="1400" b="1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 </a:t>
            </a:r>
          </a:p>
          <a:p>
            <a:pPr marL="39688" algn="l">
              <a:lnSpc>
                <a:spcPct val="125000"/>
              </a:lnSpc>
              <a:buClr>
                <a:srgbClr val="000000"/>
              </a:buClr>
              <a:buSzPct val="100000"/>
            </a:pPr>
            <a:r>
              <a:rPr lang="en-US" sz="1400" b="1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Stora</a:t>
            </a:r>
            <a:r>
              <a:rPr lang="en-US" sz="1400" b="1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 leverantörer</a:t>
            </a:r>
            <a:endParaRPr lang="en-US" sz="1400" b="1" dirty="0">
              <a:solidFill>
                <a:schemeClr val="tx1"/>
              </a:solidFill>
              <a:ea typeface="MS PGothic" pitchFamily="34" charset="-128"/>
              <a:sym typeface="Arial Bold" charset="0"/>
            </a:endParaRPr>
          </a:p>
          <a:p>
            <a:pPr marL="420688" indent="-381000" algn="l">
              <a:lnSpc>
                <a:spcPct val="145000"/>
              </a:lnSpc>
            </a:pP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	</a:t>
            </a:r>
            <a:r>
              <a:rPr lang="en-US" sz="1400" dirty="0" err="1" smtClean="0">
                <a:ea typeface="MS PGothic" pitchFamily="34" charset="-128"/>
                <a:sym typeface="Arial Bold" charset="0"/>
              </a:rPr>
              <a:t>Sprängmedel</a:t>
            </a:r>
            <a:r>
              <a:rPr lang="en-US" sz="1400" dirty="0" smtClean="0">
                <a:ea typeface="MS PGothic" pitchFamily="34" charset="-128"/>
                <a:sym typeface="MS PGothic" pitchFamily="34" charset="-128"/>
              </a:rPr>
              <a:t>                   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Orica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, Nora</a:t>
            </a:r>
          </a:p>
          <a:p>
            <a:pPr marL="420688" indent="-381000" algn="l">
              <a:lnSpc>
                <a:spcPct val="145000"/>
              </a:lnSpc>
            </a:pP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	</a:t>
            </a:r>
            <a:r>
              <a:rPr lang="en-US" sz="1400" dirty="0" err="1" smtClean="0">
                <a:ea typeface="MS PGothic" pitchFamily="34" charset="-128"/>
                <a:sym typeface="Arial Bold" charset="0"/>
              </a:rPr>
              <a:t>Borrstål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        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Atlas/</a:t>
            </a:r>
            <a:r>
              <a:rPr lang="en-US" sz="1400" dirty="0" err="1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Secoroc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, Fagersta</a:t>
            </a:r>
          </a:p>
          <a:p>
            <a:pPr marL="420688" indent="-381000" algn="l">
              <a:lnSpc>
                <a:spcPct val="145000"/>
              </a:lnSpc>
            </a:pP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	</a:t>
            </a:r>
            <a:r>
              <a:rPr lang="en-US" sz="1400" dirty="0" err="1" smtClean="0">
                <a:ea typeface="MS PGothic" pitchFamily="34" charset="-128"/>
                <a:sym typeface="Arial Bold" charset="0"/>
              </a:rPr>
              <a:t>Bultar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                               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AB 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Yxsjö Industriservice, Yxsjöberg</a:t>
            </a:r>
          </a:p>
          <a:p>
            <a:pPr marL="420688" indent="-381000" algn="l">
              <a:lnSpc>
                <a:spcPct val="145000"/>
              </a:lnSpc>
            </a:pP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	</a:t>
            </a:r>
            <a:r>
              <a:rPr lang="en-US" sz="1400" dirty="0" err="1" smtClean="0">
                <a:ea typeface="MS PGothic" pitchFamily="34" charset="-128"/>
                <a:sym typeface="Arial Bold" charset="0"/>
              </a:rPr>
              <a:t>Däck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                               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Centrala 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Gummi, Örebro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</a:p>
          <a:p>
            <a:pPr marL="420688" indent="-381000" algn="l">
              <a:lnSpc>
                <a:spcPct val="145000"/>
              </a:lnSpc>
            </a:pP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	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Cement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	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MS PGothic" pitchFamily="34" charset="-128"/>
              </a:rPr>
              <a:t>        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Cementa</a:t>
            </a:r>
            <a:r>
              <a:rPr lang="en-US" sz="1400" dirty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, </a:t>
            </a:r>
            <a:r>
              <a:rPr lang="en-US" sz="1400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Skövde</a:t>
            </a:r>
            <a:endParaRPr lang="en-US" sz="1400" dirty="0">
              <a:solidFill>
                <a:schemeClr val="tx1"/>
              </a:solidFill>
              <a:ea typeface="MS PGothic" pitchFamily="34" charset="-128"/>
              <a:sym typeface="Arial Bold" charset="0"/>
            </a:endParaRPr>
          </a:p>
          <a:p>
            <a:pPr marL="39688" algn="l">
              <a:lnSpc>
                <a:spcPct val="115000"/>
              </a:lnSpc>
              <a:buClr>
                <a:srgbClr val="000000"/>
              </a:buClr>
              <a:buSzPct val="100000"/>
            </a:pPr>
            <a:r>
              <a:rPr lang="en-US" sz="1400" b="1" dirty="0" smtClean="0">
                <a:solidFill>
                  <a:schemeClr val="tx1"/>
                </a:solidFill>
                <a:ea typeface="MS PGothic" pitchFamily="34" charset="-128"/>
                <a:sym typeface="Arial Bold" charset="0"/>
              </a:rPr>
              <a:t> </a:t>
            </a:r>
            <a:endParaRPr lang="en-US" sz="1400" dirty="0">
              <a:solidFill>
                <a:schemeClr val="tx1"/>
              </a:solidFill>
              <a:ea typeface="MS PGothic" pitchFamily="34" charset="-128"/>
              <a:sym typeface="Arial Bold" charset="0"/>
            </a:endParaRPr>
          </a:p>
        </p:txBody>
      </p:sp>
      <p:sp>
        <p:nvSpPr>
          <p:cNvPr id="16" name="textruta 15"/>
          <p:cNvSpPr txBox="1"/>
          <p:nvPr/>
        </p:nvSpPr>
        <p:spPr>
          <a:xfrm>
            <a:off x="0" y="259177"/>
            <a:ext cx="77403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Zinkgruvan idag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0" y="-3903"/>
            <a:ext cx="9144000" cy="768607"/>
          </a:xfrm>
          <a:prstGeom prst="rect">
            <a:avLst/>
          </a:prstGeom>
        </p:spPr>
      </p:pic>
      <p:sp>
        <p:nvSpPr>
          <p:cNvPr id="19" name="Rektangel 18"/>
          <p:cNvSpPr/>
          <p:nvPr/>
        </p:nvSpPr>
        <p:spPr>
          <a:xfrm>
            <a:off x="976" y="395372"/>
            <a:ext cx="197971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0" name="textruta 19"/>
          <p:cNvSpPr txBox="1"/>
          <p:nvPr/>
        </p:nvSpPr>
        <p:spPr>
          <a:xfrm>
            <a:off x="976" y="38040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Zinkgruvan idag</a:t>
            </a:r>
          </a:p>
          <a:p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358" y="1993970"/>
            <a:ext cx="5036863" cy="3305805"/>
          </a:xfrm>
          <a:prstGeom prst="rect">
            <a:avLst/>
          </a:prstGeom>
        </p:spPr>
      </p:pic>
      <p:sp>
        <p:nvSpPr>
          <p:cNvPr id="12" name="Rektangel 11"/>
          <p:cNvSpPr/>
          <p:nvPr/>
        </p:nvSpPr>
        <p:spPr>
          <a:xfrm>
            <a:off x="-20321" y="6544593"/>
            <a:ext cx="9174395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>
            <a:off x="-20321" y="6596460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ruta 15"/>
          <p:cNvSpPr txBox="1"/>
          <p:nvPr/>
        </p:nvSpPr>
        <p:spPr>
          <a:xfrm>
            <a:off x="0" y="259177"/>
            <a:ext cx="77403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Zinkgruvan idag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0" y="-3903"/>
            <a:ext cx="9144000" cy="768607"/>
          </a:xfrm>
          <a:prstGeom prst="rect">
            <a:avLst/>
          </a:prstGeom>
        </p:spPr>
      </p:pic>
      <p:sp>
        <p:nvSpPr>
          <p:cNvPr id="19" name="Rektangel 18"/>
          <p:cNvSpPr/>
          <p:nvPr/>
        </p:nvSpPr>
        <p:spPr>
          <a:xfrm>
            <a:off x="976" y="395372"/>
            <a:ext cx="197971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0" name="textruta 19"/>
          <p:cNvSpPr txBox="1"/>
          <p:nvPr/>
        </p:nvSpPr>
        <p:spPr>
          <a:xfrm>
            <a:off x="976" y="38040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Zinkgruvan idag</a:t>
            </a:r>
          </a:p>
          <a:p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3100191" y="2134762"/>
            <a:ext cx="4824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Underjordisk gruva</a:t>
            </a:r>
          </a:p>
          <a:p>
            <a:pPr marL="285750" indent="-285750">
              <a:buFont typeface="Arial" pitchFamily="34" charset="0"/>
              <a:buChar char="•"/>
            </a:pPr>
            <a:endParaRPr lang="sv-SE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Pågående aktivitet mellan 350 meter – 1130 meter</a:t>
            </a:r>
          </a:p>
          <a:p>
            <a:pPr marL="285750" indent="-285750">
              <a:buFont typeface="Arial" pitchFamily="34" charset="0"/>
              <a:buChar char="•"/>
            </a:pPr>
            <a:endParaRPr lang="sv-SE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Metoder: pallbrytning</a:t>
            </a:r>
            <a:r>
              <a:rPr lang="sv-SE" dirty="0"/>
              <a:t> </a:t>
            </a:r>
            <a:r>
              <a:rPr lang="sv-SE" dirty="0" smtClean="0"/>
              <a:t>och panelbrytning</a:t>
            </a:r>
          </a:p>
          <a:p>
            <a:endParaRPr lang="sv-SE" dirty="0"/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" b="11979"/>
          <a:stretch/>
        </p:blipFill>
        <p:spPr>
          <a:xfrm rot="16200000">
            <a:off x="-1075575" y="2288385"/>
            <a:ext cx="5252320" cy="2933570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-20321" y="6544593"/>
            <a:ext cx="9174395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textruta 8"/>
          <p:cNvSpPr txBox="1"/>
          <p:nvPr/>
        </p:nvSpPr>
        <p:spPr>
          <a:xfrm>
            <a:off x="-20321" y="6596460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9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zinkgruva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0"/>
          <a:stretch/>
        </p:blipFill>
        <p:spPr bwMode="auto">
          <a:xfrm>
            <a:off x="1043608" y="1268760"/>
            <a:ext cx="6624125" cy="506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ruta 8"/>
          <p:cNvSpPr txBox="1"/>
          <p:nvPr/>
        </p:nvSpPr>
        <p:spPr>
          <a:xfrm>
            <a:off x="0" y="259177"/>
            <a:ext cx="77403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Zinkgruvan idag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0" y="-3903"/>
            <a:ext cx="9144000" cy="768607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976" y="395372"/>
            <a:ext cx="197971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textruta 10"/>
          <p:cNvSpPr txBox="1"/>
          <p:nvPr/>
        </p:nvSpPr>
        <p:spPr>
          <a:xfrm>
            <a:off x="976" y="3804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Zinkgruvan idag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-20321" y="6544593"/>
            <a:ext cx="9174395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>
            <a:off x="-20321" y="6596460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2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/>
          <p:cNvSpPr txBox="1"/>
          <p:nvPr/>
        </p:nvSpPr>
        <p:spPr>
          <a:xfrm>
            <a:off x="0" y="259177"/>
            <a:ext cx="77403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Zinkgruvan idag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0" y="-3903"/>
            <a:ext cx="9144000" cy="768607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976" y="395372"/>
            <a:ext cx="197971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textruta 10"/>
          <p:cNvSpPr txBox="1"/>
          <p:nvPr/>
        </p:nvSpPr>
        <p:spPr>
          <a:xfrm>
            <a:off x="976" y="3804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Zinkgruvan idag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-20321" y="6544593"/>
            <a:ext cx="9174395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>
            <a:off x="-20321" y="6596460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1196752"/>
            <a:ext cx="10187648" cy="360040"/>
          </a:xfrm>
          <a:noFill/>
        </p:spPr>
        <p:txBody>
          <a:bodyPr lIns="92075" tIns="46038" rIns="92075" bIns="46038">
            <a:normAutofit fontScale="90000"/>
          </a:bodyPr>
          <a:lstStyle/>
          <a:p>
            <a:pPr algn="l"/>
            <a:r>
              <a:rPr lang="sv-SE" altLang="sv-SE" sz="2000" dirty="0" smtClean="0"/>
              <a:t>  Mineraltillgång (inkl. reserv) </a:t>
            </a:r>
            <a:r>
              <a:rPr lang="en-US" altLang="sv-SE" sz="2000" dirty="0" smtClean="0"/>
              <a:t>3</a:t>
            </a:r>
            <a:r>
              <a:rPr lang="sv-SE" altLang="sv-SE" sz="2000" dirty="0" smtClean="0"/>
              <a:t>0/6 </a:t>
            </a:r>
            <a:r>
              <a:rPr lang="en-US" altLang="sv-SE" sz="2000" dirty="0" smtClean="0"/>
              <a:t>20</a:t>
            </a:r>
            <a:r>
              <a:rPr lang="sv-SE" altLang="sv-SE" sz="2000" dirty="0" smtClean="0"/>
              <a:t>11                   Mineralreserv </a:t>
            </a:r>
            <a:r>
              <a:rPr lang="en-US" altLang="sv-SE" sz="2000" dirty="0" smtClean="0"/>
              <a:t>3</a:t>
            </a:r>
            <a:r>
              <a:rPr lang="sv-SE" altLang="sv-SE" sz="2000" dirty="0" smtClean="0"/>
              <a:t>0/6 </a:t>
            </a:r>
            <a:r>
              <a:rPr lang="en-US" altLang="sv-SE" sz="2000" dirty="0"/>
              <a:t>20</a:t>
            </a:r>
            <a:r>
              <a:rPr lang="sv-SE" altLang="sv-SE" sz="2000" dirty="0"/>
              <a:t>11</a:t>
            </a:r>
            <a:r>
              <a:rPr lang="en-US" altLang="sv-SE" sz="1800" dirty="0"/>
              <a:t/>
            </a:r>
            <a:br>
              <a:rPr lang="en-US" altLang="sv-SE" sz="1800" dirty="0"/>
            </a:br>
            <a:endParaRPr lang="en-US" altLang="sv-SE" sz="1800" dirty="0" smtClean="0">
              <a:latin typeface="+mn-lt"/>
            </a:endParaRPr>
          </a:p>
        </p:txBody>
      </p:sp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728379"/>
              </p:ext>
            </p:extLst>
          </p:nvPr>
        </p:nvGraphicFramePr>
        <p:xfrm>
          <a:off x="253998" y="1420815"/>
          <a:ext cx="4245994" cy="438444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90396"/>
                <a:gridCol w="606742"/>
                <a:gridCol w="702946"/>
                <a:gridCol w="629754"/>
                <a:gridCol w="776136"/>
                <a:gridCol w="640020"/>
              </a:tblGrid>
              <a:tr h="457116"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Kt</a:t>
                      </a:r>
                    </a:p>
                    <a:p>
                      <a:pPr algn="r"/>
                      <a:r>
                        <a:rPr lang="sv-SE" sz="1100" dirty="0" smtClean="0"/>
                        <a:t>Ton</a:t>
                      </a:r>
                      <a:endParaRPr lang="sv-SE" sz="11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%</a:t>
                      </a:r>
                    </a:p>
                    <a:p>
                      <a:pPr algn="r"/>
                      <a:r>
                        <a:rPr lang="sv-SE" sz="1100" dirty="0" smtClean="0"/>
                        <a:t>Zn</a:t>
                      </a:r>
                      <a:endParaRPr lang="sv-SE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%</a:t>
                      </a:r>
                    </a:p>
                    <a:p>
                      <a:pPr algn="r"/>
                      <a:r>
                        <a:rPr lang="sv-SE" sz="1100" dirty="0" smtClean="0"/>
                        <a:t>Pb</a:t>
                      </a:r>
                      <a:endParaRPr lang="sv-SE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g/t</a:t>
                      </a:r>
                    </a:p>
                    <a:p>
                      <a:pPr algn="r"/>
                      <a:r>
                        <a:rPr lang="sv-SE" sz="1100" dirty="0" smtClean="0"/>
                        <a:t>Ag</a:t>
                      </a:r>
                      <a:endParaRPr lang="sv-SE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%</a:t>
                      </a:r>
                    </a:p>
                    <a:p>
                      <a:pPr algn="r"/>
                      <a:r>
                        <a:rPr lang="sv-SE" sz="1100" dirty="0" smtClean="0"/>
                        <a:t>Cu</a:t>
                      </a:r>
                      <a:endParaRPr lang="sv-SE" sz="1100" b="0" dirty="0"/>
                    </a:p>
                  </a:txBody>
                  <a:tcPr/>
                </a:tc>
              </a:tr>
              <a:tr h="284677">
                <a:tc>
                  <a:txBody>
                    <a:bodyPr/>
                    <a:lstStyle/>
                    <a:p>
                      <a:pPr algn="l"/>
                      <a:r>
                        <a:rPr lang="sv-SE" sz="1100" dirty="0" smtClean="0"/>
                        <a:t>Känd Zn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8464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11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5,5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119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</a:t>
                      </a:r>
                      <a:endParaRPr lang="sv-SE" sz="1100" dirty="0"/>
                    </a:p>
                  </a:txBody>
                  <a:tcPr/>
                </a:tc>
              </a:tr>
              <a:tr h="483951">
                <a:tc>
                  <a:txBody>
                    <a:bodyPr/>
                    <a:lstStyle/>
                    <a:p>
                      <a:pPr algn="l"/>
                      <a:r>
                        <a:rPr lang="sv-SE" sz="1100" dirty="0" smtClean="0"/>
                        <a:t>Indikerad</a:t>
                      </a:r>
                      <a:r>
                        <a:rPr lang="sv-SE" sz="1100" baseline="0" dirty="0" smtClean="0"/>
                        <a:t> </a:t>
                      </a:r>
                      <a:r>
                        <a:rPr lang="sv-SE" sz="1100" dirty="0" smtClean="0"/>
                        <a:t>Zn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5494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10,4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4,6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93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</a:t>
                      </a:r>
                      <a:endParaRPr lang="sv-SE" sz="1100" dirty="0"/>
                    </a:p>
                  </a:txBody>
                  <a:tcPr/>
                </a:tc>
              </a:tr>
              <a:tr h="284677">
                <a:tc>
                  <a:txBody>
                    <a:bodyPr/>
                    <a:lstStyle/>
                    <a:p>
                      <a:pPr algn="l"/>
                      <a:r>
                        <a:rPr lang="sv-SE" sz="1100" dirty="0" smtClean="0"/>
                        <a:t>Totalt Zn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13958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10,8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5,1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109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</a:t>
                      </a:r>
                      <a:endParaRPr lang="sv-SE" sz="1100" dirty="0"/>
                    </a:p>
                  </a:txBody>
                  <a:tcPr/>
                </a:tc>
              </a:tr>
              <a:tr h="284677">
                <a:tc>
                  <a:txBody>
                    <a:bodyPr/>
                    <a:lstStyle/>
                    <a:p>
                      <a:pPr algn="l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</a:tr>
              <a:tr h="482741">
                <a:tc>
                  <a:txBody>
                    <a:bodyPr/>
                    <a:lstStyle/>
                    <a:p>
                      <a:pPr algn="l"/>
                      <a:r>
                        <a:rPr lang="sv-SE" sz="1100" dirty="0" smtClean="0"/>
                        <a:t>Antagen Zn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5572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9,6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3,2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69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</a:t>
                      </a:r>
                      <a:endParaRPr lang="sv-SE" sz="1100" dirty="0"/>
                    </a:p>
                  </a:txBody>
                  <a:tcPr/>
                </a:tc>
              </a:tr>
              <a:tr h="284677">
                <a:tc>
                  <a:txBody>
                    <a:bodyPr/>
                    <a:lstStyle/>
                    <a:p>
                      <a:pPr algn="l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</a:tr>
              <a:tr h="284677">
                <a:tc>
                  <a:txBody>
                    <a:bodyPr/>
                    <a:lstStyle/>
                    <a:p>
                      <a:pPr algn="l"/>
                      <a:r>
                        <a:rPr lang="sv-SE" sz="1100" dirty="0" smtClean="0"/>
                        <a:t>Känd Cu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5304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0,5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29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2,2</a:t>
                      </a:r>
                    </a:p>
                  </a:txBody>
                  <a:tcPr/>
                </a:tc>
              </a:tr>
              <a:tr h="483951">
                <a:tc>
                  <a:txBody>
                    <a:bodyPr/>
                    <a:lstStyle/>
                    <a:p>
                      <a:pPr algn="l"/>
                      <a:r>
                        <a:rPr lang="sv-SE" sz="1100" dirty="0" smtClean="0"/>
                        <a:t>Indikerad Cu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172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0,3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35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2,5</a:t>
                      </a:r>
                    </a:p>
                  </a:txBody>
                  <a:tcPr/>
                </a:tc>
              </a:tr>
              <a:tr h="284677">
                <a:tc>
                  <a:txBody>
                    <a:bodyPr/>
                    <a:lstStyle/>
                    <a:p>
                      <a:pPr algn="l"/>
                      <a:r>
                        <a:rPr lang="sv-SE" sz="1100" dirty="0" smtClean="0"/>
                        <a:t>Totalt Cu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5476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0,5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29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2,2</a:t>
                      </a:r>
                    </a:p>
                  </a:txBody>
                  <a:tcPr/>
                </a:tc>
              </a:tr>
              <a:tr h="284677">
                <a:tc>
                  <a:txBody>
                    <a:bodyPr/>
                    <a:lstStyle/>
                    <a:p>
                      <a:pPr algn="l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 smtClean="0"/>
                    </a:p>
                  </a:txBody>
                  <a:tcPr/>
                </a:tc>
              </a:tr>
              <a:tr h="483951">
                <a:tc>
                  <a:txBody>
                    <a:bodyPr/>
                    <a:lstStyle/>
                    <a:p>
                      <a:pPr algn="l"/>
                      <a:r>
                        <a:rPr lang="sv-SE" sz="1100" dirty="0" smtClean="0"/>
                        <a:t>Antagen Cu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772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0,2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36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2,2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Tabell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40323"/>
              </p:ext>
            </p:extLst>
          </p:nvPr>
        </p:nvGraphicFramePr>
        <p:xfrm>
          <a:off x="4750536" y="1412776"/>
          <a:ext cx="4141944" cy="2848403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890396"/>
                <a:gridCol w="587252"/>
                <a:gridCol w="648072"/>
                <a:gridCol w="648072"/>
                <a:gridCol w="720080"/>
                <a:gridCol w="648072"/>
              </a:tblGrid>
              <a:tr h="457116"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Kt</a:t>
                      </a:r>
                    </a:p>
                    <a:p>
                      <a:pPr algn="r"/>
                      <a:r>
                        <a:rPr lang="sv-SE" sz="1100" dirty="0" smtClean="0"/>
                        <a:t>Ton</a:t>
                      </a:r>
                      <a:endParaRPr lang="sv-SE" sz="11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%</a:t>
                      </a:r>
                    </a:p>
                    <a:p>
                      <a:pPr algn="r"/>
                      <a:r>
                        <a:rPr lang="sv-SE" sz="1100" dirty="0" smtClean="0"/>
                        <a:t>Zn</a:t>
                      </a:r>
                      <a:endParaRPr lang="sv-SE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%</a:t>
                      </a:r>
                    </a:p>
                    <a:p>
                      <a:pPr algn="r"/>
                      <a:r>
                        <a:rPr lang="sv-SE" sz="1100" dirty="0" smtClean="0"/>
                        <a:t>Pb</a:t>
                      </a:r>
                      <a:endParaRPr lang="sv-SE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g/t</a:t>
                      </a:r>
                    </a:p>
                    <a:p>
                      <a:pPr algn="r"/>
                      <a:r>
                        <a:rPr lang="sv-SE" sz="1100" dirty="0" smtClean="0"/>
                        <a:t>Ag</a:t>
                      </a:r>
                      <a:endParaRPr lang="sv-SE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%</a:t>
                      </a:r>
                    </a:p>
                    <a:p>
                      <a:pPr algn="r"/>
                      <a:r>
                        <a:rPr lang="sv-SE" sz="1100" dirty="0" smtClean="0"/>
                        <a:t>Cu</a:t>
                      </a:r>
                      <a:endParaRPr lang="sv-SE" sz="1100" b="0" dirty="0"/>
                    </a:p>
                  </a:txBody>
                  <a:tcPr/>
                </a:tc>
              </a:tr>
              <a:tr h="284677">
                <a:tc>
                  <a:txBody>
                    <a:bodyPr/>
                    <a:lstStyle/>
                    <a:p>
                      <a:pPr algn="l"/>
                      <a:r>
                        <a:rPr lang="sv-SE" sz="1100" dirty="0" smtClean="0"/>
                        <a:t>Bevisad Zn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8212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9,3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4,8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103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</a:t>
                      </a:r>
                      <a:endParaRPr lang="sv-SE" sz="1100" dirty="0"/>
                    </a:p>
                  </a:txBody>
                  <a:tcPr/>
                </a:tc>
              </a:tr>
              <a:tr h="483951">
                <a:tc>
                  <a:txBody>
                    <a:bodyPr/>
                    <a:lstStyle/>
                    <a:p>
                      <a:pPr algn="l"/>
                      <a:r>
                        <a:rPr lang="sv-SE" sz="1100" baseline="0" dirty="0" smtClean="0"/>
                        <a:t>Sannolik </a:t>
                      </a:r>
                      <a:r>
                        <a:rPr lang="sv-SE" sz="1100" dirty="0" smtClean="0"/>
                        <a:t>Zn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2442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9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2,9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60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</a:t>
                      </a:r>
                      <a:endParaRPr lang="sv-SE" sz="1100" dirty="0"/>
                    </a:p>
                  </a:txBody>
                  <a:tcPr/>
                </a:tc>
              </a:tr>
              <a:tr h="284677">
                <a:tc>
                  <a:txBody>
                    <a:bodyPr/>
                    <a:lstStyle/>
                    <a:p>
                      <a:pPr algn="l"/>
                      <a:r>
                        <a:rPr lang="sv-SE" sz="1100" dirty="0" smtClean="0"/>
                        <a:t>Totalt Zn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10654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9,2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4,4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93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</a:t>
                      </a:r>
                      <a:endParaRPr lang="sv-SE" sz="1100" dirty="0"/>
                    </a:p>
                  </a:txBody>
                  <a:tcPr/>
                </a:tc>
              </a:tr>
              <a:tr h="284677">
                <a:tc>
                  <a:txBody>
                    <a:bodyPr/>
                    <a:lstStyle/>
                    <a:p>
                      <a:pPr algn="l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sv-SE" sz="1100" dirty="0"/>
                    </a:p>
                  </a:txBody>
                  <a:tcPr/>
                </a:tc>
              </a:tr>
              <a:tr h="284677">
                <a:tc>
                  <a:txBody>
                    <a:bodyPr/>
                    <a:lstStyle/>
                    <a:p>
                      <a:pPr algn="l"/>
                      <a:r>
                        <a:rPr lang="sv-SE" sz="1100" dirty="0" smtClean="0"/>
                        <a:t>Bevisad Cu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2768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0,4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32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2,6</a:t>
                      </a:r>
                    </a:p>
                  </a:txBody>
                  <a:tcPr/>
                </a:tc>
              </a:tr>
              <a:tr h="483951">
                <a:tc>
                  <a:txBody>
                    <a:bodyPr/>
                    <a:lstStyle/>
                    <a:p>
                      <a:pPr algn="l"/>
                      <a:r>
                        <a:rPr lang="sv-SE" sz="1100" dirty="0" smtClean="0"/>
                        <a:t>Sannolik Cu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78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0,4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29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2,4</a:t>
                      </a:r>
                    </a:p>
                  </a:txBody>
                  <a:tcPr/>
                </a:tc>
              </a:tr>
              <a:tr h="284677">
                <a:tc>
                  <a:txBody>
                    <a:bodyPr/>
                    <a:lstStyle/>
                    <a:p>
                      <a:pPr algn="l"/>
                      <a:r>
                        <a:rPr lang="sv-SE" sz="1100" dirty="0" smtClean="0"/>
                        <a:t>Totalt Cu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2846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0,4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0,0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32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100" dirty="0" smtClean="0"/>
                        <a:t>2,6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58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ruta 15"/>
          <p:cNvSpPr txBox="1"/>
          <p:nvPr/>
        </p:nvSpPr>
        <p:spPr>
          <a:xfrm>
            <a:off x="0" y="259177"/>
            <a:ext cx="77403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Zinkgruvan idag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0" y="-3903"/>
            <a:ext cx="9144000" cy="768607"/>
          </a:xfrm>
          <a:prstGeom prst="rect">
            <a:avLst/>
          </a:prstGeom>
        </p:spPr>
      </p:pic>
      <p:sp>
        <p:nvSpPr>
          <p:cNvPr id="19" name="Rektangel 18"/>
          <p:cNvSpPr/>
          <p:nvPr/>
        </p:nvSpPr>
        <p:spPr>
          <a:xfrm>
            <a:off x="976" y="395372"/>
            <a:ext cx="197971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0" name="textruta 19"/>
          <p:cNvSpPr txBox="1"/>
          <p:nvPr/>
        </p:nvSpPr>
        <p:spPr>
          <a:xfrm>
            <a:off x="976" y="38040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Zinkgruvan idag</a:t>
            </a:r>
          </a:p>
          <a:p>
            <a:endParaRPr lang="sv-SE" dirty="0">
              <a:solidFill>
                <a:schemeClr val="bg1"/>
              </a:solidFill>
            </a:endParaRPr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234569"/>
              </p:ext>
            </p:extLst>
          </p:nvPr>
        </p:nvGraphicFramePr>
        <p:xfrm>
          <a:off x="6444208" y="4077072"/>
          <a:ext cx="2304256" cy="2367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Drawing" r:id="rId4" imgW="1460500" imgH="1498600" progId="FLW3Drawing">
                  <p:embed/>
                </p:oleObj>
              </mc:Choice>
              <mc:Fallback>
                <p:oleObj name="Drawing" r:id="rId4" imgW="1460500" imgH="1498600" progId="FLW3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8" y="4077072"/>
                        <a:ext cx="2304256" cy="23679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779912" y="1916832"/>
            <a:ext cx="4464496" cy="17266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 eaLnBrk="0" hangingPunct="0">
              <a:lnSpc>
                <a:spcPct val="135000"/>
              </a:lnSpc>
              <a:spcBef>
                <a:spcPct val="50000"/>
              </a:spcBef>
              <a:defRPr/>
            </a:pPr>
            <a:r>
              <a:rPr lang="en-GB" dirty="0" smtClean="0"/>
              <a:t>Transport med lastbil</a:t>
            </a:r>
            <a:r>
              <a:rPr lang="en-GB" dirty="0" smtClean="0">
                <a:solidFill>
                  <a:schemeClr val="tx1"/>
                </a:solidFill>
              </a:rPr>
              <a:t>:</a:t>
            </a:r>
            <a:r>
              <a:rPr lang="sv-SE" dirty="0" smtClean="0">
                <a:solidFill>
                  <a:schemeClr val="tx1"/>
                </a:solidFill>
              </a:rPr>
              <a:t>                              </a:t>
            </a:r>
            <a:r>
              <a:rPr lang="en-GB" dirty="0" smtClean="0">
                <a:solidFill>
                  <a:schemeClr val="tx1"/>
                </a:solidFill>
              </a:rPr>
              <a:t>Zinkgruvan-Otterbäcken</a:t>
            </a:r>
            <a:r>
              <a:rPr lang="en-GB" dirty="0">
                <a:solidFill>
                  <a:schemeClr val="tx1"/>
                </a:solidFill>
              </a:rPr>
              <a:t>, </a:t>
            </a:r>
            <a:r>
              <a:rPr lang="en-GB" dirty="0" smtClean="0">
                <a:solidFill>
                  <a:schemeClr val="tx1"/>
                </a:solidFill>
              </a:rPr>
              <a:t>100 km.</a:t>
            </a:r>
            <a:endParaRPr lang="en-GB" dirty="0">
              <a:solidFill>
                <a:schemeClr val="tx1"/>
              </a:solidFill>
            </a:endParaRPr>
          </a:p>
          <a:p>
            <a:pPr algn="l" eaLnBrk="0" hangingPunct="0">
              <a:lnSpc>
                <a:spcPct val="135000"/>
              </a:lnSpc>
              <a:spcBef>
                <a:spcPct val="50000"/>
              </a:spcBef>
              <a:defRPr/>
            </a:pPr>
            <a:r>
              <a:rPr lang="en-GB" dirty="0" smtClean="0"/>
              <a:t>Transport med båt</a:t>
            </a:r>
            <a:r>
              <a:rPr lang="en-GB" dirty="0" smtClean="0">
                <a:solidFill>
                  <a:schemeClr val="tx1"/>
                </a:solidFill>
              </a:rPr>
              <a:t>:</a:t>
            </a:r>
            <a:r>
              <a:rPr lang="sv-SE" dirty="0" smtClean="0">
                <a:solidFill>
                  <a:schemeClr val="tx1"/>
                </a:solidFill>
              </a:rPr>
              <a:t>                                   </a:t>
            </a:r>
            <a:r>
              <a:rPr lang="en-GB" dirty="0" smtClean="0">
                <a:solidFill>
                  <a:schemeClr val="tx1"/>
                </a:solidFill>
              </a:rPr>
              <a:t>Otterbäcken-Göteborg-Antweren, 70 timmar</a:t>
            </a:r>
            <a:r>
              <a:rPr lang="en-GB" dirty="0"/>
              <a:t>.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1" y="3717032"/>
            <a:ext cx="3414671" cy="227388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5" y="1268760"/>
            <a:ext cx="3414671" cy="2276448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-20321" y="6544593"/>
            <a:ext cx="9174395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textruta 12"/>
          <p:cNvSpPr txBox="1"/>
          <p:nvPr/>
        </p:nvSpPr>
        <p:spPr>
          <a:xfrm>
            <a:off x="-20321" y="6596460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3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/>
          <a:stretch/>
        </p:blipFill>
        <p:spPr>
          <a:xfrm>
            <a:off x="4411855" y="1340768"/>
            <a:ext cx="3724102" cy="2492893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13" y="3894613"/>
            <a:ext cx="3719544" cy="2420884"/>
          </a:xfrm>
          <a:prstGeom prst="rect">
            <a:avLst/>
          </a:prstGeom>
        </p:spPr>
      </p:pic>
      <p:sp>
        <p:nvSpPr>
          <p:cNvPr id="2" name="textruta 1"/>
          <p:cNvSpPr txBox="1"/>
          <p:nvPr/>
        </p:nvSpPr>
        <p:spPr>
          <a:xfrm>
            <a:off x="0" y="83671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Zinkgruvan – 155 år 2012!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3" y="1340768"/>
            <a:ext cx="3257970" cy="497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ktangel 5"/>
          <p:cNvSpPr/>
          <p:nvPr/>
        </p:nvSpPr>
        <p:spPr>
          <a:xfrm>
            <a:off x="4415842" y="5960103"/>
            <a:ext cx="3716128" cy="3553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4411855" y="6018597"/>
            <a:ext cx="1995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solidFill>
                  <a:schemeClr val="bg1"/>
                </a:solidFill>
              </a:rPr>
              <a:t>Askersunds golfbana</a:t>
            </a:r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415841" y="3490811"/>
            <a:ext cx="3720115" cy="342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textruta 11"/>
          <p:cNvSpPr txBox="1"/>
          <p:nvPr/>
        </p:nvSpPr>
        <p:spPr>
          <a:xfrm>
            <a:off x="4419919" y="3556661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>
                <a:solidFill>
                  <a:schemeClr val="bg1"/>
                </a:solidFill>
              </a:rPr>
              <a:t>Det gamla krossverket och rosthyttan i Åmmeberg.</a:t>
            </a:r>
            <a:endParaRPr lang="sv-SE" sz="1200" dirty="0">
              <a:solidFill>
                <a:schemeClr val="bg1"/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984253" y="5960103"/>
            <a:ext cx="3257970" cy="3553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5" name="textruta 14"/>
          <p:cNvSpPr txBox="1"/>
          <p:nvPr/>
        </p:nvSpPr>
        <p:spPr>
          <a:xfrm>
            <a:off x="1103419" y="5970673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solidFill>
                  <a:schemeClr val="bg1"/>
                </a:solidFill>
              </a:rPr>
              <a:t>Gruvmuseum</a:t>
            </a:r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7" name="textruta 16"/>
          <p:cNvSpPr txBox="1"/>
          <p:nvPr/>
        </p:nvSpPr>
        <p:spPr>
          <a:xfrm>
            <a:off x="0" y="259177"/>
            <a:ext cx="77403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Zinkgruvan idag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0" y="-3903"/>
            <a:ext cx="9144000" cy="768607"/>
          </a:xfrm>
          <a:prstGeom prst="rect">
            <a:avLst/>
          </a:prstGeom>
        </p:spPr>
      </p:pic>
      <p:sp>
        <p:nvSpPr>
          <p:cNvPr id="19" name="Rektangel 18"/>
          <p:cNvSpPr/>
          <p:nvPr/>
        </p:nvSpPr>
        <p:spPr>
          <a:xfrm>
            <a:off x="976" y="395372"/>
            <a:ext cx="197971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0" name="textruta 19"/>
          <p:cNvSpPr txBox="1"/>
          <p:nvPr/>
        </p:nvSpPr>
        <p:spPr>
          <a:xfrm>
            <a:off x="976" y="3804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Zinkgruvan idag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-20321" y="6544593"/>
            <a:ext cx="9174395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textruta 17"/>
          <p:cNvSpPr txBox="1"/>
          <p:nvPr/>
        </p:nvSpPr>
        <p:spPr>
          <a:xfrm>
            <a:off x="-20321" y="6596460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6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096344" y="956329"/>
            <a:ext cx="615617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Minst 10 års malmbas</a:t>
            </a:r>
          </a:p>
          <a:p>
            <a:pPr marL="285750" indent="-285750">
              <a:buFont typeface="Arial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Gruvan blir djupare och djupare</a:t>
            </a:r>
          </a:p>
          <a:p>
            <a:pPr marL="285750" indent="-285750">
              <a:buFont typeface="Arial" pitchFamily="34" charset="0"/>
              <a:buChar char="•"/>
            </a:pPr>
            <a:endParaRPr lang="sv-SE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Stort fokus på kostnadseffektivitet</a:t>
            </a:r>
          </a:p>
          <a:p>
            <a:pPr marL="285750" indent="-285750">
              <a:buFont typeface="Arial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Söka miljötillstånd</a:t>
            </a:r>
          </a:p>
          <a:p>
            <a:endParaRPr lang="sv-SE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Satsningar på miljö och säkerhet och nå vår nollvision.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Långsiktigt säkra tillgången på arbetskraft</a:t>
            </a:r>
          </a:p>
          <a:p>
            <a:pPr marL="285750" indent="-285750">
              <a:buFont typeface="Arial" pitchFamily="34" charset="0"/>
              <a:buChar char="•"/>
            </a:pPr>
            <a:endParaRPr lang="sv-SE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Utöka samarbetet med leverantörer och konkurrenter inom Skandinavien.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dirty="0" smtClean="0"/>
              <a:t>Utveckla och förbättra samarbetet med närboende, </a:t>
            </a:r>
          </a:p>
          <a:p>
            <a:r>
              <a:rPr lang="sv-SE" dirty="0"/>
              <a:t> </a:t>
            </a:r>
            <a:r>
              <a:rPr lang="sv-SE" dirty="0" smtClean="0"/>
              <a:t>     kommun och myndigheter.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sz="1400" dirty="0"/>
          </a:p>
          <a:p>
            <a:pPr marL="285750" indent="-285750">
              <a:buFont typeface="Arial" pitchFamily="34" charset="0"/>
              <a:buChar char="•"/>
            </a:pPr>
            <a:endParaRPr lang="sv-SE" sz="1400" dirty="0"/>
          </a:p>
          <a:p>
            <a:pPr marL="285750" indent="-285750">
              <a:buFont typeface="Arial" pitchFamily="34" charset="0"/>
              <a:buChar char="•"/>
            </a:pPr>
            <a:endParaRPr lang="sv-SE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itchFamily="34" charset="0"/>
              <a:buChar char="•"/>
            </a:pPr>
            <a:endParaRPr lang="sv-SE" dirty="0"/>
          </a:p>
        </p:txBody>
      </p:sp>
      <p:sp>
        <p:nvSpPr>
          <p:cNvPr id="12" name="textruta 11"/>
          <p:cNvSpPr txBox="1"/>
          <p:nvPr/>
        </p:nvSpPr>
        <p:spPr>
          <a:xfrm>
            <a:off x="0" y="259177"/>
            <a:ext cx="77403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Framtiden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0" y="-3903"/>
            <a:ext cx="9144000" cy="768607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-1952" y="380400"/>
            <a:ext cx="197971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textruta 8"/>
          <p:cNvSpPr txBox="1"/>
          <p:nvPr/>
        </p:nvSpPr>
        <p:spPr>
          <a:xfrm>
            <a:off x="-976" y="40845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Framtiden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-20321" y="6544593"/>
            <a:ext cx="9174395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textruta 12"/>
          <p:cNvSpPr txBox="1"/>
          <p:nvPr/>
        </p:nvSpPr>
        <p:spPr>
          <a:xfrm>
            <a:off x="-20321" y="6596460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" r="8822"/>
          <a:stretch/>
        </p:blipFill>
        <p:spPr>
          <a:xfrm>
            <a:off x="111388" y="1103875"/>
            <a:ext cx="2876436" cy="515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87" y="2327746"/>
            <a:ext cx="4140577" cy="1965352"/>
          </a:xfrm>
          <a:prstGeom prst="rect">
            <a:avLst/>
          </a:prstGeom>
          <a:ln w="6350">
            <a:noFill/>
          </a:ln>
        </p:spPr>
      </p:pic>
      <p:pic>
        <p:nvPicPr>
          <p:cNvPr id="2052" name="Picture 4" descr="Y:\Bild+Film\Bilder\Boken om zinkgruvan\1. Bokens bilder i jpg\Vena_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375" y="4554541"/>
            <a:ext cx="4114563" cy="1754779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0" y="-3903"/>
            <a:ext cx="9144000" cy="768607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8" y="836712"/>
            <a:ext cx="3381064" cy="5563865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4860032" y="836712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Zinkgruvan är en underjordisk zink, bly, silver och koppargruva. Den ligger i naturskön miljö 6 mil söder om Örebro. Askersund är närmsta tätort.</a:t>
            </a:r>
            <a:endParaRPr lang="sv-SE" dirty="0"/>
          </a:p>
        </p:txBody>
      </p:sp>
      <p:sp>
        <p:nvSpPr>
          <p:cNvPr id="12" name="Rektangel 11"/>
          <p:cNvSpPr/>
          <p:nvPr/>
        </p:nvSpPr>
        <p:spPr>
          <a:xfrm>
            <a:off x="-20321" y="6544593"/>
            <a:ext cx="9174395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textruta 12"/>
          <p:cNvSpPr txBox="1"/>
          <p:nvPr/>
        </p:nvSpPr>
        <p:spPr>
          <a:xfrm>
            <a:off x="-20321" y="6596460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2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699792" y="2204864"/>
            <a:ext cx="4320480" cy="2558806"/>
          </a:xfrm>
        </p:spPr>
        <p:txBody>
          <a:bodyPr>
            <a:normAutofit/>
          </a:bodyPr>
          <a:lstStyle/>
          <a:p>
            <a:r>
              <a:rPr lang="sv-SE" dirty="0" smtClean="0"/>
              <a:t>Historisk översikt</a:t>
            </a:r>
          </a:p>
          <a:p>
            <a:r>
              <a:rPr lang="sv-SE" dirty="0" smtClean="0"/>
              <a:t>Zinkgruvan idag</a:t>
            </a:r>
          </a:p>
          <a:p>
            <a:r>
              <a:rPr lang="sv-SE" dirty="0" smtClean="0"/>
              <a:t>Framtiden</a:t>
            </a:r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5615608" y="709723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smtClean="0">
                <a:solidFill>
                  <a:schemeClr val="bg1"/>
                </a:solidFill>
              </a:rPr>
              <a:t>Zinkgruvan mining AB AB</a:t>
            </a:r>
            <a:endParaRPr lang="sv-SE" sz="2800" dirty="0">
              <a:solidFill>
                <a:schemeClr val="bg1"/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0" y="-3903"/>
            <a:ext cx="9144000" cy="768607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-20321" y="6544593"/>
            <a:ext cx="9174395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-20321" y="6596460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23528" y="854705"/>
            <a:ext cx="790986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sv-SE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1857. Vieille Montagne köper </a:t>
            </a:r>
            <a:r>
              <a:rPr lang="sv-SE" sz="1400" dirty="0"/>
              <a:t>Åmmeberg </a:t>
            </a:r>
            <a:r>
              <a:rPr lang="sv-SE" sz="1400" dirty="0" smtClean="0"/>
              <a:t>och omgivande gruvor. </a:t>
            </a:r>
          </a:p>
          <a:p>
            <a:pPr marL="285750" indent="-285750">
              <a:buFont typeface="Arial" pitchFamily="34" charset="0"/>
              <a:buChar char="•"/>
            </a:pPr>
            <a:endParaRPr lang="sv-SE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1863. Järnväg och krossverk byggs.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1927. Flotationsmetoden introduceras.</a:t>
            </a:r>
          </a:p>
          <a:p>
            <a:endParaRPr lang="sv-SE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1977. Nytt anrikningsverk byggs i Zinkgruvan.</a:t>
            </a:r>
          </a:p>
          <a:p>
            <a:endParaRPr lang="sv-SE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1995. Zinkgruvan Mining köps av det australienska bolaget North Ltd</a:t>
            </a:r>
          </a:p>
          <a:p>
            <a:endParaRPr lang="sv-SE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2000. Zinkgruvan blir en del av Rio Tinto.</a:t>
            </a:r>
          </a:p>
          <a:p>
            <a:endParaRPr lang="sv-SE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/>
              <a:t>2001. </a:t>
            </a:r>
            <a:r>
              <a:rPr lang="sv-SE" sz="1400" dirty="0" smtClean="0"/>
              <a:t>Zinkgruvan blir först </a:t>
            </a:r>
            <a:r>
              <a:rPr lang="sv-SE" sz="1400" dirty="0"/>
              <a:t>i Sverige med att använda </a:t>
            </a:r>
            <a:r>
              <a:rPr lang="sv-SE" sz="1400" dirty="0" smtClean="0"/>
              <a:t>pastatekniken.</a:t>
            </a:r>
          </a:p>
          <a:p>
            <a:endParaRPr lang="sv-SE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2004. Lundin Mining köper Zinkgruvan.</a:t>
            </a:r>
          </a:p>
          <a:p>
            <a:endParaRPr lang="sv-SE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2009. Rekordsiffra: 1 028 000 ton anrikad malm.</a:t>
            </a:r>
          </a:p>
          <a:p>
            <a:endParaRPr lang="sv-SE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/>
              <a:t>2010. </a:t>
            </a:r>
            <a:r>
              <a:rPr lang="sv-SE" sz="1400" dirty="0" smtClean="0"/>
              <a:t>Dagramp färdigställd.</a:t>
            </a:r>
          </a:p>
          <a:p>
            <a:endParaRPr lang="sv-SE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2010. Brytning av koppar påbörjas.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2011. Rekordsiffra: 1 109 000 ton anrikad malm.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dirty="0"/>
          </a:p>
          <a:p>
            <a:pPr marL="285750" indent="-285750">
              <a:buFont typeface="Arial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itchFamily="34" charset="0"/>
              <a:buChar char="•"/>
            </a:pPr>
            <a:endParaRPr lang="sv-SE" dirty="0"/>
          </a:p>
        </p:txBody>
      </p:sp>
      <p:sp>
        <p:nvSpPr>
          <p:cNvPr id="13" name="textruta 12"/>
          <p:cNvSpPr txBox="1"/>
          <p:nvPr/>
        </p:nvSpPr>
        <p:spPr>
          <a:xfrm>
            <a:off x="0" y="259177"/>
            <a:ext cx="77403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Historisk översikt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0" y="-3903"/>
            <a:ext cx="9144000" cy="768607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0" y="395372"/>
            <a:ext cx="197971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976" y="3804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Historisk översikt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r="10454"/>
          <a:stretch/>
        </p:blipFill>
        <p:spPr>
          <a:xfrm>
            <a:off x="6084168" y="2204863"/>
            <a:ext cx="2760442" cy="2734255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-20321" y="6544593"/>
            <a:ext cx="9174395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textruta 9"/>
          <p:cNvSpPr txBox="1"/>
          <p:nvPr/>
        </p:nvSpPr>
        <p:spPr>
          <a:xfrm>
            <a:off x="-20321" y="6596460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444282" y="613051"/>
            <a:ext cx="790986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sv-SE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sv-SE" dirty="0"/>
          </a:p>
          <a:p>
            <a:pPr marL="285750" indent="-285750">
              <a:buFont typeface="Arial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itchFamily="34" charset="0"/>
              <a:buChar char="•"/>
            </a:pP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78" y="846584"/>
            <a:ext cx="4204565" cy="273630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4204565" cy="2736304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717032"/>
            <a:ext cx="4204565" cy="2736304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251520" y="3294856"/>
            <a:ext cx="4204565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Rektangel 12"/>
          <p:cNvSpPr/>
          <p:nvPr/>
        </p:nvSpPr>
        <p:spPr>
          <a:xfrm>
            <a:off x="4694074" y="3294856"/>
            <a:ext cx="4204565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Rektangel 13"/>
          <p:cNvSpPr/>
          <p:nvPr/>
        </p:nvSpPr>
        <p:spPr>
          <a:xfrm>
            <a:off x="251516" y="6164471"/>
            <a:ext cx="4204565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textruta 9"/>
          <p:cNvSpPr txBox="1"/>
          <p:nvPr/>
        </p:nvSpPr>
        <p:spPr>
          <a:xfrm>
            <a:off x="251517" y="3275111"/>
            <a:ext cx="3960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solidFill>
                  <a:schemeClr val="bg1"/>
                </a:solidFill>
              </a:rPr>
              <a:t>Zinkgruvans första lok</a:t>
            </a:r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4694078" y="3294856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solidFill>
                  <a:schemeClr val="bg1"/>
                </a:solidFill>
              </a:rPr>
              <a:t>Ett av Vieille Montagnes egna fartyg</a:t>
            </a:r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6" name="textruta 15"/>
          <p:cNvSpPr txBox="1"/>
          <p:nvPr/>
        </p:nvSpPr>
        <p:spPr>
          <a:xfrm>
            <a:off x="251512" y="6164471"/>
            <a:ext cx="3960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solidFill>
                  <a:schemeClr val="bg1"/>
                </a:solidFill>
              </a:rPr>
              <a:t>Arbetare rostar malmen i rosthyttan i Åmmeberg</a:t>
            </a:r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20" name="textruta 19"/>
          <p:cNvSpPr txBox="1"/>
          <p:nvPr/>
        </p:nvSpPr>
        <p:spPr>
          <a:xfrm>
            <a:off x="0" y="259177"/>
            <a:ext cx="77403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Historisk översikt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17" name="Bildobjekt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0" y="-3903"/>
            <a:ext cx="9144000" cy="768607"/>
          </a:xfrm>
          <a:prstGeom prst="rect">
            <a:avLst/>
          </a:prstGeom>
        </p:spPr>
      </p:pic>
      <p:sp>
        <p:nvSpPr>
          <p:cNvPr id="25" name="Rektangel 24"/>
          <p:cNvSpPr/>
          <p:nvPr/>
        </p:nvSpPr>
        <p:spPr>
          <a:xfrm>
            <a:off x="976" y="395372"/>
            <a:ext cx="197971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6" name="textruta 25"/>
          <p:cNvSpPr txBox="1"/>
          <p:nvPr/>
        </p:nvSpPr>
        <p:spPr>
          <a:xfrm>
            <a:off x="976" y="3804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Historisk översikt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8" y="3707159"/>
            <a:ext cx="4204568" cy="2656800"/>
          </a:xfrm>
          <a:prstGeom prst="rect">
            <a:avLst/>
          </a:prstGeom>
        </p:spPr>
      </p:pic>
      <p:sp>
        <p:nvSpPr>
          <p:cNvPr id="27" name="Rektangel 26"/>
          <p:cNvSpPr/>
          <p:nvPr/>
        </p:nvSpPr>
        <p:spPr>
          <a:xfrm>
            <a:off x="4702641" y="6161641"/>
            <a:ext cx="4204565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8" name="textruta 27"/>
          <p:cNvSpPr txBox="1"/>
          <p:nvPr/>
        </p:nvSpPr>
        <p:spPr>
          <a:xfrm>
            <a:off x="4694074" y="6155431"/>
            <a:ext cx="3960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>
                <a:solidFill>
                  <a:schemeClr val="bg1"/>
                </a:solidFill>
              </a:rPr>
              <a:t>Anrikningsverket byggs i Zinkgruvan</a:t>
            </a:r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9" name="Rektangel 18"/>
          <p:cNvSpPr/>
          <p:nvPr/>
        </p:nvSpPr>
        <p:spPr>
          <a:xfrm>
            <a:off x="-20321" y="6566205"/>
            <a:ext cx="9174395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1" name="textruta 20"/>
          <p:cNvSpPr txBox="1"/>
          <p:nvPr/>
        </p:nvSpPr>
        <p:spPr>
          <a:xfrm>
            <a:off x="-20321" y="6618072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ruta 15"/>
          <p:cNvSpPr txBox="1"/>
          <p:nvPr/>
        </p:nvSpPr>
        <p:spPr>
          <a:xfrm>
            <a:off x="0" y="259177"/>
            <a:ext cx="77403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Zinkgruvan idag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0" y="-3903"/>
            <a:ext cx="9144000" cy="768607"/>
          </a:xfrm>
          <a:prstGeom prst="rect">
            <a:avLst/>
          </a:prstGeom>
        </p:spPr>
      </p:pic>
      <p:sp>
        <p:nvSpPr>
          <p:cNvPr id="19" name="Rektangel 18"/>
          <p:cNvSpPr/>
          <p:nvPr/>
        </p:nvSpPr>
        <p:spPr>
          <a:xfrm>
            <a:off x="976" y="395372"/>
            <a:ext cx="197971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0" name="textruta 19"/>
          <p:cNvSpPr txBox="1"/>
          <p:nvPr/>
        </p:nvSpPr>
        <p:spPr>
          <a:xfrm>
            <a:off x="976" y="38040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Zinkgruvan idag</a:t>
            </a:r>
          </a:p>
          <a:p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-20321" y="6544593"/>
            <a:ext cx="9174395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>
            <a:off x="-20321" y="6596460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  <p:graphicFrame>
        <p:nvGraphicFramePr>
          <p:cNvPr id="21" name="Diagram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1006730"/>
              </p:ext>
            </p:extLst>
          </p:nvPr>
        </p:nvGraphicFramePr>
        <p:xfrm>
          <a:off x="901076" y="1700807"/>
          <a:ext cx="6839276" cy="453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ruta 1"/>
          <p:cNvSpPr txBox="1"/>
          <p:nvPr/>
        </p:nvSpPr>
        <p:spPr>
          <a:xfrm>
            <a:off x="11414" y="940078"/>
            <a:ext cx="914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latin typeface="+mj-lt"/>
              </a:rPr>
              <a:t>Produktion mellan åren 1977 - 2011</a:t>
            </a:r>
            <a:endParaRPr lang="sv-SE" dirty="0">
              <a:latin typeface="+mj-lt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885754" y="142205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Antal ton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31803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ruta 15"/>
          <p:cNvSpPr txBox="1"/>
          <p:nvPr/>
        </p:nvSpPr>
        <p:spPr>
          <a:xfrm>
            <a:off x="0" y="259177"/>
            <a:ext cx="77403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Zinkgruvan idag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0" y="-3903"/>
            <a:ext cx="9144000" cy="768607"/>
          </a:xfrm>
          <a:prstGeom prst="rect">
            <a:avLst/>
          </a:prstGeom>
        </p:spPr>
      </p:pic>
      <p:sp>
        <p:nvSpPr>
          <p:cNvPr id="19" name="Rektangel 18"/>
          <p:cNvSpPr/>
          <p:nvPr/>
        </p:nvSpPr>
        <p:spPr>
          <a:xfrm>
            <a:off x="976" y="395372"/>
            <a:ext cx="197971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0" name="textruta 19"/>
          <p:cNvSpPr txBox="1"/>
          <p:nvPr/>
        </p:nvSpPr>
        <p:spPr>
          <a:xfrm>
            <a:off x="976" y="38040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Zinkgruvan idag</a:t>
            </a:r>
          </a:p>
          <a:p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976" y="6544593"/>
            <a:ext cx="9153098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>
            <a:off x="-20321" y="6596460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976" y="2132856"/>
            <a:ext cx="914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latin typeface="+mj-lt"/>
              </a:rPr>
              <a:t>                                 Produktion mellan åren 1977 - 2011</a:t>
            </a:r>
            <a:endParaRPr lang="sv-SE" dirty="0">
              <a:latin typeface="+mj-lt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3779912" y="2695024"/>
            <a:ext cx="48965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v-SE" sz="2000" dirty="0" smtClean="0"/>
              <a:t>Råmalm: 24,6 </a:t>
            </a:r>
            <a:r>
              <a:rPr lang="sv-SE" sz="2000" dirty="0" err="1" smtClean="0"/>
              <a:t>Mton</a:t>
            </a:r>
            <a:endParaRPr lang="sv-SE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sv-SE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sz="2000" dirty="0" smtClean="0"/>
              <a:t>Zinkslig: 2,12 </a:t>
            </a:r>
            <a:r>
              <a:rPr lang="sv-SE" sz="2000" dirty="0" err="1" smtClean="0"/>
              <a:t>Mton</a:t>
            </a:r>
            <a:endParaRPr lang="sv-SE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sv-SE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sv-SE" sz="2000" dirty="0" err="1" smtClean="0"/>
              <a:t>Blyslig</a:t>
            </a:r>
            <a:r>
              <a:rPr lang="sv-SE" sz="2000" dirty="0" smtClean="0"/>
              <a:t>: 0,65 </a:t>
            </a:r>
            <a:r>
              <a:rPr lang="sv-SE" sz="2000" dirty="0" err="1" smtClean="0"/>
              <a:t>Mton</a:t>
            </a:r>
            <a:endParaRPr lang="sv-SE" sz="20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" y="764704"/>
            <a:ext cx="3569470" cy="577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0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0" y="259177"/>
            <a:ext cx="77403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Zinkgruvan idag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0" y="-3903"/>
            <a:ext cx="9144000" cy="768607"/>
          </a:xfrm>
          <a:prstGeom prst="rect">
            <a:avLst/>
          </a:prstGeom>
        </p:spPr>
      </p:pic>
      <p:sp>
        <p:nvSpPr>
          <p:cNvPr id="19" name="Rektangel 18"/>
          <p:cNvSpPr/>
          <p:nvPr/>
        </p:nvSpPr>
        <p:spPr>
          <a:xfrm>
            <a:off x="976" y="395372"/>
            <a:ext cx="197971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0" name="textruta 19"/>
          <p:cNvSpPr txBox="1"/>
          <p:nvPr/>
        </p:nvSpPr>
        <p:spPr>
          <a:xfrm>
            <a:off x="976" y="3804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Zinkgruvan idag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22" name="Rektangel med rundade hörn 21"/>
          <p:cNvSpPr/>
          <p:nvPr/>
        </p:nvSpPr>
        <p:spPr>
          <a:xfrm>
            <a:off x="3694162" y="1348608"/>
            <a:ext cx="3664513" cy="49279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" name="textruta 16"/>
          <p:cNvSpPr txBox="1"/>
          <p:nvPr/>
        </p:nvSpPr>
        <p:spPr>
          <a:xfrm>
            <a:off x="2527864" y="2308945"/>
            <a:ext cx="365959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dirty="0" smtClean="0"/>
          </a:p>
          <a:p>
            <a:endParaRPr lang="sv-SE" sz="1400" dirty="0"/>
          </a:p>
          <a:p>
            <a:pPr marL="285750" indent="-285750">
              <a:buFont typeface="Arial" pitchFamily="34" charset="0"/>
              <a:buChar char="•"/>
            </a:pPr>
            <a:endParaRPr lang="sv-SE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sv-SE" sz="1400" dirty="0" smtClean="0"/>
          </a:p>
          <a:p>
            <a:pPr marL="285750" indent="-285750">
              <a:buFont typeface="Arial" pitchFamily="34" charset="0"/>
              <a:buChar char="•"/>
            </a:pPr>
            <a:endParaRPr lang="sv-SE" sz="1400" dirty="0" smtClean="0"/>
          </a:p>
          <a:p>
            <a:pPr algn="ctr"/>
            <a:endParaRPr lang="sv-SE" dirty="0"/>
          </a:p>
        </p:txBody>
      </p:sp>
      <p:sp>
        <p:nvSpPr>
          <p:cNvPr id="18" name="textruta 17"/>
          <p:cNvSpPr txBox="1"/>
          <p:nvPr/>
        </p:nvSpPr>
        <p:spPr>
          <a:xfrm>
            <a:off x="3694161" y="1484784"/>
            <a:ext cx="36645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/>
              <a:t>Säkerhet</a:t>
            </a:r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3" t="2174" r="19224" b="3044"/>
          <a:stretch/>
        </p:blipFill>
        <p:spPr>
          <a:xfrm>
            <a:off x="1836490" y="1268760"/>
            <a:ext cx="1710646" cy="5087598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2051720" y="83671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Miljö och säkerhet – två av Zinkgruvans hörnstenar</a:t>
            </a:r>
            <a:endParaRPr lang="sv-SE" dirty="0"/>
          </a:p>
        </p:txBody>
      </p:sp>
      <p:sp>
        <p:nvSpPr>
          <p:cNvPr id="13" name="Rektangel 12"/>
          <p:cNvSpPr/>
          <p:nvPr/>
        </p:nvSpPr>
        <p:spPr>
          <a:xfrm>
            <a:off x="-20321" y="6544593"/>
            <a:ext cx="9174395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>
            <a:off x="-20321" y="6596460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3995936" y="1988840"/>
            <a:ext cx="3168352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Säkerheten skall alltid gå först.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Ett systematiskt arbetsmiljöarbete som är en naturlig del av verksamheten.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Vi arbetar med riskanalyser som dokumenteras.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Det finns tydliga regler och mål för </a:t>
            </a:r>
          </a:p>
          <a:p>
            <a:r>
              <a:rPr lang="sv-SE" sz="1400" dirty="0" smtClean="0"/>
              <a:t>       säkerhetsarbetet.</a:t>
            </a:r>
          </a:p>
          <a:p>
            <a:endParaRPr lang="sv-SE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Arbetsmiljöutbildningar hålls för samtliga anställda.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Säkerhetsintroduktion för alla nyanställda och entreprenörer.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sv-SE" sz="1400" dirty="0" smtClean="0"/>
              <a:t>Beteendebaserat säkerhetstänkande.</a:t>
            </a:r>
          </a:p>
          <a:p>
            <a:pPr marL="285750" indent="-285750">
              <a:buFont typeface="Arial" pitchFamily="34" charset="0"/>
              <a:buChar char="•"/>
            </a:pP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341621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3038954" y="259177"/>
            <a:ext cx="166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Zinkgruvan idag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0" y="-3903"/>
            <a:ext cx="9144000" cy="768607"/>
          </a:xfrm>
          <a:prstGeom prst="rect">
            <a:avLst/>
          </a:prstGeom>
        </p:spPr>
      </p:pic>
      <p:sp>
        <p:nvSpPr>
          <p:cNvPr id="17" name="Rektangel 16"/>
          <p:cNvSpPr/>
          <p:nvPr/>
        </p:nvSpPr>
        <p:spPr>
          <a:xfrm>
            <a:off x="976" y="395372"/>
            <a:ext cx="1979712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textruta 17"/>
          <p:cNvSpPr txBox="1"/>
          <p:nvPr/>
        </p:nvSpPr>
        <p:spPr>
          <a:xfrm>
            <a:off x="976" y="3804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Zinkgruvan idag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9" name="textruta 18"/>
          <p:cNvSpPr txBox="1"/>
          <p:nvPr/>
        </p:nvSpPr>
        <p:spPr>
          <a:xfrm>
            <a:off x="2051720" y="83671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Miljö och säkerhet – två av Zinkgruvans hörnstenar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8" t="4126" r="20350" b="91729"/>
          <a:stretch/>
        </p:blipFill>
        <p:spPr>
          <a:xfrm>
            <a:off x="1182941" y="1844824"/>
            <a:ext cx="4434544" cy="219558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25853" r="1074" b="8749"/>
          <a:stretch/>
        </p:blipFill>
        <p:spPr>
          <a:xfrm>
            <a:off x="755576" y="2243956"/>
            <a:ext cx="7378979" cy="3705324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1192270" y="1556792"/>
            <a:ext cx="1718899" cy="28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1991 - 2011</a:t>
            </a:r>
            <a:endParaRPr lang="sv-SE" sz="1200" dirty="0"/>
          </a:p>
        </p:txBody>
      </p:sp>
      <p:sp>
        <p:nvSpPr>
          <p:cNvPr id="21" name="Rektangel 20"/>
          <p:cNvSpPr/>
          <p:nvPr/>
        </p:nvSpPr>
        <p:spPr>
          <a:xfrm>
            <a:off x="-20321" y="6544593"/>
            <a:ext cx="9174395" cy="319179"/>
          </a:xfrm>
          <a:prstGeom prst="rect">
            <a:avLst/>
          </a:prstGeom>
          <a:solidFill>
            <a:srgbClr val="C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2" name="textruta 21"/>
          <p:cNvSpPr txBox="1"/>
          <p:nvPr/>
        </p:nvSpPr>
        <p:spPr>
          <a:xfrm>
            <a:off x="-20321" y="6596460"/>
            <a:ext cx="91465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 smtClean="0">
                <a:solidFill>
                  <a:schemeClr val="bg1"/>
                </a:solidFill>
              </a:rPr>
              <a:t>Copyright Zinkgruvan Mining AB</a:t>
            </a:r>
            <a:endParaRPr lang="sv-SE" sz="800" dirty="0">
              <a:solidFill>
                <a:schemeClr val="bg1"/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268">
            <a:off x="7010554" y="945424"/>
            <a:ext cx="1937844" cy="16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3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Presentation14</Template>
  <TotalTime>5331</TotalTime>
  <Words>706</Words>
  <Application>Microsoft Office PowerPoint</Application>
  <PresentationFormat>Bildspel på skärmen (4:3)</PresentationFormat>
  <Paragraphs>289</Paragraphs>
  <Slides>17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19" baseType="lpstr">
      <vt:lpstr>Presentation14</vt:lpstr>
      <vt:lpstr>Drawing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  Mineraltillgång (inkl. reserv) 30/6 2011                   Mineralreserv 30/6 2011 </vt:lpstr>
      <vt:lpstr>PowerPoint-presentation</vt:lpstr>
      <vt:lpstr>PowerPoint-presentation</vt:lpstr>
      <vt:lpstr>PowerPoint-presentation</vt:lpstr>
    </vt:vector>
  </TitlesOfParts>
  <Company>Zinkgruvan Mining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Monika Andersson</dc:creator>
  <cp:lastModifiedBy>Monika Andersson</cp:lastModifiedBy>
  <cp:revision>125</cp:revision>
  <cp:lastPrinted>2012-01-17T15:22:28Z</cp:lastPrinted>
  <dcterms:created xsi:type="dcterms:W3CDTF">2011-12-30T08:21:53Z</dcterms:created>
  <dcterms:modified xsi:type="dcterms:W3CDTF">2012-01-26T08:36:45Z</dcterms:modified>
</cp:coreProperties>
</file>