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8" r:id="rId2"/>
    <p:sldId id="329" r:id="rId3"/>
    <p:sldId id="330" r:id="rId4"/>
    <p:sldId id="331" r:id="rId5"/>
    <p:sldId id="263" r:id="rId6"/>
    <p:sldId id="283" r:id="rId7"/>
    <p:sldId id="277" r:id="rId8"/>
    <p:sldId id="278" r:id="rId9"/>
    <p:sldId id="271" r:id="rId10"/>
    <p:sldId id="326" r:id="rId11"/>
    <p:sldId id="276" r:id="rId12"/>
    <p:sldId id="322" r:id="rId13"/>
    <p:sldId id="324" r:id="rId14"/>
    <p:sldId id="282" r:id="rId15"/>
    <p:sldId id="318" r:id="rId16"/>
    <p:sldId id="319" r:id="rId17"/>
    <p:sldId id="320" r:id="rId18"/>
    <p:sldId id="323" r:id="rId19"/>
    <p:sldId id="332" r:id="rId20"/>
  </p:sldIdLst>
  <p:sldSz cx="9144000" cy="6858000" type="screen4x3"/>
  <p:notesSz cx="67945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</a:defRPr>
            </a:lvl1pPr>
          </a:lstStyle>
          <a:p>
            <a:pPr>
              <a:defRPr/>
            </a:pPr>
            <a:fld id="{AEF2F826-BA5F-45C8-9859-5F1B60E95B3B}" type="datetimeFigureOut">
              <a:rPr lang="en-US"/>
              <a:pPr>
                <a:defRPr/>
              </a:pPr>
              <a:t>1/27/2012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1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2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Fourth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4"/>
            <a:r>
              <a:rPr lang="sv-SE" noProof="0" dirty="0" err="1" smtClean="0"/>
              <a:t>Fifth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</a:defRPr>
            </a:lvl1pPr>
          </a:lstStyle>
          <a:p>
            <a:pPr>
              <a:defRPr/>
            </a:pPr>
            <a:fld id="{29CB5AD7-868E-4185-8599-0CD82F8F3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39B8BA6-E861-45E6-BCD8-A016995D3F6B}" type="slidenum">
              <a:rPr lang="sv-SE" sz="1200">
                <a:latin typeface="+mn-lt"/>
              </a:rPr>
              <a:pPr algn="r">
                <a:defRPr/>
              </a:pPr>
              <a:t>3</a:t>
            </a:fld>
            <a:endParaRPr lang="sv-SE" sz="1200">
              <a:latin typeface="+mn-lt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B6FB40B-6586-49AA-921C-C27C838A78D5}" type="slidenum">
              <a:rPr lang="sv-SE" sz="1200">
                <a:latin typeface="+mn-lt"/>
              </a:rPr>
              <a:pPr algn="r">
                <a:defRPr/>
              </a:pPr>
              <a:t>4</a:t>
            </a:fld>
            <a:endParaRPr lang="sv-SE" sz="1200">
              <a:latin typeface="+mn-lt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5CB4A-8C65-4D5B-AD27-6256BCD9DD57}" type="slidenum">
              <a:rPr lang="sv-SE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v-SE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DAA600-DA86-43E7-8E40-5D650E6A61B0}" type="slidenum">
              <a:rPr lang="sv-SE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ea typeface="ＭＳ Ｐゴシック"/>
                <a:cs typeface="ＭＳ Ｐゴシック"/>
              </a:rPr>
              <a:t>Notera att vi nu utlyser tjänsten inom prospekteringsgeofysik och därmed blir kompletta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198-8E0D-4E65-BD63-CA70CFF91968}" type="datetimeFigureOut">
              <a:rPr lang="en-US"/>
              <a:pPr>
                <a:defRPr/>
              </a:pPr>
              <a:t>1/27/2012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73D3-F48E-4F53-9316-D681D4F24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579D-81E5-420C-A985-26ACF4578478}" type="datetimeFigureOut">
              <a:rPr lang="en-US"/>
              <a:pPr>
                <a:defRPr/>
              </a:pPr>
              <a:t>1/27/2012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623E-FA1C-4628-A425-3FEAAD87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76238" y="381000"/>
            <a:ext cx="25193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F6D2CB5B-36F9-4DA8-BF86-2940E351D5E7}" type="datetimeFigureOut">
              <a:rPr lang="en-US"/>
              <a:pPr>
                <a:defRPr/>
              </a:pPr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A163D3F7-6176-4A0F-82E9-86EEA0762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56" r:id="rId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8480" t="33344"/>
          <a:stretch>
            <a:fillRect/>
          </a:stretch>
        </p:blipFill>
        <p:spPr bwMode="auto">
          <a:xfrm>
            <a:off x="0" y="0"/>
            <a:ext cx="396716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641725" y="811213"/>
            <a:ext cx="5502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v-SE" sz="4400" b="1" i="1">
              <a:solidFill>
                <a:schemeClr val="accent2"/>
              </a:solidFill>
            </a:endParaRPr>
          </a:p>
          <a:p>
            <a:pPr eaLnBrk="0" hangingPunct="0"/>
            <a:r>
              <a:rPr lang="sv-SE" sz="4400" b="1">
                <a:solidFill>
                  <a:schemeClr val="tx2"/>
                </a:solidFill>
              </a:rPr>
              <a:t>LTU laddar för framtidens gruvor!</a:t>
            </a:r>
          </a:p>
          <a:p>
            <a:pPr eaLnBrk="0" hangingPunct="0"/>
            <a:endParaRPr lang="sv-SE" sz="4400" b="1" i="1">
              <a:solidFill>
                <a:schemeClr val="accent2"/>
              </a:solidFill>
            </a:endParaRPr>
          </a:p>
          <a:p>
            <a:pPr eaLnBrk="0" hangingPunct="0"/>
            <a:endParaRPr lang="sv-SE" sz="4400" b="1" i="1">
              <a:solidFill>
                <a:schemeClr val="accent2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73025" y="61960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sv-SE"/>
              <a:t>Johan Sterte 2012-01-30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334327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b="1" dirty="0" err="1" smtClean="0"/>
              <a:t>Vinnovas</a:t>
            </a:r>
            <a:r>
              <a:rPr lang="en-GB" b="1" dirty="0" smtClean="0"/>
              <a:t> </a:t>
            </a:r>
            <a:r>
              <a:rPr lang="en-GB" b="1" dirty="0" err="1" smtClean="0"/>
              <a:t>Gruvforskningsprogram</a:t>
            </a:r>
            <a:endParaRPr lang="en-GB" b="1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/>
              <a:t>2007-2011, </a:t>
            </a:r>
            <a:r>
              <a:rPr lang="en-GB" sz="2400" dirty="0" err="1" smtClean="0"/>
              <a:t>slutrapportering</a:t>
            </a:r>
            <a:r>
              <a:rPr lang="en-GB" sz="2400" dirty="0" smtClean="0"/>
              <a:t> under 2012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/>
              <a:t>100 MSEK, 50% </a:t>
            </a:r>
            <a:r>
              <a:rPr lang="en-GB" sz="2400" dirty="0" err="1" smtClean="0"/>
              <a:t>Vinnova</a:t>
            </a:r>
            <a:r>
              <a:rPr lang="en-GB" sz="2400" dirty="0" smtClean="0"/>
              <a:t>, 50% </a:t>
            </a:r>
            <a:r>
              <a:rPr lang="en-GB" sz="2400" dirty="0" err="1" smtClean="0"/>
              <a:t>Gruvindustrin</a:t>
            </a:r>
            <a:endParaRPr lang="en-GB" sz="24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/>
              <a:t>LTU </a:t>
            </a:r>
            <a:r>
              <a:rPr lang="en-GB" sz="2400" dirty="0" err="1" smtClean="0"/>
              <a:t>huvudsaklig</a:t>
            </a:r>
            <a:r>
              <a:rPr lang="en-GB" sz="2400" dirty="0" smtClean="0"/>
              <a:t> </a:t>
            </a:r>
            <a:r>
              <a:rPr lang="en-GB" sz="2400" dirty="0" err="1" smtClean="0"/>
              <a:t>forskningsutförare</a:t>
            </a:r>
            <a:r>
              <a:rPr lang="en-GB" sz="2400" dirty="0" smtClean="0"/>
              <a:t>, </a:t>
            </a:r>
            <a:r>
              <a:rPr lang="en-GB" sz="2400" dirty="0" err="1" smtClean="0"/>
              <a:t>även</a:t>
            </a:r>
            <a:r>
              <a:rPr lang="en-GB" sz="2400" dirty="0" smtClean="0"/>
              <a:t> UU, </a:t>
            </a:r>
            <a:r>
              <a:rPr lang="en-GB" sz="2400" dirty="0" err="1" smtClean="0"/>
              <a:t>UmU</a:t>
            </a:r>
            <a:endParaRPr lang="en-GB" sz="24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</p:txBody>
      </p:sp>
      <p:pic>
        <p:nvPicPr>
          <p:cNvPr id="3174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6163" y="731838"/>
            <a:ext cx="1498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666750" y="1055688"/>
            <a:ext cx="817245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319463" algn="l"/>
              </a:tabLst>
            </a:pPr>
            <a:r>
              <a:rPr lang="en-US" sz="2400" b="1">
                <a:cs typeface="Arial" charset="0"/>
              </a:rPr>
              <a:t>Externa finansiärer inom Gruv och Metallurgi, kontrakterad FoU (MSEK) fram till 2014 (preliminär)</a:t>
            </a:r>
            <a:br>
              <a:rPr lang="en-US" sz="2400" b="1">
                <a:cs typeface="Arial" charset="0"/>
              </a:rPr>
            </a:br>
            <a:endParaRPr lang="en-US" sz="2400" b="1">
              <a:cs typeface="Arial" charset="0"/>
            </a:endParaRPr>
          </a:p>
          <a:p>
            <a:pPr>
              <a:tabLst>
                <a:tab pos="3319463" algn="l"/>
              </a:tabLst>
            </a:pPr>
            <a:r>
              <a:rPr lang="en-US" sz="2000">
                <a:cs typeface="Arial" charset="0"/>
              </a:rPr>
              <a:t>HLRC	50 </a:t>
            </a:r>
          </a:p>
          <a:p>
            <a:pPr>
              <a:tabLst>
                <a:tab pos="3319463" algn="l"/>
              </a:tabLst>
            </a:pPr>
            <a:r>
              <a:rPr lang="en-US" sz="2000">
                <a:cs typeface="Arial" charset="0"/>
              </a:rPr>
              <a:t>LKAB EC 	50 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Vinnova	37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Boliden	28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Jernkontoret	11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LKAB	13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Formas	3</a:t>
            </a:r>
          </a:p>
          <a:p>
            <a:pPr>
              <a:tabLst>
                <a:tab pos="3319463" algn="l"/>
              </a:tabLst>
            </a:pPr>
            <a:r>
              <a:rPr lang="en-US" sz="2000">
                <a:cs typeface="Arial" charset="0"/>
              </a:rPr>
              <a:t>CAMM	75* </a:t>
            </a:r>
          </a:p>
          <a:p>
            <a:pPr>
              <a:tabLst>
                <a:tab pos="3319463" algn="l"/>
              </a:tabLst>
            </a:pPr>
            <a:r>
              <a:rPr lang="en-US" sz="2000" u="sng">
                <a:cs typeface="Arial" charset="0"/>
              </a:rPr>
              <a:t>ProcessIT-Innovations**	52</a:t>
            </a:r>
          </a:p>
          <a:p>
            <a:pPr>
              <a:tabLst>
                <a:tab pos="3319463" algn="l"/>
              </a:tabLst>
            </a:pPr>
            <a:r>
              <a:rPr lang="en-US" sz="2000" b="1">
                <a:solidFill>
                  <a:srgbClr val="800000"/>
                </a:solidFill>
                <a:cs typeface="Arial" charset="0"/>
              </a:rPr>
              <a:t>Totalt	319***</a:t>
            </a:r>
          </a:p>
          <a:p>
            <a:pPr>
              <a:tabLst>
                <a:tab pos="3319463" algn="l"/>
              </a:tabLst>
            </a:pPr>
            <a:endParaRPr lang="en-US" sz="1200">
              <a:cs typeface="Arial" charset="0"/>
            </a:endParaRPr>
          </a:p>
          <a:p>
            <a:pPr>
              <a:tabLst>
                <a:tab pos="3319463" algn="l"/>
              </a:tabLst>
            </a:pPr>
            <a:endParaRPr lang="en-US" sz="1200">
              <a:cs typeface="Arial" charset="0"/>
            </a:endParaRPr>
          </a:p>
          <a:p>
            <a:pPr>
              <a:tabLst>
                <a:tab pos="3319463" algn="l"/>
              </a:tabLst>
            </a:pPr>
            <a:r>
              <a:rPr lang="en-US" sz="1200">
                <a:cs typeface="Arial" charset="0"/>
              </a:rPr>
              <a:t>*  Räknas som fakultetsanslag, behandlas av Vinnova, exkl. MEFOS 9 MSEK</a:t>
            </a:r>
          </a:p>
          <a:p>
            <a:pPr>
              <a:tabLst>
                <a:tab pos="3319463" algn="l"/>
              </a:tabLst>
            </a:pPr>
            <a:r>
              <a:rPr lang="en-US" sz="1200">
                <a:cs typeface="Arial" charset="0"/>
              </a:rPr>
              <a:t>** Flera olika finansiärer</a:t>
            </a:r>
          </a:p>
          <a:p>
            <a:pPr>
              <a:tabLst>
                <a:tab pos="3319463" algn="l"/>
              </a:tabLst>
            </a:pPr>
            <a:r>
              <a:rPr lang="en-US" sz="1200">
                <a:cs typeface="Arial" charset="0"/>
              </a:rPr>
              <a:t>*** Detta är ett lägstavärde, fler projekt finns inom LTU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217613" y="1120775"/>
            <a:ext cx="511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b="1">
                <a:ea typeface="ＭＳ Ｐゴシック"/>
                <a:cs typeface="ＭＳ Ｐゴシック"/>
              </a:rPr>
              <a:t>Nordic Mining School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217613" y="1697038"/>
            <a:ext cx="763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sv-SE" sz="2400">
                <a:ea typeface="ＭＳ Ｐゴシック"/>
                <a:cs typeface="ＭＳ Ｐゴシック"/>
              </a:rPr>
              <a:t>LTU-Uleåborgs Universitet Finansiering 2008-2012 genom INTERREG IVA Nord</a:t>
            </a:r>
          </a:p>
          <a:p>
            <a:pPr marL="174625" indent="-174625">
              <a:spcBef>
                <a:spcPct val="50000"/>
              </a:spcBef>
            </a:pPr>
            <a:r>
              <a:rPr lang="sv-SE" sz="2400">
                <a:ea typeface="ＭＳ Ｐゴシック"/>
                <a:cs typeface="ＭＳ Ｐゴシック"/>
              </a:rPr>
              <a:t>Mål: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90638" y="3167063"/>
            <a:ext cx="68405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sv-SE" sz="2000">
                <a:ea typeface="ＭＳ Ｐゴシック"/>
                <a:cs typeface="ＭＳ Ｐゴシック"/>
              </a:rPr>
              <a:t>Erbjuda gemensam utbildning på mastersnivå för elever från båda universiteten – kritisk massa</a:t>
            </a:r>
          </a:p>
          <a:p>
            <a:pPr marL="352425" indent="-35242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sv-SE" sz="2000">
                <a:ea typeface="ＭＳ Ｐゴシック"/>
                <a:cs typeface="ＭＳ Ｐゴシック"/>
              </a:rPr>
              <a:t>Erbjuda den bästa gruv och mineralutbildningen på avancerad nivå i Europa</a:t>
            </a:r>
          </a:p>
          <a:p>
            <a:pPr marL="352425" indent="-35242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sv-SE" sz="2000">
                <a:ea typeface="ＭＳ Ｐゴシック"/>
                <a:cs typeface="ＭＳ Ｐゴシック"/>
              </a:rPr>
              <a:t>Stärka forskningssamarbetet längs hela värdekedjan</a:t>
            </a:r>
          </a:p>
          <a:p>
            <a:pPr marL="352425" indent="-35242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sv-SE" sz="2000">
                <a:ea typeface="ＭＳ Ｐゴシック"/>
                <a:cs typeface="ＭＳ Ｐゴシック"/>
              </a:rPr>
              <a:t>Double degree avtal undertecknat Dec.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563" y="1371600"/>
            <a:ext cx="7405687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/>
                <a:cs typeface="Arial"/>
              </a:rPr>
              <a:t>SMIFU - </a:t>
            </a:r>
            <a:r>
              <a:rPr lang="en-US" sz="2800" dirty="0">
                <a:latin typeface="Arial"/>
                <a:cs typeface="Arial"/>
              </a:rPr>
              <a:t>Smart mine of the future</a:t>
            </a:r>
            <a:endParaRPr lang="en-US" sz="28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"/>
                <a:cs typeface="Arial"/>
              </a:rPr>
              <a:t>Drivs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av</a:t>
            </a:r>
            <a:r>
              <a:rPr lang="en-US" sz="2400" dirty="0">
                <a:latin typeface="Arial"/>
                <a:cs typeface="Arial"/>
              </a:rPr>
              <a:t> Rock Tech Centre:</a:t>
            </a:r>
            <a:endParaRPr lang="en-US" sz="24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Arial"/>
                <a:cs typeface="Arial"/>
              </a:rPr>
              <a:t>Under 2011 </a:t>
            </a:r>
            <a:r>
              <a:rPr lang="en-US" sz="2400" dirty="0" err="1">
                <a:latin typeface="Arial"/>
                <a:cs typeface="Arial"/>
              </a:rPr>
              <a:t>har</a:t>
            </a:r>
            <a:r>
              <a:rPr lang="en-US" sz="2400" dirty="0">
                <a:latin typeface="Arial"/>
                <a:cs typeface="Arial"/>
              </a:rPr>
              <a:t> 15 </a:t>
            </a:r>
            <a:r>
              <a:rPr lang="en-US" sz="2400" dirty="0" err="1">
                <a:latin typeface="Arial"/>
                <a:cs typeface="Arial"/>
              </a:rPr>
              <a:t>förstudier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genomförts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av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konsortiet</a:t>
            </a:r>
            <a:r>
              <a:rPr lang="en-US" sz="2400" dirty="0">
                <a:latin typeface="Arial"/>
                <a:cs typeface="Arial"/>
              </a:rPr>
              <a:t> med full </a:t>
            </a:r>
            <a:r>
              <a:rPr lang="en-US" sz="2400" dirty="0" err="1">
                <a:latin typeface="Arial"/>
                <a:cs typeface="Arial"/>
              </a:rPr>
              <a:t>finansiering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från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industrin</a:t>
            </a:r>
            <a:endParaRPr lang="en-US" sz="2400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Arial"/>
                <a:cs typeface="Arial"/>
              </a:rPr>
              <a:t>Under 2012 </a:t>
            </a:r>
            <a:r>
              <a:rPr lang="en-US" sz="2400" dirty="0" err="1">
                <a:latin typeface="Arial"/>
                <a:cs typeface="Arial"/>
              </a:rPr>
              <a:t>kommer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ett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antal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fullskaleprojekt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att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definieras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mha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resultat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från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förstudier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99000"/>
            <a:ext cx="7620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 descr="mef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581525"/>
            <a:ext cx="2809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kugg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692150"/>
            <a:ext cx="569912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1876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ETP_SMR_title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6250"/>
            <a:ext cx="37798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Euromines_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229225"/>
            <a:ext cx="1882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LKAB_logo_ blå_frilag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5949950"/>
            <a:ext cx="1703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bolide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3284538"/>
            <a:ext cx="24479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4211638" y="4508500"/>
            <a:ext cx="23764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400" b="1">
                <a:ea typeface="ＭＳ Ｐゴシック"/>
                <a:cs typeface="ＭＳ Ｐゴシック"/>
              </a:rPr>
              <a:t>Behovsmotiverad grundforskning/tillämpad forskning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57200" y="1308100"/>
            <a:ext cx="8229600" cy="825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>
                <a:latin typeface="Arial" charset="0"/>
              </a:rPr>
              <a:t>Råvaror på EU-agendan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260600"/>
            <a:ext cx="8229600" cy="29543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Svensk gruvindustri och LTU i HLG inom ETP-SMR</a:t>
            </a:r>
          </a:p>
          <a:p>
            <a:r>
              <a:rPr lang="en-US" sz="2400" smtClean="0">
                <a:latin typeface="Arial" charset="0"/>
              </a:rPr>
              <a:t>“RMI” 2008, 2011 och “Report on Critical Metals”</a:t>
            </a:r>
          </a:p>
          <a:p>
            <a:r>
              <a:rPr lang="en-US" sz="2400" smtClean="0">
                <a:latin typeface="Arial" charset="0"/>
              </a:rPr>
              <a:t>Fler FP7 LIPS, Promine I</a:t>
            </a:r>
            <a:r>
              <a:rPr lang="en-US" sz="2400" baseline="30000" smtClean="0">
                <a:latin typeface="Arial" charset="0"/>
              </a:rPr>
              <a:t>2</a:t>
            </a:r>
            <a:r>
              <a:rPr lang="en-US" sz="2400" smtClean="0">
                <a:latin typeface="Arial" charset="0"/>
              </a:rPr>
              <a:t>Mine – Svensk gruvindustri och LTU</a:t>
            </a:r>
          </a:p>
          <a:p>
            <a:r>
              <a:rPr lang="en-US" sz="2400" smtClean="0">
                <a:latin typeface="Arial" charset="0"/>
              </a:rPr>
              <a:t>ERA-MIN (Vinnova)</a:t>
            </a:r>
          </a:p>
          <a:p>
            <a:r>
              <a:rPr lang="en-US" sz="2400" smtClean="0">
                <a:latin typeface="Arial" charset="0"/>
              </a:rPr>
              <a:t>EIP inom råvaror (DG Entr)</a:t>
            </a:r>
          </a:p>
          <a:p>
            <a:r>
              <a:rPr lang="en-US" sz="2400" smtClean="0">
                <a:latin typeface="Arial" charset="0"/>
              </a:rPr>
              <a:t>EIT KICs inom råvaror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457200" y="850900"/>
            <a:ext cx="8229600" cy="825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>
                <a:latin typeface="Arial" charset="0"/>
              </a:rPr>
              <a:t>EIT KICs inom råvaror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854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Svenskt initiativ startat, ambition att ta “lead”</a:t>
            </a:r>
          </a:p>
          <a:p>
            <a:r>
              <a:rPr lang="en-US" sz="2400" smtClean="0">
                <a:latin typeface="Arial" charset="0"/>
              </a:rPr>
              <a:t>Första möte med Europeiska “core partners” på Arlanda 16/1</a:t>
            </a:r>
          </a:p>
          <a:p>
            <a:pPr lvl="1"/>
            <a:r>
              <a:rPr lang="en-US" sz="2000" smtClean="0">
                <a:latin typeface="Arial" charset="0"/>
              </a:rPr>
              <a:t>30 personer, 19 organisationer, 5 länder </a:t>
            </a:r>
          </a:p>
          <a:p>
            <a:r>
              <a:rPr lang="en-US" sz="2400" smtClean="0">
                <a:latin typeface="Arial" charset="0"/>
              </a:rPr>
              <a:t>LTU, Mefos, Boliden, LKAB som koordinator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033463" y="3725863"/>
            <a:ext cx="12017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Sverige</a:t>
            </a:r>
            <a:r>
              <a:rPr lang="en-US"/>
              <a:t>:</a:t>
            </a:r>
          </a:p>
          <a:p>
            <a:r>
              <a:rPr lang="en-US"/>
              <a:t>LTU</a:t>
            </a:r>
          </a:p>
          <a:p>
            <a:r>
              <a:rPr lang="en-US"/>
              <a:t>Mefos</a:t>
            </a:r>
          </a:p>
          <a:p>
            <a:r>
              <a:rPr lang="en-US"/>
              <a:t>Bergforsk</a:t>
            </a:r>
          </a:p>
          <a:p>
            <a:r>
              <a:rPr lang="en-US"/>
              <a:t>RTC</a:t>
            </a:r>
          </a:p>
          <a:p>
            <a:r>
              <a:rPr lang="en-US"/>
              <a:t>UU</a:t>
            </a:r>
          </a:p>
          <a:p>
            <a:r>
              <a:rPr lang="en-US"/>
              <a:t>SGU</a:t>
            </a:r>
          </a:p>
          <a:p>
            <a:r>
              <a:rPr lang="en-US"/>
              <a:t>Sandvik</a:t>
            </a:r>
          </a:p>
          <a:p>
            <a:r>
              <a:rPr lang="en-US"/>
              <a:t> 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2760663" y="3725863"/>
            <a:ext cx="14890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Finland:</a:t>
            </a:r>
            <a:endParaRPr lang="en-US"/>
          </a:p>
          <a:p>
            <a:r>
              <a:rPr lang="en-US"/>
              <a:t>GTK,</a:t>
            </a:r>
          </a:p>
          <a:p>
            <a:r>
              <a:rPr lang="en-US"/>
              <a:t>AaltoU</a:t>
            </a:r>
          </a:p>
          <a:p>
            <a:r>
              <a:rPr lang="en-US"/>
              <a:t>OuluU</a:t>
            </a:r>
          </a:p>
          <a:p>
            <a:r>
              <a:rPr lang="en-US"/>
              <a:t>Metso</a:t>
            </a:r>
          </a:p>
          <a:p>
            <a:r>
              <a:rPr lang="en-US"/>
              <a:t>Outotec</a:t>
            </a:r>
          </a:p>
          <a:p>
            <a:r>
              <a:rPr lang="en-US"/>
              <a:t>VTT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4249738" y="3725863"/>
            <a:ext cx="1643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Polen</a:t>
            </a:r>
            <a:endParaRPr lang="en-US"/>
          </a:p>
          <a:p>
            <a:r>
              <a:rPr lang="en-US"/>
              <a:t>KGHM</a:t>
            </a:r>
          </a:p>
          <a:p>
            <a:r>
              <a:rPr lang="en-US"/>
              <a:t>AGH</a:t>
            </a:r>
          </a:p>
          <a:p>
            <a:r>
              <a:rPr lang="en-US"/>
              <a:t>CIT/Wroclaw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6096000" y="3725863"/>
            <a:ext cx="18462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Tyskland</a:t>
            </a:r>
            <a:endParaRPr lang="en-US"/>
          </a:p>
          <a:p>
            <a:r>
              <a:rPr lang="en-US"/>
              <a:t>TuBaf</a:t>
            </a:r>
          </a:p>
          <a:p>
            <a:r>
              <a:rPr lang="en-US"/>
              <a:t>Helmholz Institut</a:t>
            </a:r>
          </a:p>
          <a:p>
            <a:r>
              <a:rPr lang="en-US"/>
              <a:t> </a:t>
            </a:r>
          </a:p>
          <a:p>
            <a:r>
              <a:rPr lang="en-US" b="1"/>
              <a:t>Holland</a:t>
            </a:r>
            <a:endParaRPr lang="en-US"/>
          </a:p>
          <a:p>
            <a:r>
              <a:rPr lang="en-US"/>
              <a:t>TNO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850900"/>
            <a:ext cx="8229600" cy="825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>
                <a:latin typeface="Arial" charset="0"/>
              </a:rPr>
              <a:t>Nordiskt fokus på råvaror</a:t>
            </a:r>
            <a:endParaRPr lang="en-US" sz="3200" smtClean="0">
              <a:latin typeface="Arial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03400"/>
            <a:ext cx="8229600" cy="10588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1">
              <a:buFont typeface="Arial" charset="0"/>
              <a:buChar char="•"/>
            </a:pPr>
            <a:r>
              <a:rPr lang="en-US" sz="2400" smtClean="0">
                <a:latin typeface="Arial" charset="0"/>
              </a:rPr>
              <a:t>Finland, TEKES Green Mining 60 M€</a:t>
            </a:r>
          </a:p>
          <a:p>
            <a:pPr marL="285750" lvl="1">
              <a:buFont typeface="Arial" charset="0"/>
              <a:buChar char="•"/>
            </a:pPr>
            <a:r>
              <a:rPr lang="en-US" sz="2400" smtClean="0">
                <a:latin typeface="Arial" charset="0"/>
              </a:rPr>
              <a:t>Norge, Norges Forskningsråd 800 MNoK?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693738" y="303053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4820" name="Title 1"/>
          <p:cNvSpPr txBox="1">
            <a:spLocks/>
          </p:cNvSpPr>
          <p:nvPr/>
        </p:nvSpPr>
        <p:spPr bwMode="auto">
          <a:xfrm>
            <a:off x="457200" y="2916238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Nordiskt forskningssamarbete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508000" y="3690938"/>
            <a:ext cx="8516938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latin typeface="Arial"/>
              </a:rPr>
              <a:t>LTU </a:t>
            </a:r>
            <a:r>
              <a:rPr lang="en-GB" sz="2400" dirty="0" err="1">
                <a:latin typeface="Arial"/>
              </a:rPr>
              <a:t>arrangerade</a:t>
            </a:r>
            <a:r>
              <a:rPr lang="en-GB" sz="2400" dirty="0">
                <a:latin typeface="Arial"/>
              </a:rPr>
              <a:t> med </a:t>
            </a:r>
            <a:r>
              <a:rPr lang="en-GB" sz="2400" dirty="0" err="1">
                <a:latin typeface="Arial"/>
              </a:rPr>
              <a:t>stöd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av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svenska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utrikesdepartementet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ett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seminarium</a:t>
            </a:r>
            <a:r>
              <a:rPr lang="en-GB" sz="2400" dirty="0">
                <a:latin typeface="Arial"/>
              </a:rPr>
              <a:t> under 2011 med </a:t>
            </a:r>
            <a:r>
              <a:rPr lang="en-GB" sz="2400" dirty="0" err="1">
                <a:latin typeface="Arial"/>
              </a:rPr>
              <a:t>syfte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att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lyfta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fram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ett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Nordiskt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samarbete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inom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forskning</a:t>
            </a:r>
            <a:r>
              <a:rPr lang="en-GB" sz="2400" dirty="0">
                <a:latin typeface="Arial"/>
              </a:rPr>
              <a:t>, </a:t>
            </a:r>
            <a:r>
              <a:rPr lang="en-GB" sz="2400" dirty="0" err="1">
                <a:latin typeface="Arial"/>
              </a:rPr>
              <a:t>utbildning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och</a:t>
            </a:r>
            <a:r>
              <a:rPr lang="en-GB" sz="2400" dirty="0">
                <a:latin typeface="Arial"/>
              </a:rPr>
              <a:t> innovation med </a:t>
            </a:r>
            <a:r>
              <a:rPr lang="en-GB" sz="2400" dirty="0" err="1">
                <a:latin typeface="Arial"/>
              </a:rPr>
              <a:t>fokus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på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gruv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och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mineralsektorn</a:t>
            </a:r>
            <a:endParaRPr lang="en-GB" sz="2400" dirty="0"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latin typeface="Arial"/>
              </a:rPr>
              <a:t>LTU </a:t>
            </a:r>
            <a:r>
              <a:rPr lang="en-GB" sz="2400" dirty="0" err="1">
                <a:latin typeface="Arial"/>
              </a:rPr>
              <a:t>medverkar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också</a:t>
            </a:r>
            <a:r>
              <a:rPr lang="en-GB" sz="2400" dirty="0">
                <a:latin typeface="Arial"/>
              </a:rPr>
              <a:t> I </a:t>
            </a:r>
            <a:r>
              <a:rPr lang="en-GB" sz="2400" dirty="0" err="1">
                <a:latin typeface="Arial"/>
              </a:rPr>
              <a:t>fortsatta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diskussioner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kring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att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formalisera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ett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Nordiskt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samarbete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och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utreder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också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gemensamma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mastersutbildningar</a:t>
            </a:r>
            <a:endParaRPr lang="en-GB" sz="2400" dirty="0"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1138238"/>
            <a:ext cx="8229600" cy="825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>
                <a:latin typeface="Arial" charset="0"/>
              </a:rPr>
              <a:t>LTU tar över huvudmannaskapet för Bergskolan I Filipstad</a:t>
            </a:r>
            <a:endParaRPr lang="en-US" sz="3200" smtClean="0">
              <a:latin typeface="Arial" charset="0"/>
            </a:endParaRP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693738" y="303053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508000" y="2776538"/>
            <a:ext cx="85169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/>
              <a:t>Tydligt huvudmannaskap för gruv och mineralutbildning I Sverige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/>
              <a:t>Synergier i samverkan mellan Bergskolan och LTU; breddad rekryteringsbas; större valmöjligheter för studenter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/>
              <a:t>LTU får närvaro i södra Sverige, LTU kan medverka till att höja kvalitet I Bergskolans utbildningar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63" y="836613"/>
            <a:ext cx="8296275" cy="5827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/>
              <a:t>Slutord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sv-SE"/>
              <a:t>LTU har en ledande position inom forskning och utbildning för gruv- och metallindustrin i Sverige och i Norden. Samarbetet med branschen är mycket väl utvecklat och vi satsar gemensamt framåt</a:t>
            </a:r>
          </a:p>
          <a:p>
            <a:pPr>
              <a:buFont typeface="Arial" charset="0"/>
              <a:buChar char="•"/>
            </a:pPr>
            <a:endParaRPr lang="sv-SE"/>
          </a:p>
          <a:p>
            <a:pPr>
              <a:buFont typeface="Arial" charset="0"/>
              <a:buChar char="•"/>
            </a:pPr>
            <a:r>
              <a:rPr lang="sv-SE"/>
              <a:t>Branschen är av mycket stor betydelse för Sverige men har också en enorm tillväxtpotential. För att realisera denna krävs bl.a forskningssatsningar</a:t>
            </a:r>
          </a:p>
          <a:p>
            <a:pPr>
              <a:buFont typeface="Arial" charset="0"/>
              <a:buChar char="•"/>
            </a:pPr>
            <a:endParaRPr lang="sv-SE"/>
          </a:p>
          <a:p>
            <a:pPr>
              <a:buFont typeface="Arial" charset="0"/>
              <a:buChar char="•"/>
            </a:pPr>
            <a:r>
              <a:rPr lang="en-US"/>
              <a:t>Sverige riskerar tappa kompetens då våra grannländer satsar samtidigt som Svensk statlig finansiering av gruv och mineralforskning avslutas (CAMM undantaget)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Sverige bör satsa långsiktigt och bygga kritisk massa inom mineralresursområdet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Sverige bör aktivt jobba för att förverkliga ambitioner inom råvaruområdet på EU-nivå, varför inte ett EU-excellens centre i norra Sverige för att svara upp mot EU:s förväntningar på “Barentsområdet” som motor i den inhemska råvaruförsörjningen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290036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3024188"/>
            <a:ext cx="140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b="1"/>
              <a:t>58 %</a:t>
            </a:r>
            <a:br>
              <a:rPr lang="sv-SE" b="1"/>
            </a:br>
            <a:r>
              <a:rPr lang="sv-SE" b="1"/>
              <a:t>Forskning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35313" y="76517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b="1"/>
              <a:t>42 %</a:t>
            </a:r>
            <a:br>
              <a:rPr lang="sv-SE" b="1"/>
            </a:br>
            <a:r>
              <a:rPr lang="sv-SE" b="1"/>
              <a:t>Utbildning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841875" y="765175"/>
            <a:ext cx="41290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None/>
              <a:defRPr/>
            </a:pPr>
            <a:r>
              <a:rPr lang="sv-SE" sz="3600" b="1" dirty="0"/>
              <a:t>Fakta LTU</a:t>
            </a:r>
          </a:p>
          <a:p>
            <a:pPr eaLnBrk="0" fontAlgn="auto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Char char="§"/>
              <a:defRPr/>
            </a:pPr>
            <a:r>
              <a:rPr lang="sv-SE" sz="2000" dirty="0"/>
              <a:t>  Grundat 1971 </a:t>
            </a:r>
            <a:r>
              <a:rPr lang="sv-SE" sz="1200" dirty="0"/>
              <a:t>5:e tekniska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Char char="§"/>
              <a:defRPr/>
            </a:pPr>
            <a:r>
              <a:rPr lang="sv-SE" sz="2000" dirty="0"/>
              <a:t>  Omsättning 1,4 miljarder kronor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Char char="§"/>
              <a:defRPr/>
            </a:pPr>
            <a:r>
              <a:rPr lang="sv-SE" sz="2000" dirty="0"/>
              <a:t>  16 000 studenter på 4 campus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Char char="§"/>
              <a:defRPr/>
            </a:pPr>
            <a:r>
              <a:rPr lang="sv-SE" sz="2000" dirty="0"/>
              <a:t>  1 500 anställda</a:t>
            </a:r>
          </a:p>
          <a:p>
            <a:pPr eaLnBrk="0" fontAlgn="auto" hangingPunct="0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None/>
              <a:defRPr/>
            </a:pPr>
            <a:r>
              <a:rPr lang="sv-SE" sz="1400" dirty="0"/>
              <a:t>	  </a:t>
            </a:r>
            <a:r>
              <a:rPr lang="sv-SE" sz="1600" dirty="0"/>
              <a:t>161 professorer</a:t>
            </a:r>
          </a:p>
          <a:p>
            <a:pPr eaLnBrk="0" fontAlgn="auto" hangingPunct="0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None/>
              <a:defRPr/>
            </a:pPr>
            <a:r>
              <a:rPr lang="sv-SE" sz="1400" dirty="0"/>
              <a:t>	  </a:t>
            </a:r>
            <a:r>
              <a:rPr lang="sv-SE" sz="1600" dirty="0"/>
              <a:t>515 lärare &amp; forskare</a:t>
            </a:r>
          </a:p>
          <a:p>
            <a:pPr eaLnBrk="0" fontAlgn="auto" hangingPunct="0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None/>
              <a:defRPr/>
            </a:pPr>
            <a:r>
              <a:rPr lang="sv-SE" sz="1400" dirty="0"/>
              <a:t>	  </a:t>
            </a:r>
            <a:r>
              <a:rPr lang="sv-SE" sz="1600" dirty="0"/>
              <a:t>570</a:t>
            </a:r>
            <a:r>
              <a:rPr lang="sv-SE" sz="1400" dirty="0"/>
              <a:t> </a:t>
            </a:r>
            <a:r>
              <a:rPr lang="sv-SE" sz="1600" dirty="0"/>
              <a:t>doktorander*</a:t>
            </a:r>
          </a:p>
          <a:p>
            <a:pPr marL="260350" indent="-260350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Char char="§"/>
              <a:defRPr/>
            </a:pPr>
            <a:r>
              <a:rPr lang="sv-SE" sz="2000" dirty="0"/>
              <a:t>Två fakulteter: Teknisk och Filosofisk</a:t>
            </a:r>
          </a:p>
          <a:p>
            <a:pPr marL="271463" indent="-187325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charset="0"/>
              <a:buChar char="§"/>
              <a:defRPr/>
            </a:pPr>
            <a:r>
              <a:rPr lang="sv-SE" sz="2000" dirty="0"/>
              <a:t>70 forskningsämnen fördelat på </a:t>
            </a:r>
            <a:r>
              <a:rPr lang="sv-SE" sz="2000" dirty="0">
                <a:latin typeface="+mn-lt"/>
              </a:rPr>
              <a:t>6 institutioner</a:t>
            </a:r>
            <a:endParaRPr lang="sv-SE" sz="2000" dirty="0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2171700" y="2043113"/>
            <a:ext cx="129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>
                <a:solidFill>
                  <a:schemeClr val="bg1"/>
                </a:solidFill>
              </a:rPr>
              <a:t>621 MSEK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84213" y="2043113"/>
            <a:ext cx="129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>
                <a:solidFill>
                  <a:schemeClr val="bg1"/>
                </a:solidFill>
              </a:rPr>
              <a:t>807 MSEK</a:t>
            </a:r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4667250" y="5661025"/>
            <a:ext cx="438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sv-SE" sz="1000">
                <a:latin typeface="Calibri" pitchFamily="34" charset="0"/>
              </a:rPr>
              <a:t>Källa årsredovisning 2010</a:t>
            </a:r>
          </a:p>
          <a:p>
            <a:pPr defTabSz="914400" eaLnBrk="0" hangingPunct="0"/>
            <a:r>
              <a:rPr lang="sv-SE" sz="1000">
                <a:latin typeface="Calibri" pitchFamily="34" charset="0"/>
              </a:rPr>
              <a:t>* Inkluderar även industridoktorander, ej inräknat under totalt anställda LTU</a:t>
            </a:r>
          </a:p>
        </p:txBody>
      </p:sp>
      <p:pic>
        <p:nvPicPr>
          <p:cNvPr id="47113" name="Picture 9" descr="Karta_sve_blå"/>
          <p:cNvPicPr>
            <a:picLocks noChangeAspect="1" noChangeArrowheads="1"/>
          </p:cNvPicPr>
          <p:nvPr/>
        </p:nvPicPr>
        <p:blipFill>
          <a:blip r:embed="rId3"/>
          <a:srcRect t="3757"/>
          <a:stretch>
            <a:fillRect/>
          </a:stretch>
        </p:blipFill>
        <p:spPr bwMode="auto">
          <a:xfrm>
            <a:off x="701675" y="3781425"/>
            <a:ext cx="2547938" cy="29495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50875" y="1330325"/>
            <a:ext cx="7783513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sv-SE" sz="2800" b="1" smtClean="0">
                <a:latin typeface="Arial" charset="0"/>
                <a:cs typeface="Arial" charset="0"/>
              </a:rPr>
              <a:t>Externfinansieringsgrad – jämförelse</a:t>
            </a:r>
            <a:endParaRPr lang="sv-SE" sz="2800" b="1" smtClean="0">
              <a:solidFill>
                <a:srgbClr val="DB0202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388" y="6237288"/>
            <a:ext cx="255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i="1"/>
              <a:t>Anders Henriksson, sept 2011</a:t>
            </a:r>
          </a:p>
          <a:p>
            <a:r>
              <a:rPr lang="sv-SE" sz="800" i="1"/>
              <a:t>Källor: Högskoleverkets databaser, årsredovisningar</a:t>
            </a:r>
            <a:endParaRPr lang="en-US" sz="800" i="1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755650" y="1844675"/>
          <a:ext cx="7704138" cy="4010025"/>
        </p:xfrm>
        <a:graphic>
          <a:graphicData uri="http://schemas.openxmlformats.org/presentationml/2006/ole">
            <p:oleObj spid="_x0000_s48132" name="Chart" r:id="rId4" imgW="7610451" imgH="3962495" progId="Excel.Char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5163" y="1343025"/>
            <a:ext cx="7442200" cy="831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sv-SE" sz="2800" b="1" smtClean="0">
                <a:latin typeface="Arial" charset="0"/>
                <a:cs typeface="Arial" charset="0"/>
              </a:rPr>
              <a:t>Företagsfinansiering – jämförelse</a:t>
            </a:r>
            <a:br>
              <a:rPr lang="sv-SE" sz="2800" b="1" smtClean="0">
                <a:latin typeface="Arial" charset="0"/>
                <a:cs typeface="Arial" charset="0"/>
              </a:rPr>
            </a:br>
            <a:r>
              <a:rPr lang="sv-SE" sz="2800" b="1" smtClean="0">
                <a:latin typeface="Arial" charset="0"/>
                <a:cs typeface="Arial" charset="0"/>
              </a:rPr>
              <a:t>(andel av externa medel)</a:t>
            </a:r>
            <a:endParaRPr lang="sv-SE" sz="2800" b="1" smtClean="0">
              <a:solidFill>
                <a:srgbClr val="DB0202"/>
              </a:solidFill>
              <a:latin typeface="Arial" charset="0"/>
              <a:cs typeface="Arial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79388" y="6237288"/>
            <a:ext cx="255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i="1"/>
              <a:t>Anders Henriksson, sept 2011</a:t>
            </a:r>
          </a:p>
          <a:p>
            <a:r>
              <a:rPr lang="sv-SE" sz="800" i="1"/>
              <a:t>Källor: Högskoleverkets databaser, årsredovisningar</a:t>
            </a:r>
            <a:endParaRPr lang="en-US" sz="800" i="1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55650" y="2466975"/>
          <a:ext cx="7272338" cy="3505200"/>
        </p:xfrm>
        <a:graphic>
          <a:graphicData uri="http://schemas.openxmlformats.org/presentationml/2006/ole">
            <p:oleObj spid="_x0000_s50180" name="Chart" r:id="rId4" imgW="8220027" imgH="3962495" progId="Excel.Char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9725" y="1035050"/>
            <a:ext cx="7715250" cy="65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sv-SE" sz="3600" smtClean="0">
                <a:solidFill>
                  <a:srgbClr val="000000"/>
                </a:solidFill>
                <a:latin typeface="Arial" charset="0"/>
              </a:rPr>
              <a:t>Prioriterade forskningsområden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1663" y="1989138"/>
            <a:ext cx="7715250" cy="3805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sv-SE" sz="2800" smtClean="0">
                <a:solidFill>
                  <a:srgbClr val="1C1D58"/>
                </a:solidFill>
                <a:latin typeface="Arial" charset="0"/>
              </a:rPr>
              <a:t>Gruvteknik och metallurgi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sv-SE" sz="2800" smtClean="0">
                <a:solidFill>
                  <a:srgbClr val="1C1D58"/>
                </a:solidFill>
                <a:latin typeface="Arial" charset="0"/>
              </a:rPr>
              <a:t>Hållbar resursanvändning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sv-SE" sz="2800" smtClean="0">
                <a:solidFill>
                  <a:srgbClr val="1C1D58"/>
                </a:solidFill>
                <a:latin typeface="Arial" charset="0"/>
              </a:rPr>
              <a:t>Kundanpassat byggande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sv-SE" sz="2800" smtClean="0">
                <a:solidFill>
                  <a:srgbClr val="1C1D58"/>
                </a:solidFill>
                <a:latin typeface="Arial" charset="0"/>
              </a:rPr>
              <a:t>Materialvetenskap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sv-SE" sz="2800" smtClean="0">
                <a:solidFill>
                  <a:srgbClr val="1C1D58"/>
                </a:solidFill>
                <a:latin typeface="Arial" charset="0"/>
              </a:rPr>
              <a:t>Process IT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sv-SE" sz="2800" smtClean="0">
                <a:solidFill>
                  <a:srgbClr val="1C1D58"/>
                </a:solidFill>
                <a:latin typeface="Arial" charset="0"/>
              </a:rPr>
              <a:t>Produktutveckling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854450" y="139700"/>
            <a:ext cx="5195888" cy="6597650"/>
            <a:chOff x="2699" y="0"/>
            <a:chExt cx="3272" cy="4156"/>
          </a:xfrm>
        </p:grpSpPr>
        <p:pic>
          <p:nvPicPr>
            <p:cNvPr id="18436" name="Picture 5" descr="guldklimp_72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3" y="0"/>
              <a:ext cx="1109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6" descr="droppe_72d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1" y="663"/>
              <a:ext cx="1050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7" descr="kr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8" y="1389"/>
              <a:ext cx="1108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8" descr="atom_72dp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74" y="1888"/>
              <a:ext cx="1073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9" descr="LTU_isblock_bin r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96"/>
              <a:ext cx="1108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0" descr="glob_72dp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9" y="2704"/>
              <a:ext cx="1107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093788"/>
            <a:ext cx="7804150" cy="72548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2400" b="1" smtClean="0">
                <a:latin typeface="Arial" charset="0"/>
                <a:ea typeface="ＭＳ Ｐゴシック"/>
                <a:cs typeface="ＭＳ Ｐゴシック"/>
              </a:rPr>
              <a:t>Prioriterade området Gruvteknik och Metallurgi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2288"/>
            <a:ext cx="7254875" cy="432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075"/>
              </a:spcBef>
            </a:pPr>
            <a:r>
              <a:rPr lang="sv-SE" sz="2000" b="1" smtClean="0">
                <a:latin typeface="Arial" charset="0"/>
                <a:ea typeface="ＭＳ Ｐゴシック"/>
                <a:cs typeface="ＭＳ Ｐゴシック"/>
              </a:rPr>
              <a:t>Institutionen för samhällsbyggnad och naturresurser </a:t>
            </a:r>
            <a:r>
              <a:rPr lang="sv-SE" sz="2000" smtClean="0">
                <a:latin typeface="Arial" charset="0"/>
                <a:ea typeface="ＭＳ Ｐゴシック"/>
                <a:cs typeface="ＭＳ Ｐゴシック"/>
              </a:rPr>
              <a:t>(SBN), men också på andra </a:t>
            </a:r>
            <a:r>
              <a:rPr lang="sv-SE" sz="2000" smtClean="0">
                <a:latin typeface="Arial" charset="0"/>
                <a:ea typeface="ＭＳ Ｐゴシック"/>
                <a:cs typeface="Arial" charset="0"/>
              </a:rPr>
              <a:t>institutioner, t.ex </a:t>
            </a:r>
            <a:r>
              <a:rPr lang="en-US" sz="2000" smtClean="0">
                <a:latin typeface="Arial" charset="0"/>
                <a:cs typeface="Arial" charset="0"/>
              </a:rPr>
              <a:t>Institutionen för ekonomi, teknik och samhälle (ETS), Institutionen för teknikvetenskap och matematik (TVM) och Institutionen för system- och rymdteknik (SRT)</a:t>
            </a:r>
          </a:p>
          <a:p>
            <a:pPr>
              <a:spcBef>
                <a:spcPts val="1075"/>
              </a:spcBef>
            </a:pPr>
            <a:r>
              <a:rPr lang="sv-SE" sz="2000" smtClean="0">
                <a:latin typeface="Arial" charset="0"/>
                <a:ea typeface="ＭＳ Ｐゴシック"/>
                <a:cs typeface="ＭＳ Ｐゴシック"/>
              </a:rPr>
              <a:t>Totalt ca 12 forskningsämnen med ämnesföreträdare </a:t>
            </a:r>
          </a:p>
          <a:p>
            <a:pPr>
              <a:lnSpc>
                <a:spcPct val="90000"/>
              </a:lnSpc>
              <a:spcBef>
                <a:spcPts val="1075"/>
              </a:spcBef>
            </a:pPr>
            <a:r>
              <a:rPr lang="sv-SE" sz="2000" smtClean="0">
                <a:latin typeface="Arial" charset="0"/>
                <a:ea typeface="ＭＳ Ｐゴシック"/>
                <a:cs typeface="ＭＳ Ｐゴシック"/>
              </a:rPr>
              <a:t>&gt;20 professorer, ca. 50 seniora (disputerade) forskare</a:t>
            </a:r>
          </a:p>
          <a:p>
            <a:pPr>
              <a:lnSpc>
                <a:spcPct val="90000"/>
              </a:lnSpc>
              <a:spcBef>
                <a:spcPts val="1075"/>
              </a:spcBef>
            </a:pPr>
            <a:r>
              <a:rPr lang="sv-SE" sz="2000" smtClean="0">
                <a:latin typeface="Arial" charset="0"/>
                <a:ea typeface="ＭＳ Ｐゴシック"/>
                <a:cs typeface="ＭＳ Ｐゴシック"/>
              </a:rPr>
              <a:t>&gt;70 doktorander, 6–10 doktorander disputerar varje år</a:t>
            </a:r>
          </a:p>
          <a:p>
            <a:pPr>
              <a:lnSpc>
                <a:spcPct val="90000"/>
              </a:lnSpc>
              <a:spcBef>
                <a:spcPts val="1075"/>
              </a:spcBef>
            </a:pPr>
            <a:r>
              <a:rPr lang="sv-SE" sz="2000" smtClean="0">
                <a:latin typeface="Arial" charset="0"/>
                <a:ea typeface="ＭＳ Ｐゴシック"/>
                <a:cs typeface="ＭＳ Ｐゴシック"/>
              </a:rPr>
              <a:t>Omsätter ca 150 MSEK/år inom forskning (fakultetsmedel samt externa anslag), uppskattningsvis ca 20% av LTU:s forskningsbudget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2719388" y="609600"/>
            <a:ext cx="3729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800" b="1">
                <a:solidFill>
                  <a:srgbClr val="032040"/>
                </a:solidFill>
                <a:ea typeface="ＭＳ Ｐゴシック"/>
                <a:cs typeface="ＭＳ Ｐゴシック"/>
              </a:rPr>
              <a:t>Bergskedjan vid LTU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012825" y="3994150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C80025"/>
                </a:solidFill>
              </a:rPr>
              <a:t>Find and characterize mineralizations and ores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90838" y="3992563"/>
            <a:ext cx="187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C80025"/>
                </a:solidFill>
              </a:rPr>
              <a:t>Construction, extraction and maintenance </a:t>
            </a:r>
          </a:p>
          <a:p>
            <a:pPr algn="ctr"/>
            <a:endParaRPr lang="sv-SE" sz="1200" b="1">
              <a:solidFill>
                <a:srgbClr val="C80025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870450" y="399415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C80025"/>
                </a:solidFill>
              </a:rPr>
              <a:t>Process and refine minerals and metals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524625" y="399415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C80025"/>
                </a:solidFill>
              </a:rPr>
              <a:t>Remediation, environemental aspects of mining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927100" y="4897438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FF0000"/>
                </a:solidFill>
              </a:rPr>
              <a:t>Exploration Geophysics</a:t>
            </a:r>
          </a:p>
          <a:p>
            <a:pPr algn="ctr"/>
            <a:r>
              <a:rPr lang="sv-SE" sz="1200" b="1">
                <a:solidFill>
                  <a:srgbClr val="003366"/>
                </a:solidFill>
              </a:rPr>
              <a:t>Ore geology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955925" y="4897438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003366"/>
                </a:solidFill>
              </a:rPr>
              <a:t>Rock mechanics</a:t>
            </a:r>
          </a:p>
          <a:p>
            <a:pPr algn="ctr"/>
            <a:r>
              <a:rPr lang="sv-SE" sz="1200" b="1">
                <a:solidFill>
                  <a:srgbClr val="003366"/>
                </a:solidFill>
              </a:rPr>
              <a:t>Rock engineering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262438" y="4894263"/>
            <a:ext cx="2732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003366"/>
                </a:solidFill>
              </a:rPr>
              <a:t>Mineral processing</a:t>
            </a:r>
          </a:p>
          <a:p>
            <a:pPr algn="ctr"/>
            <a:r>
              <a:rPr lang="sv-SE" sz="1200" b="1">
                <a:solidFill>
                  <a:srgbClr val="003366"/>
                </a:solidFill>
              </a:rPr>
              <a:t>Process metallurgy</a:t>
            </a:r>
          </a:p>
          <a:p>
            <a:pPr algn="ctr"/>
            <a:r>
              <a:rPr lang="sv-SE" sz="1200" b="1">
                <a:solidFill>
                  <a:srgbClr val="003366"/>
                </a:solidFill>
              </a:rPr>
              <a:t>Chemistry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6400800" y="4894263"/>
            <a:ext cx="25447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1200" b="1">
                <a:solidFill>
                  <a:srgbClr val="003366"/>
                </a:solidFill>
              </a:rPr>
              <a:t>Applied geology</a:t>
            </a:r>
          </a:p>
          <a:p>
            <a:pPr algn="ctr">
              <a:lnSpc>
                <a:spcPct val="90000"/>
              </a:lnSpc>
            </a:pPr>
            <a:r>
              <a:rPr lang="sv-SE" sz="1200" b="1">
                <a:solidFill>
                  <a:srgbClr val="003366"/>
                </a:solidFill>
              </a:rPr>
              <a:t>Soil Mechanics and   Foundation Engineering</a:t>
            </a:r>
            <a:r>
              <a:rPr lang="sv-SE" sz="120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619250" y="5541963"/>
            <a:ext cx="5832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v-SE" sz="1200" b="1">
                <a:solidFill>
                  <a:srgbClr val="032040"/>
                </a:solidFill>
              </a:rPr>
              <a:t>Operation and Maintenance Engineering</a:t>
            </a:r>
          </a:p>
          <a:p>
            <a:pPr algn="ctr"/>
            <a:r>
              <a:rPr lang="sv-SE" sz="1200" b="1">
                <a:solidFill>
                  <a:srgbClr val="032040"/>
                </a:solidFill>
              </a:rPr>
              <a:t>Industrial production environment</a:t>
            </a:r>
          </a:p>
          <a:p>
            <a:pPr algn="ctr"/>
            <a:r>
              <a:rPr lang="sv-SE" sz="1200" b="1">
                <a:solidFill>
                  <a:srgbClr val="032040"/>
                </a:solidFill>
              </a:rPr>
              <a:t>Sound and Vibration</a:t>
            </a:r>
          </a:p>
          <a:p>
            <a:pPr algn="ctr"/>
            <a:r>
              <a:rPr lang="sv-SE" sz="1200" b="1">
                <a:solidFill>
                  <a:srgbClr val="032040"/>
                </a:solidFill>
              </a:rPr>
              <a:t>Fluid mechanics</a:t>
            </a:r>
          </a:p>
        </p:txBody>
      </p:sp>
      <p:sp>
        <p:nvSpPr>
          <p:cNvPr id="21515" name="AutoShape 13"/>
          <p:cNvSpPr>
            <a:spLocks noChangeArrowheads="1"/>
          </p:cNvSpPr>
          <p:nvPr/>
        </p:nvSpPr>
        <p:spPr bwMode="auto">
          <a:xfrm>
            <a:off x="6156325" y="5772150"/>
            <a:ext cx="1079500" cy="179388"/>
          </a:xfrm>
          <a:custGeom>
            <a:avLst/>
            <a:gdLst>
              <a:gd name="T0" fmla="*/ 2022188236 w 21600"/>
              <a:gd name="T1" fmla="*/ 0 h 21600"/>
              <a:gd name="T2" fmla="*/ 0 w 21600"/>
              <a:gd name="T3" fmla="*/ 6186469 h 21600"/>
              <a:gd name="T4" fmla="*/ 2022188236 w 21600"/>
              <a:gd name="T5" fmla="*/ 12372930 h 21600"/>
              <a:gd name="T6" fmla="*/ 2147483647 w 21600"/>
              <a:gd name="T7" fmla="*/ 61864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14"/>
          <p:cNvSpPr>
            <a:spLocks noChangeArrowheads="1"/>
          </p:cNvSpPr>
          <p:nvPr/>
        </p:nvSpPr>
        <p:spPr bwMode="auto">
          <a:xfrm rot="10800000">
            <a:off x="1890713" y="5773738"/>
            <a:ext cx="1079500" cy="179387"/>
          </a:xfrm>
          <a:custGeom>
            <a:avLst/>
            <a:gdLst>
              <a:gd name="T0" fmla="*/ 2022188236 w 21600"/>
              <a:gd name="T1" fmla="*/ 0 h 21600"/>
              <a:gd name="T2" fmla="*/ 0 w 21600"/>
              <a:gd name="T3" fmla="*/ 6186401 h 21600"/>
              <a:gd name="T4" fmla="*/ 2022188236 w 21600"/>
              <a:gd name="T5" fmla="*/ 12372728 h 21600"/>
              <a:gd name="T6" fmla="*/ 2147483647 w 21600"/>
              <a:gd name="T7" fmla="*/ 61864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768350" y="4857750"/>
            <a:ext cx="7558088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8" name="Picture 17"/>
          <p:cNvPicPr>
            <a:picLocks noChangeAspect="1" noChangeArrowheads="1"/>
          </p:cNvPicPr>
          <p:nvPr/>
        </p:nvPicPr>
        <p:blipFill>
          <a:blip r:embed="rId3"/>
          <a:srcRect l="26169" t="16191" r="24692" b="42126"/>
          <a:stretch>
            <a:fillRect/>
          </a:stretch>
        </p:blipFill>
        <p:spPr bwMode="auto">
          <a:xfrm>
            <a:off x="4845050" y="1149350"/>
            <a:ext cx="1677988" cy="1258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9" name="Picture 19" descr="ge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850" y="1149350"/>
            <a:ext cx="1724025" cy="1260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20" descr="Namnlöst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8125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1" descr="Namnlöst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2750" y="1143000"/>
            <a:ext cx="17145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2" name="Picture 23" descr="P10002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152525"/>
            <a:ext cx="1704975" cy="127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787400" y="2794000"/>
            <a:ext cx="7772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ea typeface="ＭＳ Ｐゴシック"/>
                <a:cs typeface="ＭＳ Ｐゴシック"/>
              </a:rPr>
              <a:t>Ett av 23 strategiska forskningsområden som finansierades via forskningspropositionen 2008 “Uthållig användning av naturresurser”</a:t>
            </a:r>
            <a:endParaRPr lang="en-US" altLang="ja-JP" sz="2000">
              <a:cs typeface="ＭＳ Ｐゴシック"/>
            </a:endParaRPr>
          </a:p>
          <a:p>
            <a:pPr marL="185738" indent="-185738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ea typeface="ＭＳ Ｐゴシック"/>
                <a:cs typeface="ＭＳ Ｐゴシック"/>
              </a:rPr>
              <a:t>Anslag till LTU efter nationell ansökningsomgång, konkurrens från de flesta större lärosäten</a:t>
            </a:r>
          </a:p>
        </p:txBody>
      </p:sp>
      <p:pic>
        <p:nvPicPr>
          <p:cNvPr id="26626" name="Picture 4" descr="logo-cam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633413"/>
            <a:ext cx="55753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39900" y="4699000"/>
            <a:ext cx="7404100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Geometallurgy and 4D geological modelling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Deep mining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Lean mining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Particle technology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Green mining</a:t>
            </a:r>
          </a:p>
          <a:p>
            <a:pPr>
              <a:buFont typeface="Arial" charset="0"/>
              <a:buChar char="•"/>
            </a:pPr>
            <a:r>
              <a:rPr lang="en-US">
                <a:cs typeface="Arial" charset="0"/>
              </a:rPr>
              <a:t>Raw materials for future iron- and steelmaking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388" y="777875"/>
            <a:ext cx="7600950" cy="271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HLRC</a:t>
            </a:r>
            <a:endParaRPr lang="en-US">
              <a:cs typeface="Arial" charset="0"/>
            </a:endParaRPr>
          </a:p>
          <a:p>
            <a:endParaRPr lang="en-US" sz="1200">
              <a:cs typeface="Arial" charset="0"/>
            </a:endParaRPr>
          </a:p>
          <a:p>
            <a:r>
              <a:rPr lang="en-US" i="1" u="sng">
                <a:cs typeface="Arial" charset="0"/>
              </a:rPr>
              <a:t>Fas 1</a:t>
            </a:r>
          </a:p>
          <a:p>
            <a:r>
              <a:rPr lang="en-US">
                <a:cs typeface="Arial" charset="0"/>
              </a:rPr>
              <a:t>LKAB satsade 2004 100 Mkr i en stiftelse ”Hjalmar Lundbohms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Research Center”. Stiftelsens ändamål är att stödja och stärka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forskningen inom bergsvetenskaps- och metallurgiområdet vid LTU.</a:t>
            </a:r>
          </a:p>
          <a:p>
            <a:pPr>
              <a:spcBef>
                <a:spcPts val="1200"/>
              </a:spcBef>
            </a:pPr>
            <a:r>
              <a:rPr lang="en-US" i="1" u="sng">
                <a:cs typeface="Arial" charset="0"/>
              </a:rPr>
              <a:t>Fas 2</a:t>
            </a:r>
          </a:p>
          <a:p>
            <a:r>
              <a:rPr lang="en-US">
                <a:cs typeface="Arial" charset="0"/>
              </a:rPr>
              <a:t>LKAB satsade 2011 50 Mkr på en fortsatt och bredda forskning inom HLRC. I denna satsning ges också ett fokus på forskning kring stadsflytt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7388" y="3770313"/>
            <a:ext cx="7861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400" b="1"/>
              <a:t>LKAB Excellence Centre</a:t>
            </a:r>
          </a:p>
          <a:p>
            <a:pPr defTabSz="914400"/>
            <a:endParaRPr lang="en-US" sz="1200" b="1"/>
          </a:p>
          <a:p>
            <a:pPr defTabSz="914400"/>
            <a:r>
              <a:rPr lang="en-US"/>
              <a:t>Finansiering av fem professorer/kvalificerade forskare  50 MSEK:</a:t>
            </a:r>
            <a:endParaRPr lang="en-US" b="1"/>
          </a:p>
          <a:p>
            <a:pPr defTabSz="914400"/>
            <a:endParaRPr lang="en-US" b="1"/>
          </a:p>
          <a:p>
            <a:pPr defTabSz="914400"/>
            <a:r>
              <a:rPr lang="en-US"/>
              <a:t>Berganläggningsteknik, inriktning Bergmekanik</a:t>
            </a:r>
            <a:endParaRPr lang="en-US" b="1">
              <a:solidFill>
                <a:srgbClr val="800000"/>
              </a:solidFill>
            </a:endParaRPr>
          </a:p>
          <a:p>
            <a:pPr defTabSz="914400"/>
            <a:r>
              <a:rPr lang="en-US"/>
              <a:t>Bergmekanik, inriktning Gruvproduktionsteknik </a:t>
            </a:r>
          </a:p>
          <a:p>
            <a:pPr defTabSz="914400"/>
            <a:r>
              <a:rPr lang="en-US"/>
              <a:t>Processmetallurgi, inriktning Hållbar framställning av järnråvara </a:t>
            </a:r>
            <a:endParaRPr lang="en-US">
              <a:solidFill>
                <a:srgbClr val="800000"/>
              </a:solidFill>
            </a:endParaRPr>
          </a:p>
          <a:p>
            <a:pPr defTabSz="914400"/>
            <a:r>
              <a:rPr lang="en-US"/>
              <a:t>Geometallurgi </a:t>
            </a:r>
          </a:p>
          <a:p>
            <a:pPr defTabSz="914400"/>
            <a:r>
              <a:rPr lang="en-US"/>
              <a:t>Ekonomistyrning, inriktning gruvindustri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855</Words>
  <Application>Microsoft Macintosh PowerPoint</Application>
  <PresentationFormat>On-screen Show (4:3)</PresentationFormat>
  <Paragraphs>173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Arial</vt:lpstr>
      <vt:lpstr>Wingdings</vt:lpstr>
      <vt:lpstr>ＭＳ Ｐゴシック</vt:lpstr>
      <vt:lpstr>Office Theme</vt:lpstr>
      <vt:lpstr>Office Theme</vt:lpstr>
      <vt:lpstr>Office Theme</vt:lpstr>
      <vt:lpstr>Office Theme</vt:lpstr>
      <vt:lpstr>Office Theme</vt:lpstr>
      <vt:lpstr>Office Theme</vt:lpstr>
      <vt:lpstr>Microsoft Office Excel Chart</vt:lpstr>
      <vt:lpstr>Slide 1</vt:lpstr>
      <vt:lpstr>Slide 2</vt:lpstr>
      <vt:lpstr>Externfinansieringsgrad – jämförelse</vt:lpstr>
      <vt:lpstr>Företagsfinansiering – jämförelse (andel av externa medel)</vt:lpstr>
      <vt:lpstr>Prioriterade forskningsområden</vt:lpstr>
      <vt:lpstr>Prioriterade området Gruvteknik och Metallurgi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Råvaror på EU-agendan</vt:lpstr>
      <vt:lpstr>EIT KICs inom råvaror</vt:lpstr>
      <vt:lpstr>Nordiskt fokus på råvaror</vt:lpstr>
      <vt:lpstr>LTU tar över huvudmannaskapet för Bergskolan I Filipstad</vt:lpstr>
      <vt:lpstr>Slide 19</vt:lpstr>
    </vt:vector>
  </TitlesOfParts>
  <Company>LTU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Pär Weihed</dc:creator>
  <cp:lastModifiedBy>johan sterte</cp:lastModifiedBy>
  <cp:revision>70</cp:revision>
  <dcterms:created xsi:type="dcterms:W3CDTF">2011-04-08T16:33:39Z</dcterms:created>
  <dcterms:modified xsi:type="dcterms:W3CDTF">2012-01-27T14:55:44Z</dcterms:modified>
</cp:coreProperties>
</file>