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4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807" r:id="rId2"/>
    <p:sldId id="826" r:id="rId3"/>
    <p:sldId id="828" r:id="rId4"/>
    <p:sldId id="840" r:id="rId5"/>
    <p:sldId id="848" r:id="rId6"/>
    <p:sldId id="841" r:id="rId7"/>
    <p:sldId id="849" r:id="rId8"/>
    <p:sldId id="850" r:id="rId9"/>
    <p:sldId id="808" r:id="rId10"/>
    <p:sldId id="809" r:id="rId11"/>
    <p:sldId id="831" r:id="rId12"/>
    <p:sldId id="833" r:id="rId13"/>
    <p:sldId id="830" r:id="rId14"/>
    <p:sldId id="745" r:id="rId15"/>
    <p:sldId id="788" r:id="rId16"/>
    <p:sldId id="751" r:id="rId17"/>
    <p:sldId id="743" r:id="rId18"/>
    <p:sldId id="810" r:id="rId19"/>
    <p:sldId id="823" r:id="rId20"/>
    <p:sldId id="816" r:id="rId21"/>
    <p:sldId id="811" r:id="rId22"/>
    <p:sldId id="824" r:id="rId23"/>
    <p:sldId id="835" r:id="rId24"/>
    <p:sldId id="817" r:id="rId25"/>
    <p:sldId id="834" r:id="rId26"/>
    <p:sldId id="812" r:id="rId27"/>
    <p:sldId id="837" r:id="rId28"/>
    <p:sldId id="820" r:id="rId29"/>
    <p:sldId id="819" r:id="rId30"/>
    <p:sldId id="821" r:id="rId31"/>
    <p:sldId id="822" r:id="rId32"/>
    <p:sldId id="815" r:id="rId33"/>
    <p:sldId id="803" r:id="rId34"/>
    <p:sldId id="800" r:id="rId35"/>
    <p:sldId id="852" r:id="rId36"/>
    <p:sldId id="802" r:id="rId37"/>
    <p:sldId id="851" r:id="rId38"/>
    <p:sldId id="818" r:id="rId39"/>
    <p:sldId id="842" r:id="rId40"/>
    <p:sldId id="843" r:id="rId41"/>
    <p:sldId id="844" r:id="rId42"/>
    <p:sldId id="853" r:id="rId43"/>
    <p:sldId id="854" r:id="rId44"/>
    <p:sldId id="858" r:id="rId45"/>
    <p:sldId id="859" r:id="rId46"/>
    <p:sldId id="855" r:id="rId47"/>
    <p:sldId id="856" r:id="rId48"/>
    <p:sldId id="857" r:id="rId49"/>
  </p:sldIdLst>
  <p:sldSz cx="9144000" cy="6858000" type="screen4x3"/>
  <p:notesSz cx="6789738" cy="99298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FF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94700" autoAdjust="0"/>
  </p:normalViewPr>
  <p:slideViewPr>
    <p:cSldViewPr>
      <p:cViewPr varScale="1">
        <p:scale>
          <a:sx n="65" d="100"/>
          <a:sy n="65" d="100"/>
        </p:scale>
        <p:origin x="-147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E292F7-CD2E-4052-BC57-A798BBDBF43C}" type="doc">
      <dgm:prSet loTypeId="urn:microsoft.com/office/officeart/2005/8/layout/vList6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EA784AD5-39F9-43E7-8006-AAEEADBA9A27}">
      <dgm:prSet phldrT="[Text]" custT="1"/>
      <dgm:spPr/>
      <dgm:t>
        <a:bodyPr/>
        <a:lstStyle/>
        <a:p>
          <a:r>
            <a:rPr lang="sv-SE" sz="3200" dirty="0" smtClean="0">
              <a:latin typeface="Arial" pitchFamily="34" charset="0"/>
              <a:cs typeface="Arial" pitchFamily="34" charset="0"/>
            </a:rPr>
            <a:t>2011</a:t>
          </a:r>
          <a:endParaRPr lang="sv-SE" sz="3200" dirty="0">
            <a:latin typeface="Arial" pitchFamily="34" charset="0"/>
            <a:cs typeface="Arial" pitchFamily="34" charset="0"/>
          </a:endParaRPr>
        </a:p>
      </dgm:t>
    </dgm:pt>
    <dgm:pt modelId="{EF24D750-259C-4524-A4D9-CF0FED7EF2B0}" type="parTrans" cxnId="{9A60660C-0035-4D84-849F-4171BF452188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671EB546-4DE8-493D-9998-21798FDFA715}" type="sibTrans" cxnId="{9A60660C-0035-4D84-849F-4171BF452188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B41C7207-38DA-4003-B22C-CF94693234E8}">
      <dgm:prSet phldrT="[Text]" custT="1"/>
      <dgm:spPr/>
      <dgm:t>
        <a:bodyPr/>
        <a:lstStyle/>
        <a:p>
          <a:pPr marL="177800" indent="0"/>
          <a:r>
            <a:rPr lang="sv-SE" sz="1100" b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 Södergående: </a:t>
          </a:r>
          <a:r>
            <a:rPr lang="sv-SE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5 tåg</a:t>
          </a:r>
          <a:endParaRPr lang="sv-SE" sz="1100" b="0" dirty="0">
            <a:solidFill>
              <a:schemeClr val="tx1">
                <a:lumMod val="75000"/>
                <a:lumOff val="2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8C6FE77F-8019-4915-8BEA-91973D1FA26A}" type="parTrans" cxnId="{3D452375-7D9A-4332-B592-E5E86EA4A1EC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C1E69702-BAB5-4AC0-90C3-3D5A21DE5DCE}" type="sibTrans" cxnId="{3D452375-7D9A-4332-B592-E5E86EA4A1EC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0D5CFF67-8FBB-424B-9140-511BE2BA2E86}">
      <dgm:prSet phldrT="[Text]" custT="1"/>
      <dgm:spPr/>
      <dgm:t>
        <a:bodyPr/>
        <a:lstStyle/>
        <a:p>
          <a:r>
            <a:rPr lang="sv-SE" sz="3200" dirty="0" smtClean="0">
              <a:latin typeface="Arial" pitchFamily="34" charset="0"/>
              <a:cs typeface="Arial" pitchFamily="34" charset="0"/>
            </a:rPr>
            <a:t>2015</a:t>
          </a:r>
          <a:endParaRPr lang="sv-SE" sz="3200" dirty="0">
            <a:latin typeface="Arial" pitchFamily="34" charset="0"/>
            <a:cs typeface="Arial" pitchFamily="34" charset="0"/>
          </a:endParaRPr>
        </a:p>
      </dgm:t>
    </dgm:pt>
    <dgm:pt modelId="{320F6F15-427B-4C6E-860C-D09C7FE98A1C}" type="parTrans" cxnId="{BA9EEF80-F239-4F0A-85C1-39B516E026F6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DE3094C0-7BC7-4526-982E-BED0AFFB5D15}" type="sibTrans" cxnId="{BA9EEF80-F239-4F0A-85C1-39B516E026F6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F64F2172-5F4A-4996-A0DE-E53DC44C36F4}">
      <dgm:prSet phldrT="[Text]" custT="1"/>
      <dgm:spPr/>
      <dgm:t>
        <a:bodyPr/>
        <a:lstStyle/>
        <a:p>
          <a:pPr marL="177800" indent="0"/>
          <a:endParaRPr lang="sv-SE" sz="1100" dirty="0">
            <a:latin typeface="Arial" pitchFamily="34" charset="0"/>
            <a:cs typeface="Arial" pitchFamily="34" charset="0"/>
          </a:endParaRPr>
        </a:p>
      </dgm:t>
    </dgm:pt>
    <dgm:pt modelId="{29EB12EF-0C89-479A-9763-A9B26C55C700}" type="parTrans" cxnId="{6A5FE711-7B5D-4CBB-8E4C-FB7A3AC50240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B6DC3A33-9E9C-4831-A08B-6AB2C4EBB171}" type="sibTrans" cxnId="{6A5FE711-7B5D-4CBB-8E4C-FB7A3AC50240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5C89DEC2-AF34-4020-9B36-74CB30D1EE15}">
      <dgm:prSet phldrT="[Text]" custT="1"/>
      <dgm:spPr/>
      <dgm:t>
        <a:bodyPr/>
        <a:lstStyle/>
        <a:p>
          <a:pPr marL="177800" indent="0"/>
          <a:endParaRPr lang="sv-SE" sz="1100" b="1" dirty="0">
            <a:solidFill>
              <a:schemeClr val="tx1">
                <a:lumMod val="75000"/>
                <a:lumOff val="2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F7B87FDA-2FDE-45A3-A094-EE12F6F0FB5B}" type="parTrans" cxnId="{C82D27BE-C378-415D-9443-2996F2F1EAB0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4AE6667C-070C-48C8-8707-43A148698674}" type="sibTrans" cxnId="{C82D27BE-C378-415D-9443-2996F2F1EAB0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CC291FDB-96DD-4800-8C58-F550FAAA8D3F}">
      <dgm:prSet phldrT="[Text]" custT="1"/>
      <dgm:spPr/>
      <dgm:t>
        <a:bodyPr/>
        <a:lstStyle/>
        <a:p>
          <a:pPr marL="177800" indent="0"/>
          <a:r>
            <a:rPr lang="sv-SE" sz="1100" b="1" u="sng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 I praktiken 31 </a:t>
          </a:r>
          <a:r>
            <a:rPr lang="sv-SE" sz="1100" b="1" u="sng" dirty="0" err="1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Mton</a:t>
          </a:r>
          <a:r>
            <a:rPr lang="sv-SE" sz="1100" b="1" u="sng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 </a:t>
          </a:r>
          <a:r>
            <a:rPr lang="sv-SE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/>
          </a:r>
          <a:br>
            <a:rPr lang="sv-SE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</a:br>
          <a:endParaRPr lang="sv-SE" sz="1100" b="1" dirty="0">
            <a:solidFill>
              <a:schemeClr val="tx1">
                <a:lumMod val="75000"/>
                <a:lumOff val="2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7E95BC4-BA24-4811-A45F-AF23722658C6}" type="parTrans" cxnId="{FFA0427B-B1D6-482E-8B74-C607CC72A98E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08791574-5A26-45C5-902E-205F10045247}" type="sibTrans" cxnId="{FFA0427B-B1D6-482E-8B74-C607CC72A98E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D89D1EC1-EBA9-4018-B7F1-5831362D806D}">
      <dgm:prSet custT="1"/>
      <dgm:spPr/>
      <dgm:t>
        <a:bodyPr/>
        <a:lstStyle/>
        <a:p>
          <a:r>
            <a:rPr lang="sv-SE" sz="3200" dirty="0" smtClean="0">
              <a:latin typeface="Arial" pitchFamily="34" charset="0"/>
              <a:cs typeface="Arial" pitchFamily="34" charset="0"/>
            </a:rPr>
            <a:t>2020</a:t>
          </a:r>
          <a:endParaRPr lang="sv-SE" sz="3200" dirty="0">
            <a:latin typeface="Arial" pitchFamily="34" charset="0"/>
            <a:cs typeface="Arial" pitchFamily="34" charset="0"/>
          </a:endParaRPr>
        </a:p>
      </dgm:t>
    </dgm:pt>
    <dgm:pt modelId="{94BECA90-0564-41E1-946A-10AE5596E544}" type="parTrans" cxnId="{275614E8-08EE-45B8-B5A5-09B21231DC79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EAA59B6F-1DE6-4BBD-AFDD-DF26054A910E}" type="sibTrans" cxnId="{275614E8-08EE-45B8-B5A5-09B21231DC79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0AF3C3AC-FBA5-4D04-B8D4-0D32A8C5D8BD}">
      <dgm:prSet custT="1"/>
      <dgm:spPr/>
      <dgm:t>
        <a:bodyPr/>
        <a:lstStyle/>
        <a:p>
          <a:pPr marL="177800" indent="0"/>
          <a:r>
            <a:rPr lang="sv-SE" sz="1100" dirty="0" smtClean="0">
              <a:latin typeface="Arial" pitchFamily="34" charset="0"/>
              <a:cs typeface="Arial" pitchFamily="34" charset="0"/>
            </a:rPr>
            <a:t> Norrgående: </a:t>
          </a:r>
          <a:r>
            <a:rPr lang="sv-SE" sz="1100" b="1" dirty="0" smtClean="0">
              <a:latin typeface="Arial" pitchFamily="34" charset="0"/>
              <a:cs typeface="Arial" pitchFamily="34" charset="0"/>
            </a:rPr>
            <a:t>12 tåg</a:t>
          </a:r>
          <a:endParaRPr lang="sv-SE" sz="1100" dirty="0">
            <a:latin typeface="Arial" pitchFamily="34" charset="0"/>
            <a:cs typeface="Arial" pitchFamily="34" charset="0"/>
          </a:endParaRPr>
        </a:p>
      </dgm:t>
    </dgm:pt>
    <dgm:pt modelId="{D0F85E3A-DF25-476D-8B4C-B7136B7B0370}" type="parTrans" cxnId="{18DE7EAF-5899-462A-B391-17054A1ABAF8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DD39EAF8-3611-4A36-BDDF-C809A53E95B4}" type="sibTrans" cxnId="{18DE7EAF-5899-462A-B391-17054A1ABAF8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94B332F8-A387-4A0D-A42B-B0A85DA2FAE5}">
      <dgm:prSet custT="1"/>
      <dgm:spPr/>
      <dgm:t>
        <a:bodyPr/>
        <a:lstStyle/>
        <a:p>
          <a:pPr marL="177800" indent="0"/>
          <a:r>
            <a:rPr lang="sv-SE" sz="1100" dirty="0" smtClean="0">
              <a:latin typeface="Arial" pitchFamily="34" charset="0"/>
              <a:cs typeface="Arial" pitchFamily="34" charset="0"/>
            </a:rPr>
            <a:t> Södergående: </a:t>
          </a:r>
          <a:r>
            <a:rPr lang="sv-SE" sz="1100" b="1" dirty="0" smtClean="0">
              <a:latin typeface="Arial" pitchFamily="34" charset="0"/>
              <a:cs typeface="Arial" pitchFamily="34" charset="0"/>
            </a:rPr>
            <a:t>6 tåg</a:t>
          </a:r>
          <a:endParaRPr lang="sv-SE" sz="1100" dirty="0">
            <a:latin typeface="Arial" pitchFamily="34" charset="0"/>
            <a:cs typeface="Arial" pitchFamily="34" charset="0"/>
          </a:endParaRPr>
        </a:p>
      </dgm:t>
    </dgm:pt>
    <dgm:pt modelId="{D3844B48-19BE-4911-A9A7-6976B9226513}" type="parTrans" cxnId="{4CA61FC1-9471-4DFF-83F6-CF8314AA53E5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1719E421-EE83-4EA5-A567-CD5900B8BAD7}" type="sibTrans" cxnId="{4CA61FC1-9471-4DFF-83F6-CF8314AA53E5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0646717F-A286-43FD-92AF-C73496FE5638}">
      <dgm:prSet custT="1"/>
      <dgm:spPr/>
      <dgm:t>
        <a:bodyPr/>
        <a:lstStyle/>
        <a:p>
          <a:pPr marL="177800" indent="0"/>
          <a:r>
            <a:rPr lang="sv-SE" sz="1100" dirty="0" smtClean="0">
              <a:latin typeface="Arial" pitchFamily="34" charset="0"/>
              <a:cs typeface="Arial" pitchFamily="34" charset="0"/>
            </a:rPr>
            <a:t> Totalt 114 </a:t>
          </a:r>
          <a:r>
            <a:rPr lang="sv-SE" sz="1100" dirty="0" err="1" smtClean="0">
              <a:latin typeface="Arial" pitchFamily="34" charset="0"/>
              <a:cs typeface="Arial" pitchFamily="34" charset="0"/>
            </a:rPr>
            <a:t>kton</a:t>
          </a:r>
          <a:r>
            <a:rPr lang="sv-SE" sz="1100" dirty="0" smtClean="0">
              <a:latin typeface="Arial" pitchFamily="34" charset="0"/>
              <a:cs typeface="Arial" pitchFamily="34" charset="0"/>
            </a:rPr>
            <a:t> ger per år 42 Mt</a:t>
          </a:r>
          <a:endParaRPr lang="sv-SE" sz="1100" dirty="0">
            <a:latin typeface="Arial" pitchFamily="34" charset="0"/>
            <a:cs typeface="Arial" pitchFamily="34" charset="0"/>
          </a:endParaRPr>
        </a:p>
      </dgm:t>
    </dgm:pt>
    <dgm:pt modelId="{D169EFC5-822C-462A-9B11-091B7B770DA8}" type="parTrans" cxnId="{C3FFF599-15E6-4627-9ABE-00842B121D4B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8D6BB92C-3DBF-4CA9-94B0-A669BC3700D6}" type="sibTrans" cxnId="{C3FFF599-15E6-4627-9ABE-00842B121D4B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536FB438-1EE9-4992-93AB-4A85DBB6B48F}">
      <dgm:prSet custT="1"/>
      <dgm:spPr/>
      <dgm:t>
        <a:bodyPr/>
        <a:lstStyle/>
        <a:p>
          <a:pPr marL="177800" indent="0"/>
          <a:r>
            <a:rPr lang="sv-SE" sz="1100" b="1" u="sng" dirty="0" smtClean="0">
              <a:latin typeface="Arial" pitchFamily="34" charset="0"/>
              <a:cs typeface="Arial" pitchFamily="34" charset="0"/>
            </a:rPr>
            <a:t> I praktiken 37 Mton (simulerat)</a:t>
          </a:r>
          <a:endParaRPr lang="sv-SE" sz="1100" b="1" u="sng" dirty="0">
            <a:latin typeface="Arial" pitchFamily="34" charset="0"/>
            <a:cs typeface="Arial" pitchFamily="34" charset="0"/>
          </a:endParaRPr>
        </a:p>
      </dgm:t>
    </dgm:pt>
    <dgm:pt modelId="{E9A3B1EA-6AAB-44B0-AF0F-D20F6767E1C2}" type="parTrans" cxnId="{470B2F0F-1093-4A6F-A276-CD548FFE8CF3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28ECB01A-AF75-43BF-8B81-89F295621AD5}" type="sibTrans" cxnId="{470B2F0F-1093-4A6F-A276-CD548FFE8CF3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DE57A0F7-A975-4B11-83E5-8835CA41BDA7}">
      <dgm:prSet custT="1"/>
      <dgm:spPr/>
      <dgm:t>
        <a:bodyPr/>
        <a:lstStyle/>
        <a:p>
          <a:pPr marL="177800" indent="0"/>
          <a:endParaRPr lang="sv-SE" sz="1100" dirty="0">
            <a:latin typeface="Arial" pitchFamily="34" charset="0"/>
            <a:cs typeface="Arial" pitchFamily="34" charset="0"/>
          </a:endParaRPr>
        </a:p>
      </dgm:t>
    </dgm:pt>
    <dgm:pt modelId="{A47A60DF-2A93-4BFA-BB78-53512A312A67}" type="parTrans" cxnId="{D8007863-64B2-4719-A81A-42C83AB59E9C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073F1AD0-BB99-4F28-B84C-3DF549E39F47}" type="sibTrans" cxnId="{D8007863-64B2-4719-A81A-42C83AB59E9C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59FCCB15-6310-4093-BED0-9E36C109B0D1}">
      <dgm:prSet custT="1"/>
      <dgm:spPr/>
      <dgm:t>
        <a:bodyPr/>
        <a:lstStyle/>
        <a:p>
          <a:pPr marL="177800" indent="0"/>
          <a:r>
            <a:rPr lang="sv-SE" sz="1100" dirty="0" smtClean="0">
              <a:latin typeface="Arial" pitchFamily="34" charset="0"/>
              <a:cs typeface="Arial" pitchFamily="34" charset="0"/>
            </a:rPr>
            <a:t> Totalt 140 kton per år 51 Mt</a:t>
          </a:r>
          <a:endParaRPr lang="sv-SE" sz="1100" dirty="0">
            <a:latin typeface="Arial" pitchFamily="34" charset="0"/>
            <a:cs typeface="Arial" pitchFamily="34" charset="0"/>
          </a:endParaRPr>
        </a:p>
      </dgm:t>
    </dgm:pt>
    <dgm:pt modelId="{85F7BC23-BF85-4DBB-A9C8-643576222DE4}" type="parTrans" cxnId="{9766F2D0-EE04-4BCC-8A1A-A03DCF312908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66BA96A7-4CDD-4006-A5F2-510BAC1BA103}" type="sibTrans" cxnId="{9766F2D0-EE04-4BCC-8A1A-A03DCF312908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AAADAAA7-6D25-40B5-BCC4-94F17771C0B9}">
      <dgm:prSet custT="1"/>
      <dgm:spPr/>
      <dgm:t>
        <a:bodyPr/>
        <a:lstStyle/>
        <a:p>
          <a:pPr marL="177800" indent="0"/>
          <a:r>
            <a:rPr lang="sv-SE" sz="1100" b="1" u="sng" dirty="0" smtClean="0">
              <a:latin typeface="Arial" pitchFamily="34" charset="0"/>
              <a:cs typeface="Arial" pitchFamily="34" charset="0"/>
            </a:rPr>
            <a:t> I praktiken 44 Mton (simulerat)</a:t>
          </a:r>
          <a:r>
            <a:rPr lang="sv-SE" sz="1200" dirty="0" smtClean="0">
              <a:latin typeface="Arial" pitchFamily="34" charset="0"/>
              <a:cs typeface="Arial" pitchFamily="34" charset="0"/>
            </a:rPr>
            <a:t/>
          </a:r>
          <a:br>
            <a:rPr lang="sv-SE" sz="1200" dirty="0" smtClean="0">
              <a:latin typeface="Arial" pitchFamily="34" charset="0"/>
              <a:cs typeface="Arial" pitchFamily="34" charset="0"/>
            </a:rPr>
          </a:br>
          <a:endParaRPr lang="sv-SE" sz="1200" dirty="0">
            <a:latin typeface="Arial" pitchFamily="34" charset="0"/>
            <a:cs typeface="Arial" pitchFamily="34" charset="0"/>
          </a:endParaRPr>
        </a:p>
      </dgm:t>
    </dgm:pt>
    <dgm:pt modelId="{211950A2-5D6A-4D7B-93D1-E0921C7D400C}" type="parTrans" cxnId="{610272F6-1036-498A-830C-F892CE5580B8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531ECB13-D830-442E-A0B2-A359A516BB94}" type="sibTrans" cxnId="{610272F6-1036-498A-830C-F892CE5580B8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C17C7CEA-C79F-47E8-9707-D73C9EF9B7FD}">
      <dgm:prSet custT="1"/>
      <dgm:spPr/>
      <dgm:t>
        <a:bodyPr/>
        <a:lstStyle/>
        <a:p>
          <a:pPr marL="177800" indent="0"/>
          <a:endParaRPr lang="sv-SE" sz="1200" dirty="0">
            <a:latin typeface="Arial" pitchFamily="34" charset="0"/>
            <a:cs typeface="Arial" pitchFamily="34" charset="0"/>
          </a:endParaRPr>
        </a:p>
      </dgm:t>
    </dgm:pt>
    <dgm:pt modelId="{067C4913-E292-47C7-BC63-158EE9988E19}" type="parTrans" cxnId="{867ED342-CF2F-43BD-9516-237FBF5091A3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DB60AC1E-5DF9-4A19-BF80-52C15CB24B8C}" type="sibTrans" cxnId="{867ED342-CF2F-43BD-9516-237FBF5091A3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56E682B9-8F29-4170-950F-4EB7F8917E4B}">
      <dgm:prSet phldrT="[Text]" custT="1"/>
      <dgm:spPr/>
      <dgm:t>
        <a:bodyPr/>
        <a:lstStyle/>
        <a:p>
          <a:pPr marL="177800" indent="0"/>
          <a:r>
            <a:rPr lang="sv-SE" sz="1100" b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 Norrgående: </a:t>
          </a:r>
          <a:r>
            <a:rPr lang="sv-SE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10 tåg</a:t>
          </a:r>
          <a:endParaRPr lang="sv-SE" sz="1100" b="0" dirty="0">
            <a:solidFill>
              <a:schemeClr val="tx1">
                <a:lumMod val="75000"/>
                <a:lumOff val="2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9CEEEDA4-A8B4-429B-844E-D5CA26174DFD}" type="sibTrans" cxnId="{B5A1B83D-DC0E-4C2B-B913-F904F495BEE6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61C8E684-BA98-4A1C-A8DE-64136B21AD2C}" type="parTrans" cxnId="{B5A1B83D-DC0E-4C2B-B913-F904F495BEE6}">
      <dgm:prSet/>
      <dgm:spPr/>
      <dgm:t>
        <a:bodyPr/>
        <a:lstStyle/>
        <a:p>
          <a:endParaRPr lang="sv-SE">
            <a:latin typeface="Arial" pitchFamily="34" charset="0"/>
            <a:cs typeface="Arial" pitchFamily="34" charset="0"/>
          </a:endParaRPr>
        </a:p>
      </dgm:t>
    </dgm:pt>
    <dgm:pt modelId="{1A4E6B6C-390F-4F34-B99D-A12AA08AC3C1}">
      <dgm:prSet custT="1"/>
      <dgm:spPr/>
      <dgm:t>
        <a:bodyPr/>
        <a:lstStyle/>
        <a:p>
          <a:pPr marL="177800" indent="0"/>
          <a:r>
            <a:rPr lang="sv-SE" sz="1100" dirty="0" smtClean="0">
              <a:latin typeface="Arial" pitchFamily="34" charset="0"/>
              <a:cs typeface="Arial" pitchFamily="34" charset="0"/>
            </a:rPr>
            <a:t> Norrgående: </a:t>
          </a:r>
          <a:r>
            <a:rPr lang="sv-SE" sz="1100" b="1" dirty="0" smtClean="0">
              <a:latin typeface="Arial" pitchFamily="34" charset="0"/>
              <a:cs typeface="Arial" pitchFamily="34" charset="0"/>
            </a:rPr>
            <a:t>14 tåg</a:t>
          </a:r>
          <a:endParaRPr lang="sv-SE" sz="1100" dirty="0">
            <a:latin typeface="Arial" pitchFamily="34" charset="0"/>
            <a:cs typeface="Arial" pitchFamily="34" charset="0"/>
          </a:endParaRPr>
        </a:p>
      </dgm:t>
    </dgm:pt>
    <dgm:pt modelId="{A68F4460-E53E-4F11-8A2E-72BDAB27379B}" type="parTrans" cxnId="{B1BEE345-DBE3-42FC-8BDA-80841944BD4D}">
      <dgm:prSet/>
      <dgm:spPr/>
      <dgm:t>
        <a:bodyPr/>
        <a:lstStyle/>
        <a:p>
          <a:endParaRPr lang="sv-SE"/>
        </a:p>
      </dgm:t>
    </dgm:pt>
    <dgm:pt modelId="{D077CE39-D237-4186-B2C2-D20F213099D7}" type="sibTrans" cxnId="{B1BEE345-DBE3-42FC-8BDA-80841944BD4D}">
      <dgm:prSet/>
      <dgm:spPr/>
      <dgm:t>
        <a:bodyPr/>
        <a:lstStyle/>
        <a:p>
          <a:endParaRPr lang="sv-SE"/>
        </a:p>
      </dgm:t>
    </dgm:pt>
    <dgm:pt modelId="{3629E4EB-1B03-4B31-8B0A-3DFFA1ABA1D5}">
      <dgm:prSet phldrT="[Text]" custT="1"/>
      <dgm:spPr/>
      <dgm:t>
        <a:bodyPr/>
        <a:lstStyle/>
        <a:p>
          <a:pPr marL="177800" indent="0"/>
          <a:r>
            <a:rPr lang="sv-SE" sz="1100" b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 Totalt 95 </a:t>
          </a:r>
          <a:r>
            <a:rPr lang="sv-SE" sz="1100" b="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kton</a:t>
          </a:r>
          <a:r>
            <a:rPr lang="sv-SE" sz="1100" b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 ger per år 35 Mt</a:t>
          </a:r>
          <a:endParaRPr lang="sv-SE" sz="1100" b="0" dirty="0">
            <a:solidFill>
              <a:schemeClr val="tx1">
                <a:lumMod val="75000"/>
                <a:lumOff val="2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F65712A-739D-42F7-82CA-77EEB002C7F3}" type="parTrans" cxnId="{30727EF6-61A5-4253-BF66-E8E0452C6319}">
      <dgm:prSet/>
      <dgm:spPr/>
      <dgm:t>
        <a:bodyPr/>
        <a:lstStyle/>
        <a:p>
          <a:endParaRPr lang="sv-SE"/>
        </a:p>
      </dgm:t>
    </dgm:pt>
    <dgm:pt modelId="{97520B17-F3AD-4F1A-8EC2-8C6EC5400073}" type="sibTrans" cxnId="{30727EF6-61A5-4253-BF66-E8E0452C6319}">
      <dgm:prSet/>
      <dgm:spPr/>
      <dgm:t>
        <a:bodyPr/>
        <a:lstStyle/>
        <a:p>
          <a:endParaRPr lang="sv-SE"/>
        </a:p>
      </dgm:t>
    </dgm:pt>
    <dgm:pt modelId="{6484AE42-1222-44D9-9F59-18897451DA71}">
      <dgm:prSet custT="1"/>
      <dgm:spPr/>
      <dgm:t>
        <a:bodyPr/>
        <a:lstStyle/>
        <a:p>
          <a:pPr marL="177800" indent="0"/>
          <a:r>
            <a:rPr lang="sv-SE" sz="1100" dirty="0" smtClean="0">
              <a:latin typeface="Arial" pitchFamily="34" charset="0"/>
              <a:cs typeface="Arial" pitchFamily="34" charset="0"/>
            </a:rPr>
            <a:t> Södergående: 8</a:t>
          </a:r>
          <a:r>
            <a:rPr lang="sv-SE" sz="1100" b="1" dirty="0" smtClean="0">
              <a:latin typeface="Arial" pitchFamily="34" charset="0"/>
              <a:cs typeface="Arial" pitchFamily="34" charset="0"/>
            </a:rPr>
            <a:t> tåg</a:t>
          </a:r>
          <a:endParaRPr lang="sv-SE" sz="1100" dirty="0">
            <a:latin typeface="Arial" pitchFamily="34" charset="0"/>
            <a:cs typeface="Arial" pitchFamily="34" charset="0"/>
          </a:endParaRPr>
        </a:p>
      </dgm:t>
    </dgm:pt>
    <dgm:pt modelId="{412E7FD4-CED9-4D71-AE86-B17BDBB27F39}" type="parTrans" cxnId="{0CEC8534-2A17-4F8F-A2A3-FAD5EB224155}">
      <dgm:prSet/>
      <dgm:spPr/>
      <dgm:t>
        <a:bodyPr/>
        <a:lstStyle/>
        <a:p>
          <a:endParaRPr lang="sv-SE"/>
        </a:p>
      </dgm:t>
    </dgm:pt>
    <dgm:pt modelId="{911ECC5B-E27B-4C94-9810-F17B89712880}" type="sibTrans" cxnId="{0CEC8534-2A17-4F8F-A2A3-FAD5EB224155}">
      <dgm:prSet/>
      <dgm:spPr/>
      <dgm:t>
        <a:bodyPr/>
        <a:lstStyle/>
        <a:p>
          <a:endParaRPr lang="sv-SE"/>
        </a:p>
      </dgm:t>
    </dgm:pt>
    <dgm:pt modelId="{6ED05EDF-6163-4542-992D-B7B1754D8978}" type="pres">
      <dgm:prSet presAssocID="{63E292F7-CD2E-4052-BC57-A798BBDBF43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sv-SE"/>
        </a:p>
      </dgm:t>
    </dgm:pt>
    <dgm:pt modelId="{3BC29206-2CB9-415E-BA0A-A359DB882DF7}" type="pres">
      <dgm:prSet presAssocID="{EA784AD5-39F9-43E7-8006-AAEEADBA9A27}" presName="linNode" presStyleCnt="0"/>
      <dgm:spPr/>
    </dgm:pt>
    <dgm:pt modelId="{E7F16EFD-168B-40C0-9539-AB01B9E7FC7F}" type="pres">
      <dgm:prSet presAssocID="{EA784AD5-39F9-43E7-8006-AAEEADBA9A27}" presName="parentShp" presStyleLbl="node1" presStyleIdx="0" presStyleCnt="3" custScaleX="79696" custScaleY="79696" custLinFactNeighborX="-6000" custLinFactNeighborY="-90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712DAED5-CE9B-4F63-B0DC-67BEAA19E4BA}" type="pres">
      <dgm:prSet presAssocID="{EA784AD5-39F9-43E7-8006-AAEEADBA9A27}" presName="childShp" presStyleLbl="bgAccFollowNode1" presStyleIdx="0" presStyleCnt="3" custLinFactNeighborX="-6796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65BE7648-0C2F-4FD2-88D3-2B3932DA76B8}" type="pres">
      <dgm:prSet presAssocID="{671EB546-4DE8-493D-9998-21798FDFA715}" presName="spacing" presStyleCnt="0"/>
      <dgm:spPr/>
    </dgm:pt>
    <dgm:pt modelId="{CDB04754-59AC-4F94-8492-F521EF83AC50}" type="pres">
      <dgm:prSet presAssocID="{0D5CFF67-8FBB-424B-9140-511BE2BA2E86}" presName="linNode" presStyleCnt="0"/>
      <dgm:spPr/>
    </dgm:pt>
    <dgm:pt modelId="{2DFEED20-0166-4AA7-9C4A-43532F632958}" type="pres">
      <dgm:prSet presAssocID="{0D5CFF67-8FBB-424B-9140-511BE2BA2E86}" presName="parentShp" presStyleLbl="node1" presStyleIdx="1" presStyleCnt="3" custScaleX="80163" custScaleY="80163" custLinFactNeighborX="-6008" custLinFactNeighborY="1660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691B9E02-0B94-453F-BDC6-2729A009A00E}" type="pres">
      <dgm:prSet presAssocID="{0D5CFF67-8FBB-424B-9140-511BE2BA2E86}" presName="childShp" presStyleLbl="bgAccFollowNode1" presStyleIdx="1" presStyleCnt="3" custScaleX="102939" custLinFactNeighborX="-4378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9250E304-B624-4319-B65B-7499863B1589}" type="pres">
      <dgm:prSet presAssocID="{DE3094C0-7BC7-4526-982E-BED0AFFB5D15}" presName="spacing" presStyleCnt="0"/>
      <dgm:spPr/>
    </dgm:pt>
    <dgm:pt modelId="{9713DF55-6064-417B-A4D7-BA3601753E0D}" type="pres">
      <dgm:prSet presAssocID="{D89D1EC1-EBA9-4018-B7F1-5831362D806D}" presName="linNode" presStyleCnt="0"/>
      <dgm:spPr/>
    </dgm:pt>
    <dgm:pt modelId="{B581FDE9-3C25-4E18-A71F-0AA1C486C292}" type="pres">
      <dgm:prSet presAssocID="{D89D1EC1-EBA9-4018-B7F1-5831362D806D}" presName="parentShp" presStyleLbl="node1" presStyleIdx="2" presStyleCnt="3" custScaleX="82895" custScaleY="82895" custLinFactNeighborX="-1577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BD86A313-D2E4-46EA-8C51-AF603815C7F1}" type="pres">
      <dgm:prSet presAssocID="{D89D1EC1-EBA9-4018-B7F1-5831362D806D}" presName="childShp" presStyleLbl="bgAccFollowNode1" presStyleIdx="2" presStyleCnt="3" custScaleX="108725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886FBB8C-C175-4C00-8261-2111EDDB218E}" type="presOf" srcId="{B41C7207-38DA-4003-B22C-CF94693234E8}" destId="{712DAED5-CE9B-4F63-B0DC-67BEAA19E4BA}" srcOrd="0" destOrd="2" presId="urn:microsoft.com/office/officeart/2005/8/layout/vList6"/>
    <dgm:cxn modelId="{0CEC8534-2A17-4F8F-A2A3-FAD5EB224155}" srcId="{D89D1EC1-EBA9-4018-B7F1-5831362D806D}" destId="{6484AE42-1222-44D9-9F59-18897451DA71}" srcOrd="2" destOrd="0" parTransId="{412E7FD4-CED9-4D71-AE86-B17BDBB27F39}" sibTransId="{911ECC5B-E27B-4C94-9810-F17B89712880}"/>
    <dgm:cxn modelId="{B1BEE345-DBE3-42FC-8BDA-80841944BD4D}" srcId="{D89D1EC1-EBA9-4018-B7F1-5831362D806D}" destId="{1A4E6B6C-390F-4F34-B99D-A12AA08AC3C1}" srcOrd="1" destOrd="0" parTransId="{A68F4460-E53E-4F11-8A2E-72BDAB27379B}" sibTransId="{D077CE39-D237-4186-B2C2-D20F213099D7}"/>
    <dgm:cxn modelId="{862ED4A3-8F85-49DC-9D21-76A56DC5CDB0}" type="presOf" srcId="{63E292F7-CD2E-4052-BC57-A798BBDBF43C}" destId="{6ED05EDF-6163-4542-992D-B7B1754D8978}" srcOrd="0" destOrd="0" presId="urn:microsoft.com/office/officeart/2005/8/layout/vList6"/>
    <dgm:cxn modelId="{470B2F0F-1093-4A6F-A276-CD548FFE8CF3}" srcId="{0D5CFF67-8FBB-424B-9140-511BE2BA2E86}" destId="{536FB438-1EE9-4992-93AB-4A85DBB6B48F}" srcOrd="4" destOrd="0" parTransId="{E9A3B1EA-6AAB-44B0-AF0F-D20F6767E1C2}" sibTransId="{28ECB01A-AF75-43BF-8B81-89F295621AD5}"/>
    <dgm:cxn modelId="{3AEF083B-9D9A-41C1-989B-919BDC1517C6}" type="presOf" srcId="{536FB438-1EE9-4992-93AB-4A85DBB6B48F}" destId="{691B9E02-0B94-453F-BDC6-2729A009A00E}" srcOrd="0" destOrd="4" presId="urn:microsoft.com/office/officeart/2005/8/layout/vList6"/>
    <dgm:cxn modelId="{9766F2D0-EE04-4BCC-8A1A-A03DCF312908}" srcId="{D89D1EC1-EBA9-4018-B7F1-5831362D806D}" destId="{59FCCB15-6310-4093-BED0-9E36C109B0D1}" srcOrd="3" destOrd="0" parTransId="{85F7BC23-BF85-4DBB-A9C8-643576222DE4}" sibTransId="{66BA96A7-4CDD-4006-A5F2-510BAC1BA103}"/>
    <dgm:cxn modelId="{BA9EEF80-F239-4F0A-85C1-39B516E026F6}" srcId="{63E292F7-CD2E-4052-BC57-A798BBDBF43C}" destId="{0D5CFF67-8FBB-424B-9140-511BE2BA2E86}" srcOrd="1" destOrd="0" parTransId="{320F6F15-427B-4C6E-860C-D09C7FE98A1C}" sibTransId="{DE3094C0-7BC7-4526-982E-BED0AFFB5D15}"/>
    <dgm:cxn modelId="{481A4A6F-FC4A-41EA-A216-4F4B4049D06A}" type="presOf" srcId="{0D5CFF67-8FBB-424B-9140-511BE2BA2E86}" destId="{2DFEED20-0166-4AA7-9C4A-43532F632958}" srcOrd="0" destOrd="0" presId="urn:microsoft.com/office/officeart/2005/8/layout/vList6"/>
    <dgm:cxn modelId="{F60E458B-BA12-438F-8BCB-4120F726C92D}" type="presOf" srcId="{3629E4EB-1B03-4B31-8B0A-3DFFA1ABA1D5}" destId="{712DAED5-CE9B-4F63-B0DC-67BEAA19E4BA}" srcOrd="0" destOrd="3" presId="urn:microsoft.com/office/officeart/2005/8/layout/vList6"/>
    <dgm:cxn modelId="{BE65069B-490A-4D0A-9A7F-67E2AE6E884E}" type="presOf" srcId="{F64F2172-5F4A-4996-A0DE-E53DC44C36F4}" destId="{691B9E02-0B94-453F-BDC6-2729A009A00E}" srcOrd="0" destOrd="0" presId="urn:microsoft.com/office/officeart/2005/8/layout/vList6"/>
    <dgm:cxn modelId="{89B4C525-9BC0-42D7-B929-183FBEC32587}" type="presOf" srcId="{6484AE42-1222-44D9-9F59-18897451DA71}" destId="{BD86A313-D2E4-46EA-8C51-AF603815C7F1}" srcOrd="0" destOrd="2" presId="urn:microsoft.com/office/officeart/2005/8/layout/vList6"/>
    <dgm:cxn modelId="{1A1F4B64-0E3D-4032-B8CC-369C72D42C88}" type="presOf" srcId="{EA784AD5-39F9-43E7-8006-AAEEADBA9A27}" destId="{E7F16EFD-168B-40C0-9539-AB01B9E7FC7F}" srcOrd="0" destOrd="0" presId="urn:microsoft.com/office/officeart/2005/8/layout/vList6"/>
    <dgm:cxn modelId="{7683B7BD-0947-43EB-A9C4-3742901D143E}" type="presOf" srcId="{0646717F-A286-43FD-92AF-C73496FE5638}" destId="{691B9E02-0B94-453F-BDC6-2729A009A00E}" srcOrd="0" destOrd="3" presId="urn:microsoft.com/office/officeart/2005/8/layout/vList6"/>
    <dgm:cxn modelId="{05DB743C-59F6-48FF-9580-9759461DABB4}" type="presOf" srcId="{C17C7CEA-C79F-47E8-9707-D73C9EF9B7FD}" destId="{BD86A313-D2E4-46EA-8C51-AF603815C7F1}" srcOrd="0" destOrd="5" presId="urn:microsoft.com/office/officeart/2005/8/layout/vList6"/>
    <dgm:cxn modelId="{4C7CC7B9-3A5F-4B28-88D1-6C87451087F0}" type="presOf" srcId="{0AF3C3AC-FBA5-4D04-B8D4-0D32A8C5D8BD}" destId="{691B9E02-0B94-453F-BDC6-2729A009A00E}" srcOrd="0" destOrd="1" presId="urn:microsoft.com/office/officeart/2005/8/layout/vList6"/>
    <dgm:cxn modelId="{867ED342-CF2F-43BD-9516-237FBF5091A3}" srcId="{D89D1EC1-EBA9-4018-B7F1-5831362D806D}" destId="{C17C7CEA-C79F-47E8-9707-D73C9EF9B7FD}" srcOrd="5" destOrd="0" parTransId="{067C4913-E292-47C7-BC63-158EE9988E19}" sibTransId="{DB60AC1E-5DF9-4A19-BF80-52C15CB24B8C}"/>
    <dgm:cxn modelId="{D8007863-64B2-4719-A81A-42C83AB59E9C}" srcId="{D89D1EC1-EBA9-4018-B7F1-5831362D806D}" destId="{DE57A0F7-A975-4B11-83E5-8835CA41BDA7}" srcOrd="0" destOrd="0" parTransId="{A47A60DF-2A93-4BFA-BB78-53512A312A67}" sibTransId="{073F1AD0-BB99-4F28-B84C-3DF549E39F47}"/>
    <dgm:cxn modelId="{35EB0FE6-3CA4-4B6F-B62E-5264D18E43C1}" type="presOf" srcId="{59FCCB15-6310-4093-BED0-9E36C109B0D1}" destId="{BD86A313-D2E4-46EA-8C51-AF603815C7F1}" srcOrd="0" destOrd="3" presId="urn:microsoft.com/office/officeart/2005/8/layout/vList6"/>
    <dgm:cxn modelId="{F335CD76-19BD-4A4D-B74B-BD1B80AE07D5}" type="presOf" srcId="{AAADAAA7-6D25-40B5-BCC4-94F17771C0B9}" destId="{BD86A313-D2E4-46EA-8C51-AF603815C7F1}" srcOrd="0" destOrd="4" presId="urn:microsoft.com/office/officeart/2005/8/layout/vList6"/>
    <dgm:cxn modelId="{1D814FB8-BE21-4796-AAE6-23F147BA162E}" type="presOf" srcId="{CC291FDB-96DD-4800-8C58-F550FAAA8D3F}" destId="{712DAED5-CE9B-4F63-B0DC-67BEAA19E4BA}" srcOrd="0" destOrd="4" presId="urn:microsoft.com/office/officeart/2005/8/layout/vList6"/>
    <dgm:cxn modelId="{C82D27BE-C378-415D-9443-2996F2F1EAB0}" srcId="{EA784AD5-39F9-43E7-8006-AAEEADBA9A27}" destId="{5C89DEC2-AF34-4020-9B36-74CB30D1EE15}" srcOrd="0" destOrd="0" parTransId="{F7B87FDA-2FDE-45A3-A094-EE12F6F0FB5B}" sibTransId="{4AE6667C-070C-48C8-8707-43A148698674}"/>
    <dgm:cxn modelId="{3D452375-7D9A-4332-B592-E5E86EA4A1EC}" srcId="{EA784AD5-39F9-43E7-8006-AAEEADBA9A27}" destId="{B41C7207-38DA-4003-B22C-CF94693234E8}" srcOrd="2" destOrd="0" parTransId="{8C6FE77F-8019-4915-8BEA-91973D1FA26A}" sibTransId="{C1E69702-BAB5-4AC0-90C3-3D5A21DE5DCE}"/>
    <dgm:cxn modelId="{4CA61FC1-9471-4DFF-83F6-CF8314AA53E5}" srcId="{0D5CFF67-8FBB-424B-9140-511BE2BA2E86}" destId="{94B332F8-A387-4A0D-A42B-B0A85DA2FAE5}" srcOrd="2" destOrd="0" parTransId="{D3844B48-19BE-4911-A9A7-6976B9226513}" sibTransId="{1719E421-EE83-4EA5-A567-CD5900B8BAD7}"/>
    <dgm:cxn modelId="{C3FFF599-15E6-4627-9ABE-00842B121D4B}" srcId="{0D5CFF67-8FBB-424B-9140-511BE2BA2E86}" destId="{0646717F-A286-43FD-92AF-C73496FE5638}" srcOrd="3" destOrd="0" parTransId="{D169EFC5-822C-462A-9B11-091B7B770DA8}" sibTransId="{8D6BB92C-3DBF-4CA9-94B0-A669BC3700D6}"/>
    <dgm:cxn modelId="{6A5FE711-7B5D-4CBB-8E4C-FB7A3AC50240}" srcId="{0D5CFF67-8FBB-424B-9140-511BE2BA2E86}" destId="{F64F2172-5F4A-4996-A0DE-E53DC44C36F4}" srcOrd="0" destOrd="0" parTransId="{29EB12EF-0C89-479A-9763-A9B26C55C700}" sibTransId="{B6DC3A33-9E9C-4831-A08B-6AB2C4EBB171}"/>
    <dgm:cxn modelId="{2FD023A8-F120-411E-AC60-636B05716134}" type="presOf" srcId="{1A4E6B6C-390F-4F34-B99D-A12AA08AC3C1}" destId="{BD86A313-D2E4-46EA-8C51-AF603815C7F1}" srcOrd="0" destOrd="1" presId="urn:microsoft.com/office/officeart/2005/8/layout/vList6"/>
    <dgm:cxn modelId="{18DE7EAF-5899-462A-B391-17054A1ABAF8}" srcId="{0D5CFF67-8FBB-424B-9140-511BE2BA2E86}" destId="{0AF3C3AC-FBA5-4D04-B8D4-0D32A8C5D8BD}" srcOrd="1" destOrd="0" parTransId="{D0F85E3A-DF25-476D-8B4C-B7136B7B0370}" sibTransId="{DD39EAF8-3611-4A36-BDDF-C809A53E95B4}"/>
    <dgm:cxn modelId="{FFA0427B-B1D6-482E-8B74-C607CC72A98E}" srcId="{EA784AD5-39F9-43E7-8006-AAEEADBA9A27}" destId="{CC291FDB-96DD-4800-8C58-F550FAAA8D3F}" srcOrd="4" destOrd="0" parTransId="{57E95BC4-BA24-4811-A45F-AF23722658C6}" sibTransId="{08791574-5A26-45C5-902E-205F10045247}"/>
    <dgm:cxn modelId="{30727EF6-61A5-4253-BF66-E8E0452C6319}" srcId="{EA784AD5-39F9-43E7-8006-AAEEADBA9A27}" destId="{3629E4EB-1B03-4B31-8B0A-3DFFA1ABA1D5}" srcOrd="3" destOrd="0" parTransId="{0F65712A-739D-42F7-82CA-77EEB002C7F3}" sibTransId="{97520B17-F3AD-4F1A-8EC2-8C6EC5400073}"/>
    <dgm:cxn modelId="{9A60660C-0035-4D84-849F-4171BF452188}" srcId="{63E292F7-CD2E-4052-BC57-A798BBDBF43C}" destId="{EA784AD5-39F9-43E7-8006-AAEEADBA9A27}" srcOrd="0" destOrd="0" parTransId="{EF24D750-259C-4524-A4D9-CF0FED7EF2B0}" sibTransId="{671EB546-4DE8-493D-9998-21798FDFA715}"/>
    <dgm:cxn modelId="{C72F9CC6-B0F2-4393-B355-022C975B779F}" type="presOf" srcId="{56E682B9-8F29-4170-950F-4EB7F8917E4B}" destId="{712DAED5-CE9B-4F63-B0DC-67BEAA19E4BA}" srcOrd="0" destOrd="1" presId="urn:microsoft.com/office/officeart/2005/8/layout/vList6"/>
    <dgm:cxn modelId="{610272F6-1036-498A-830C-F892CE5580B8}" srcId="{D89D1EC1-EBA9-4018-B7F1-5831362D806D}" destId="{AAADAAA7-6D25-40B5-BCC4-94F17771C0B9}" srcOrd="4" destOrd="0" parTransId="{211950A2-5D6A-4D7B-93D1-E0921C7D400C}" sibTransId="{531ECB13-D830-442E-A0B2-A359A516BB94}"/>
    <dgm:cxn modelId="{83508894-7D79-40D5-ADA2-129E26E6DFA0}" type="presOf" srcId="{D89D1EC1-EBA9-4018-B7F1-5831362D806D}" destId="{B581FDE9-3C25-4E18-A71F-0AA1C486C292}" srcOrd="0" destOrd="0" presId="urn:microsoft.com/office/officeart/2005/8/layout/vList6"/>
    <dgm:cxn modelId="{275614E8-08EE-45B8-B5A5-09B21231DC79}" srcId="{63E292F7-CD2E-4052-BC57-A798BBDBF43C}" destId="{D89D1EC1-EBA9-4018-B7F1-5831362D806D}" srcOrd="2" destOrd="0" parTransId="{94BECA90-0564-41E1-946A-10AE5596E544}" sibTransId="{EAA59B6F-1DE6-4BBD-AFDD-DF26054A910E}"/>
    <dgm:cxn modelId="{11279F4A-2340-43EA-8388-91A3E9984F73}" type="presOf" srcId="{5C89DEC2-AF34-4020-9B36-74CB30D1EE15}" destId="{712DAED5-CE9B-4F63-B0DC-67BEAA19E4BA}" srcOrd="0" destOrd="0" presId="urn:microsoft.com/office/officeart/2005/8/layout/vList6"/>
    <dgm:cxn modelId="{FA84C22B-DE7E-43C9-AC34-2AFB05538653}" type="presOf" srcId="{94B332F8-A387-4A0D-A42B-B0A85DA2FAE5}" destId="{691B9E02-0B94-453F-BDC6-2729A009A00E}" srcOrd="0" destOrd="2" presId="urn:microsoft.com/office/officeart/2005/8/layout/vList6"/>
    <dgm:cxn modelId="{B5A1B83D-DC0E-4C2B-B913-F904F495BEE6}" srcId="{EA784AD5-39F9-43E7-8006-AAEEADBA9A27}" destId="{56E682B9-8F29-4170-950F-4EB7F8917E4B}" srcOrd="1" destOrd="0" parTransId="{61C8E684-BA98-4A1C-A8DE-64136B21AD2C}" sibTransId="{9CEEEDA4-A8B4-429B-844E-D5CA26174DFD}"/>
    <dgm:cxn modelId="{F147AA99-F42A-48DD-B389-488C834078CE}" type="presOf" srcId="{DE57A0F7-A975-4B11-83E5-8835CA41BDA7}" destId="{BD86A313-D2E4-46EA-8C51-AF603815C7F1}" srcOrd="0" destOrd="0" presId="urn:microsoft.com/office/officeart/2005/8/layout/vList6"/>
    <dgm:cxn modelId="{390D6FD3-1A3A-4254-B135-1C2F924D2E00}" type="presParOf" srcId="{6ED05EDF-6163-4542-992D-B7B1754D8978}" destId="{3BC29206-2CB9-415E-BA0A-A359DB882DF7}" srcOrd="0" destOrd="0" presId="urn:microsoft.com/office/officeart/2005/8/layout/vList6"/>
    <dgm:cxn modelId="{7E700B95-832F-4DC1-9680-95B5A0C083BE}" type="presParOf" srcId="{3BC29206-2CB9-415E-BA0A-A359DB882DF7}" destId="{E7F16EFD-168B-40C0-9539-AB01B9E7FC7F}" srcOrd="0" destOrd="0" presId="urn:microsoft.com/office/officeart/2005/8/layout/vList6"/>
    <dgm:cxn modelId="{34D62CEF-49AB-4924-BDD7-CDA3D5DD01CB}" type="presParOf" srcId="{3BC29206-2CB9-415E-BA0A-A359DB882DF7}" destId="{712DAED5-CE9B-4F63-B0DC-67BEAA19E4BA}" srcOrd="1" destOrd="0" presId="urn:microsoft.com/office/officeart/2005/8/layout/vList6"/>
    <dgm:cxn modelId="{DBB95A3A-B868-46B1-834C-EC9AD90A381B}" type="presParOf" srcId="{6ED05EDF-6163-4542-992D-B7B1754D8978}" destId="{65BE7648-0C2F-4FD2-88D3-2B3932DA76B8}" srcOrd="1" destOrd="0" presId="urn:microsoft.com/office/officeart/2005/8/layout/vList6"/>
    <dgm:cxn modelId="{B9D162A8-834A-474D-ACF2-0EC638BE05B2}" type="presParOf" srcId="{6ED05EDF-6163-4542-992D-B7B1754D8978}" destId="{CDB04754-59AC-4F94-8492-F521EF83AC50}" srcOrd="2" destOrd="0" presId="urn:microsoft.com/office/officeart/2005/8/layout/vList6"/>
    <dgm:cxn modelId="{D58FDA58-5C2E-4BFD-8993-E00716DDF37B}" type="presParOf" srcId="{CDB04754-59AC-4F94-8492-F521EF83AC50}" destId="{2DFEED20-0166-4AA7-9C4A-43532F632958}" srcOrd="0" destOrd="0" presId="urn:microsoft.com/office/officeart/2005/8/layout/vList6"/>
    <dgm:cxn modelId="{5EA71D81-F6AC-42B1-94DC-E79618649AA5}" type="presParOf" srcId="{CDB04754-59AC-4F94-8492-F521EF83AC50}" destId="{691B9E02-0B94-453F-BDC6-2729A009A00E}" srcOrd="1" destOrd="0" presId="urn:microsoft.com/office/officeart/2005/8/layout/vList6"/>
    <dgm:cxn modelId="{F639D00C-D7D5-440D-A863-C1F36F389536}" type="presParOf" srcId="{6ED05EDF-6163-4542-992D-B7B1754D8978}" destId="{9250E304-B624-4319-B65B-7499863B1589}" srcOrd="3" destOrd="0" presId="urn:microsoft.com/office/officeart/2005/8/layout/vList6"/>
    <dgm:cxn modelId="{DC439635-3550-4367-A49D-CEF62D59D866}" type="presParOf" srcId="{6ED05EDF-6163-4542-992D-B7B1754D8978}" destId="{9713DF55-6064-417B-A4D7-BA3601753E0D}" srcOrd="4" destOrd="0" presId="urn:microsoft.com/office/officeart/2005/8/layout/vList6"/>
    <dgm:cxn modelId="{F0FC449A-C877-486D-A614-4AF91D2D3556}" type="presParOf" srcId="{9713DF55-6064-417B-A4D7-BA3601753E0D}" destId="{B581FDE9-3C25-4E18-A71F-0AA1C486C292}" srcOrd="0" destOrd="0" presId="urn:microsoft.com/office/officeart/2005/8/layout/vList6"/>
    <dgm:cxn modelId="{192B2E69-C8DF-485B-B155-487313EA90B7}" type="presParOf" srcId="{9713DF55-6064-417B-A4D7-BA3601753E0D}" destId="{BD86A313-D2E4-46EA-8C51-AF603815C7F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2DAED5-CE9B-4F63-B0DC-67BEAA19E4BA}">
      <dsp:nvSpPr>
        <dsp:cNvPr id="0" name=""/>
        <dsp:cNvSpPr/>
      </dsp:nvSpPr>
      <dsp:spPr>
        <a:xfrm>
          <a:off x="2453324" y="0"/>
          <a:ext cx="4430942" cy="144928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17780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sv-SE" sz="1100" b="1" kern="1200" dirty="0">
            <a:solidFill>
              <a:schemeClr val="tx1">
                <a:lumMod val="75000"/>
                <a:lumOff val="25000"/>
              </a:schemeClr>
            </a:solidFill>
            <a:latin typeface="Arial" pitchFamily="34" charset="0"/>
            <a:cs typeface="Arial" pitchFamily="34" charset="0"/>
          </a:endParaRPr>
        </a:p>
        <a:p>
          <a:pPr marL="17780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100" b="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 Norrgående: </a:t>
          </a:r>
          <a:r>
            <a:rPr lang="sv-SE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10 tåg</a:t>
          </a:r>
          <a:endParaRPr lang="sv-SE" sz="1100" b="0" kern="1200" dirty="0">
            <a:solidFill>
              <a:schemeClr val="tx1">
                <a:lumMod val="75000"/>
                <a:lumOff val="25000"/>
              </a:schemeClr>
            </a:solidFill>
            <a:latin typeface="Arial" pitchFamily="34" charset="0"/>
            <a:cs typeface="Arial" pitchFamily="34" charset="0"/>
          </a:endParaRPr>
        </a:p>
        <a:p>
          <a:pPr marL="17780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100" b="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 Södergående: </a:t>
          </a:r>
          <a:r>
            <a:rPr lang="sv-SE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5 tåg</a:t>
          </a:r>
          <a:endParaRPr lang="sv-SE" sz="1100" b="0" kern="1200" dirty="0">
            <a:solidFill>
              <a:schemeClr val="tx1">
                <a:lumMod val="75000"/>
                <a:lumOff val="25000"/>
              </a:schemeClr>
            </a:solidFill>
            <a:latin typeface="Arial" pitchFamily="34" charset="0"/>
            <a:cs typeface="Arial" pitchFamily="34" charset="0"/>
          </a:endParaRPr>
        </a:p>
        <a:p>
          <a:pPr marL="17780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100" b="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 Totalt 95 </a:t>
          </a:r>
          <a:r>
            <a:rPr lang="sv-SE" sz="11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kton</a:t>
          </a:r>
          <a:r>
            <a:rPr lang="sv-SE" sz="1100" b="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 ger per år 35 Mt</a:t>
          </a:r>
          <a:endParaRPr lang="sv-SE" sz="1100" b="0" kern="1200" dirty="0">
            <a:solidFill>
              <a:schemeClr val="tx1">
                <a:lumMod val="75000"/>
                <a:lumOff val="25000"/>
              </a:schemeClr>
            </a:solidFill>
            <a:latin typeface="Arial" pitchFamily="34" charset="0"/>
            <a:cs typeface="Arial" pitchFamily="34" charset="0"/>
          </a:endParaRPr>
        </a:p>
        <a:p>
          <a:pPr marL="17780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100" b="1" u="sng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 I praktiken 31 </a:t>
          </a:r>
          <a:r>
            <a:rPr lang="sv-SE" sz="1100" b="1" u="sng" kern="12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Mton</a:t>
          </a:r>
          <a:r>
            <a:rPr lang="sv-SE" sz="1100" b="1" u="sng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 </a:t>
          </a:r>
          <a:r>
            <a:rPr lang="sv-SE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/>
          </a:r>
          <a:br>
            <a:rPr lang="sv-SE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</a:br>
          <a:endParaRPr lang="sv-SE" sz="1100" b="1" kern="1200" dirty="0">
            <a:solidFill>
              <a:schemeClr val="tx1">
                <a:lumMod val="75000"/>
                <a:lumOff val="25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2453324" y="181160"/>
        <a:ext cx="3887461" cy="1086962"/>
      </dsp:txXfrm>
    </dsp:sp>
    <dsp:sp modelId="{E7F16EFD-168B-40C0-9539-AB01B9E7FC7F}">
      <dsp:nvSpPr>
        <dsp:cNvPr id="0" name=""/>
        <dsp:cNvSpPr/>
      </dsp:nvSpPr>
      <dsp:spPr>
        <a:xfrm>
          <a:off x="34029" y="134058"/>
          <a:ext cx="2354189" cy="11550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3200" kern="1200" dirty="0" smtClean="0">
              <a:latin typeface="Arial" pitchFamily="34" charset="0"/>
              <a:cs typeface="Arial" pitchFamily="34" charset="0"/>
            </a:rPr>
            <a:t>2011</a:t>
          </a:r>
          <a:endParaRPr lang="sv-SE" sz="3200" kern="1200" dirty="0">
            <a:latin typeface="Arial" pitchFamily="34" charset="0"/>
            <a:cs typeface="Arial" pitchFamily="34" charset="0"/>
          </a:endParaRPr>
        </a:p>
      </dsp:txBody>
      <dsp:txXfrm>
        <a:off x="90412" y="190441"/>
        <a:ext cx="2241423" cy="1042253"/>
      </dsp:txXfrm>
    </dsp:sp>
    <dsp:sp modelId="{691B9E02-0B94-453F-BDC6-2729A009A00E}">
      <dsp:nvSpPr>
        <dsp:cNvPr id="0" name=""/>
        <dsp:cNvSpPr/>
      </dsp:nvSpPr>
      <dsp:spPr>
        <a:xfrm>
          <a:off x="2466535" y="1594210"/>
          <a:ext cx="4561167" cy="144928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17780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sv-SE" sz="1100" kern="1200" dirty="0">
            <a:latin typeface="Arial" pitchFamily="34" charset="0"/>
            <a:cs typeface="Arial" pitchFamily="34" charset="0"/>
          </a:endParaRPr>
        </a:p>
        <a:p>
          <a:pPr marL="17780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100" kern="1200" dirty="0" smtClean="0">
              <a:latin typeface="Arial" pitchFamily="34" charset="0"/>
              <a:cs typeface="Arial" pitchFamily="34" charset="0"/>
            </a:rPr>
            <a:t> Norrgående: </a:t>
          </a:r>
          <a:r>
            <a:rPr lang="sv-SE" sz="1100" b="1" kern="1200" dirty="0" smtClean="0">
              <a:latin typeface="Arial" pitchFamily="34" charset="0"/>
              <a:cs typeface="Arial" pitchFamily="34" charset="0"/>
            </a:rPr>
            <a:t>12 tåg</a:t>
          </a:r>
          <a:endParaRPr lang="sv-SE" sz="1100" kern="1200" dirty="0">
            <a:latin typeface="Arial" pitchFamily="34" charset="0"/>
            <a:cs typeface="Arial" pitchFamily="34" charset="0"/>
          </a:endParaRPr>
        </a:p>
        <a:p>
          <a:pPr marL="17780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100" kern="1200" dirty="0" smtClean="0">
              <a:latin typeface="Arial" pitchFamily="34" charset="0"/>
              <a:cs typeface="Arial" pitchFamily="34" charset="0"/>
            </a:rPr>
            <a:t> Södergående: </a:t>
          </a:r>
          <a:r>
            <a:rPr lang="sv-SE" sz="1100" b="1" kern="1200" dirty="0" smtClean="0">
              <a:latin typeface="Arial" pitchFamily="34" charset="0"/>
              <a:cs typeface="Arial" pitchFamily="34" charset="0"/>
            </a:rPr>
            <a:t>6 tåg</a:t>
          </a:r>
          <a:endParaRPr lang="sv-SE" sz="1100" kern="1200" dirty="0">
            <a:latin typeface="Arial" pitchFamily="34" charset="0"/>
            <a:cs typeface="Arial" pitchFamily="34" charset="0"/>
          </a:endParaRPr>
        </a:p>
        <a:p>
          <a:pPr marL="17780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100" kern="1200" dirty="0" smtClean="0">
              <a:latin typeface="Arial" pitchFamily="34" charset="0"/>
              <a:cs typeface="Arial" pitchFamily="34" charset="0"/>
            </a:rPr>
            <a:t> Totalt 114 </a:t>
          </a:r>
          <a:r>
            <a:rPr lang="sv-SE" sz="1100" kern="1200" dirty="0" err="1" smtClean="0">
              <a:latin typeface="Arial" pitchFamily="34" charset="0"/>
              <a:cs typeface="Arial" pitchFamily="34" charset="0"/>
            </a:rPr>
            <a:t>kton</a:t>
          </a:r>
          <a:r>
            <a:rPr lang="sv-SE" sz="1100" kern="1200" dirty="0" smtClean="0">
              <a:latin typeface="Arial" pitchFamily="34" charset="0"/>
              <a:cs typeface="Arial" pitchFamily="34" charset="0"/>
            </a:rPr>
            <a:t> ger per år 42 Mt</a:t>
          </a:r>
          <a:endParaRPr lang="sv-SE" sz="1100" kern="1200" dirty="0">
            <a:latin typeface="Arial" pitchFamily="34" charset="0"/>
            <a:cs typeface="Arial" pitchFamily="34" charset="0"/>
          </a:endParaRPr>
        </a:p>
        <a:p>
          <a:pPr marL="17780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100" b="1" u="sng" kern="1200" dirty="0" smtClean="0">
              <a:latin typeface="Arial" pitchFamily="34" charset="0"/>
              <a:cs typeface="Arial" pitchFamily="34" charset="0"/>
            </a:rPr>
            <a:t> I praktiken 37 Mton (simulerat)</a:t>
          </a:r>
          <a:endParaRPr lang="sv-SE" sz="1100" b="1" u="sng" kern="1200" dirty="0">
            <a:latin typeface="Arial" pitchFamily="34" charset="0"/>
            <a:cs typeface="Arial" pitchFamily="34" charset="0"/>
          </a:endParaRPr>
        </a:p>
      </dsp:txBody>
      <dsp:txXfrm>
        <a:off x="2466535" y="1775370"/>
        <a:ext cx="4017686" cy="1086962"/>
      </dsp:txXfrm>
    </dsp:sp>
    <dsp:sp modelId="{2DFEED20-0166-4AA7-9C4A-43532F632958}">
      <dsp:nvSpPr>
        <dsp:cNvPr id="0" name=""/>
        <dsp:cNvSpPr/>
      </dsp:nvSpPr>
      <dsp:spPr>
        <a:xfrm>
          <a:off x="0" y="1762015"/>
          <a:ext cx="2367984" cy="11617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3200" kern="1200" dirty="0" smtClean="0">
              <a:latin typeface="Arial" pitchFamily="34" charset="0"/>
              <a:cs typeface="Arial" pitchFamily="34" charset="0"/>
            </a:rPr>
            <a:t>2015</a:t>
          </a:r>
          <a:endParaRPr lang="sv-SE" sz="3200" kern="1200" dirty="0">
            <a:latin typeface="Arial" pitchFamily="34" charset="0"/>
            <a:cs typeface="Arial" pitchFamily="34" charset="0"/>
          </a:endParaRPr>
        </a:p>
      </dsp:txBody>
      <dsp:txXfrm>
        <a:off x="56714" y="1818729"/>
        <a:ext cx="2254556" cy="1048360"/>
      </dsp:txXfrm>
    </dsp:sp>
    <dsp:sp modelId="{BD86A313-D2E4-46EA-8C51-AF603815C7F1}">
      <dsp:nvSpPr>
        <dsp:cNvPr id="0" name=""/>
        <dsp:cNvSpPr/>
      </dsp:nvSpPr>
      <dsp:spPr>
        <a:xfrm>
          <a:off x="2508024" y="3188420"/>
          <a:ext cx="4817542" cy="144928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17780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sv-SE" sz="1100" kern="1200" dirty="0">
            <a:latin typeface="Arial" pitchFamily="34" charset="0"/>
            <a:cs typeface="Arial" pitchFamily="34" charset="0"/>
          </a:endParaRPr>
        </a:p>
        <a:p>
          <a:pPr marL="17780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100" kern="1200" dirty="0" smtClean="0">
              <a:latin typeface="Arial" pitchFamily="34" charset="0"/>
              <a:cs typeface="Arial" pitchFamily="34" charset="0"/>
            </a:rPr>
            <a:t> Norrgående: </a:t>
          </a:r>
          <a:r>
            <a:rPr lang="sv-SE" sz="1100" b="1" kern="1200" dirty="0" smtClean="0">
              <a:latin typeface="Arial" pitchFamily="34" charset="0"/>
              <a:cs typeface="Arial" pitchFamily="34" charset="0"/>
            </a:rPr>
            <a:t>14 tåg</a:t>
          </a:r>
          <a:endParaRPr lang="sv-SE" sz="1100" kern="1200" dirty="0">
            <a:latin typeface="Arial" pitchFamily="34" charset="0"/>
            <a:cs typeface="Arial" pitchFamily="34" charset="0"/>
          </a:endParaRPr>
        </a:p>
        <a:p>
          <a:pPr marL="17780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100" kern="1200" dirty="0" smtClean="0">
              <a:latin typeface="Arial" pitchFamily="34" charset="0"/>
              <a:cs typeface="Arial" pitchFamily="34" charset="0"/>
            </a:rPr>
            <a:t> Södergående: 8</a:t>
          </a:r>
          <a:r>
            <a:rPr lang="sv-SE" sz="1100" b="1" kern="1200" dirty="0" smtClean="0">
              <a:latin typeface="Arial" pitchFamily="34" charset="0"/>
              <a:cs typeface="Arial" pitchFamily="34" charset="0"/>
            </a:rPr>
            <a:t> tåg</a:t>
          </a:r>
          <a:endParaRPr lang="sv-SE" sz="1100" kern="1200" dirty="0">
            <a:latin typeface="Arial" pitchFamily="34" charset="0"/>
            <a:cs typeface="Arial" pitchFamily="34" charset="0"/>
          </a:endParaRPr>
        </a:p>
        <a:p>
          <a:pPr marL="17780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100" kern="1200" dirty="0" smtClean="0">
              <a:latin typeface="Arial" pitchFamily="34" charset="0"/>
              <a:cs typeface="Arial" pitchFamily="34" charset="0"/>
            </a:rPr>
            <a:t> Totalt 140 kton per år 51 Mt</a:t>
          </a:r>
          <a:endParaRPr lang="sv-SE" sz="1100" kern="1200" dirty="0">
            <a:latin typeface="Arial" pitchFamily="34" charset="0"/>
            <a:cs typeface="Arial" pitchFamily="34" charset="0"/>
          </a:endParaRPr>
        </a:p>
        <a:p>
          <a:pPr marL="17780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100" b="1" u="sng" kern="1200" dirty="0" smtClean="0">
              <a:latin typeface="Arial" pitchFamily="34" charset="0"/>
              <a:cs typeface="Arial" pitchFamily="34" charset="0"/>
            </a:rPr>
            <a:t> I praktiken 44 Mton (simulerat)</a:t>
          </a:r>
          <a:r>
            <a:rPr lang="sv-SE" sz="1200" kern="1200" dirty="0" smtClean="0">
              <a:latin typeface="Arial" pitchFamily="34" charset="0"/>
              <a:cs typeface="Arial" pitchFamily="34" charset="0"/>
            </a:rPr>
            <a:t/>
          </a:r>
          <a:br>
            <a:rPr lang="sv-SE" sz="1200" kern="1200" dirty="0" smtClean="0">
              <a:latin typeface="Arial" pitchFamily="34" charset="0"/>
              <a:cs typeface="Arial" pitchFamily="34" charset="0"/>
            </a:rPr>
          </a:br>
          <a:endParaRPr lang="sv-SE" sz="1200" kern="1200" dirty="0">
            <a:latin typeface="Arial" pitchFamily="34" charset="0"/>
            <a:cs typeface="Arial" pitchFamily="34" charset="0"/>
          </a:endParaRPr>
        </a:p>
        <a:p>
          <a:pPr marL="1778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sv-SE" sz="1200" kern="1200" dirty="0">
            <a:latin typeface="Arial" pitchFamily="34" charset="0"/>
            <a:cs typeface="Arial" pitchFamily="34" charset="0"/>
          </a:endParaRPr>
        </a:p>
      </dsp:txBody>
      <dsp:txXfrm>
        <a:off x="2508024" y="3369580"/>
        <a:ext cx="4274061" cy="1086962"/>
      </dsp:txXfrm>
    </dsp:sp>
    <dsp:sp modelId="{B581FDE9-3C25-4E18-A71F-0AA1C486C292}">
      <dsp:nvSpPr>
        <dsp:cNvPr id="0" name=""/>
        <dsp:cNvSpPr/>
      </dsp:nvSpPr>
      <dsp:spPr>
        <a:xfrm>
          <a:off x="0" y="3312370"/>
          <a:ext cx="2448686" cy="12013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3200" kern="1200" dirty="0" smtClean="0">
              <a:latin typeface="Arial" pitchFamily="34" charset="0"/>
              <a:cs typeface="Arial" pitchFamily="34" charset="0"/>
            </a:rPr>
            <a:t>2020</a:t>
          </a:r>
          <a:endParaRPr lang="sv-SE" sz="3200" kern="1200" dirty="0">
            <a:latin typeface="Arial" pitchFamily="34" charset="0"/>
            <a:cs typeface="Arial" pitchFamily="34" charset="0"/>
          </a:endParaRPr>
        </a:p>
      </dsp:txBody>
      <dsp:txXfrm>
        <a:off x="58647" y="3371017"/>
        <a:ext cx="2331392" cy="108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6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46513" y="0"/>
            <a:ext cx="294163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FEF31-214B-4B46-86ED-240FA669A93B}" type="datetimeFigureOut">
              <a:rPr lang="sv-SE" smtClean="0"/>
              <a:pPr/>
              <a:t>2012-01-30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16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46513" y="9431338"/>
            <a:ext cx="294163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2F73A-9A97-4199-BF71-07F61A8FF710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9522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5947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3C398-DF39-476F-A0C5-06CED911F467}" type="datetimeFigureOut">
              <a:rPr lang="sv-SE" smtClean="0"/>
              <a:pPr/>
              <a:t>2012-01-30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8974" y="4716661"/>
            <a:ext cx="543179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5947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965E2-05DE-4099-8EEF-EEE2823D941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7502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B7A0BB-6725-46DE-AFA1-E4EE5A85D506}" type="slidenum">
              <a:rPr lang="sv-SE" smtClean="0">
                <a:latin typeface="Times New Roman" pitchFamily="18" charset="0"/>
                <a:ea typeface="ＭＳ Ｐゴシック" pitchFamily="34" charset="-128"/>
              </a:rPr>
              <a:pPr/>
              <a:t>1</a:t>
            </a:fld>
            <a:endParaRPr lang="sv-SE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4538"/>
            <a:ext cx="4967288" cy="3724275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083" y="4716581"/>
            <a:ext cx="4979572" cy="4468254"/>
          </a:xfrm>
          <a:noFill/>
          <a:ln/>
        </p:spPr>
        <p:txBody>
          <a:bodyPr/>
          <a:lstStyle/>
          <a:p>
            <a:endParaRPr lang="sv-SE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v-SE" smtClean="0">
                <a:latin typeface="Times New Roman" pitchFamily="18" charset="0"/>
                <a:ea typeface="ＭＳ Ｐゴシック" pitchFamily="34" charset="-128"/>
              </a:rPr>
              <a:t>Målet är glasklart. Att leverera det ingen annan kan leverera. Varje dag. För att lyckas krävs skicklighet,</a:t>
            </a:r>
          </a:p>
          <a:p>
            <a:pPr>
              <a:spcBef>
                <a:spcPct val="0"/>
              </a:spcBef>
            </a:pPr>
            <a:r>
              <a:rPr lang="sv-SE" smtClean="0">
                <a:latin typeface="Times New Roman" pitchFamily="18" charset="0"/>
                <a:ea typeface="ＭＳ Ｐゴシック" pitchFamily="34" charset="-128"/>
              </a:rPr>
              <a:t>lagarbete, viljestyrka och hängivenhet. Men framförallt krävs en inre övertygelse om att allt är möjligt,</a:t>
            </a:r>
          </a:p>
          <a:p>
            <a:pPr>
              <a:spcBef>
                <a:spcPct val="0"/>
              </a:spcBef>
            </a:pPr>
            <a:r>
              <a:rPr lang="sv-SE" smtClean="0">
                <a:latin typeface="Times New Roman" pitchFamily="18" charset="0"/>
                <a:ea typeface="ＭＳ Ｐゴシック" pitchFamily="34" charset="-128"/>
              </a:rPr>
              <a:t>till och med att flytta berg. Fråga oss. Vi vet.</a:t>
            </a:r>
            <a:endParaRPr lang="sv-SE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B612AC-58A4-440C-92D9-86498DDA4FDE}" type="slidenum">
              <a:rPr lang="sv-SE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sv-S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b="1" smtClean="0">
                <a:ea typeface="ＭＳ Ｐゴシック" pitchFamily="34" charset="-128"/>
              </a:rPr>
              <a:t>Production capacity</a:t>
            </a:r>
          </a:p>
          <a:p>
            <a:endParaRPr lang="en-US" b="1" smtClean="0">
              <a:ea typeface="ＭＳ Ｐゴシック" pitchFamily="34" charset="-128"/>
            </a:endParaRPr>
          </a:p>
          <a:p>
            <a:r>
              <a:rPr lang="en-US" b="1" smtClean="0">
                <a:ea typeface="ＭＳ Ｐゴシック" pitchFamily="34" charset="-128"/>
              </a:rPr>
              <a:t>PELLETS			88%</a:t>
            </a:r>
          </a:p>
          <a:p>
            <a:r>
              <a:rPr lang="en-US" b="1" smtClean="0">
                <a:ea typeface="ＭＳ Ｐゴシック" pitchFamily="34" charset="-128"/>
              </a:rPr>
              <a:t>FINES			7%</a:t>
            </a:r>
          </a:p>
          <a:p>
            <a:r>
              <a:rPr lang="en-US" b="1" smtClean="0">
                <a:ea typeface="ＭＳ Ｐゴシック" pitchFamily="34" charset="-128"/>
              </a:rPr>
              <a:t>SPECIAL PRODUCT	4%</a:t>
            </a:r>
          </a:p>
        </p:txBody>
      </p:sp>
      <p:sp>
        <p:nvSpPr>
          <p:cNvPr id="40964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3CC0074-4170-482A-B70D-14F8E4A5C46A}" type="slidenum">
              <a:rPr lang="sv-SE" smtClean="0">
                <a:latin typeface="Calibri" pitchFamily="34" charset="0"/>
                <a:cs typeface="Arial" pitchFamily="34" charset="0"/>
              </a:rPr>
              <a:pPr/>
              <a:t>22</a:t>
            </a:fld>
            <a:endParaRPr lang="sv-SE" smtClean="0"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charset="0"/>
              <a:cs typeface="ＭＳ Ｐゴシック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44879B-327A-480B-A868-B6AEE0CC4DBC}" type="slidenum">
              <a:rPr lang="sv-SE" smtClean="0">
                <a:latin typeface="Calibri" pitchFamily="34" charset="0"/>
                <a:cs typeface="Arial" pitchFamily="34" charset="0"/>
              </a:rPr>
              <a:pPr/>
              <a:t>24</a:t>
            </a:fld>
            <a:endParaRPr lang="sv-SE" smtClean="0"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b="1" i="1" dirty="0" smtClean="0"/>
              <a:t>Performance in </a:t>
            </a:r>
            <a:r>
              <a:rPr lang="sv-SE" b="1" i="1" dirty="0" err="1" smtClean="0"/>
              <a:t>Ironmaking</a:t>
            </a:r>
            <a:r>
              <a:rPr lang="sv-SE" b="1" i="1" dirty="0" smtClean="0"/>
              <a:t> </a:t>
            </a:r>
            <a:r>
              <a:rPr lang="sv-SE" dirty="0" smtClean="0"/>
              <a:t>översätter jag med </a:t>
            </a:r>
            <a:r>
              <a:rPr lang="sv-SE" b="1" i="1" dirty="0" smtClean="0"/>
              <a:t>Effektivitet i järnframställning.</a:t>
            </a:r>
            <a:endParaRPr lang="sv-SE" b="1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1263FE-8A5F-4309-8B99-AFE376476F04}" type="slidenum">
              <a:rPr lang="sv-SE" smtClean="0"/>
              <a:pPr>
                <a:defRPr/>
              </a:pPr>
              <a:t>26</a:t>
            </a:fld>
            <a:endParaRPr lang="sv-SE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b="1" smtClean="0">
                <a:ea typeface="ＭＳ Ｐゴシック" pitchFamily="34" charset="-128"/>
              </a:rPr>
              <a:t>Production capacity</a:t>
            </a:r>
          </a:p>
          <a:p>
            <a:endParaRPr lang="en-US" b="1" smtClean="0">
              <a:ea typeface="ＭＳ Ｐゴシック" pitchFamily="34" charset="-128"/>
            </a:endParaRPr>
          </a:p>
          <a:p>
            <a:r>
              <a:rPr lang="en-US" b="1" smtClean="0">
                <a:ea typeface="ＭＳ Ｐゴシック" pitchFamily="34" charset="-128"/>
              </a:rPr>
              <a:t>PELLETS			88%</a:t>
            </a:r>
          </a:p>
          <a:p>
            <a:r>
              <a:rPr lang="en-US" b="1" smtClean="0">
                <a:ea typeface="ＭＳ Ｐゴシック" pitchFamily="34" charset="-128"/>
              </a:rPr>
              <a:t>FINES			7%</a:t>
            </a:r>
          </a:p>
          <a:p>
            <a:r>
              <a:rPr lang="en-US" b="1" smtClean="0">
                <a:ea typeface="ＭＳ Ｐゴシック" pitchFamily="34" charset="-128"/>
              </a:rPr>
              <a:t>SPECIAL PRODUCT	4%</a:t>
            </a:r>
          </a:p>
        </p:txBody>
      </p:sp>
      <p:sp>
        <p:nvSpPr>
          <p:cNvPr id="40964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3CC0074-4170-482A-B70D-14F8E4A5C46A}" type="slidenum">
              <a:rPr lang="sv-SE" smtClean="0">
                <a:latin typeface="Calibri" pitchFamily="34" charset="0"/>
                <a:cs typeface="Arial" pitchFamily="34" charset="0"/>
              </a:rPr>
              <a:pPr/>
              <a:t>28</a:t>
            </a:fld>
            <a:endParaRPr lang="sv-SE" smtClean="0"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A5ECCF-888D-43D3-BA63-2BE7D38D61A3}" type="slidenum">
              <a:rPr lang="sv-SE" smtClean="0"/>
              <a:pPr>
                <a:defRPr/>
              </a:pPr>
              <a:t>29</a:t>
            </a:fld>
            <a:endParaRPr lang="sv-S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sv-SE" sz="2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62BF7-773F-42C2-89FE-E94977B0EA0B}" type="slidenum">
              <a:rPr lang="sv-SE" smtClean="0"/>
              <a:pPr>
                <a:defRPr/>
              </a:pPr>
              <a:t>33</a:t>
            </a:fld>
            <a:endParaRPr lang="sv-S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Det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ser bra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ut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. Jag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rättade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ett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stavfel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på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näst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sista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bilden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. Jag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gör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ett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bildförslag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på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lok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&amp;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vagn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med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tidpunkt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och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antal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på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tidigare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order/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leveranser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och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nya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planerade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för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att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möta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behovet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2015-ff.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Utifrån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det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kan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vi sedan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leda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in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diskussionen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på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godkännandeprocess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och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påverkan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av EU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standarder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.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Är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</a:t>
            </a:r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det</a:t>
            </a:r>
            <a:r>
              <a:rPr lang="en-US" dirty="0" smtClean="0">
                <a:latin typeface="Times New Roman" pitchFamily="18" charset="0"/>
                <a:ea typeface="ＭＳ Ｐゴシック" pitchFamily="1" charset="-128"/>
              </a:rPr>
              <a:t> ok?</a:t>
            </a:r>
          </a:p>
          <a:p>
            <a:r>
              <a:rPr lang="en-US" dirty="0" err="1" smtClean="0">
                <a:latin typeface="Times New Roman" pitchFamily="18" charset="0"/>
                <a:ea typeface="ＭＳ Ｐゴシック" pitchFamily="1" charset="-128"/>
              </a:rPr>
              <a:t>Janne</a:t>
            </a:r>
            <a:endParaRPr lang="en-US" dirty="0" smtClean="0">
              <a:latin typeface="Times New Roman" pitchFamily="18" charset="0"/>
              <a:ea typeface="ＭＳ Ｐゴシック" pitchFamily="1" charset="-128"/>
            </a:endParaRPr>
          </a:p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74EE82-C0CF-4B99-B28D-F5FD56FF0EEB}" type="slidenum">
              <a:rPr lang="sv-SE" smtClean="0"/>
              <a:pPr>
                <a:defRPr/>
              </a:pPr>
              <a:t>36</a:t>
            </a:fld>
            <a:endParaRPr lang="sv-S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Differentieringsstrategi</a:t>
            </a:r>
          </a:p>
          <a:p>
            <a:endParaRPr lang="sv-SE" dirty="0" smtClean="0"/>
          </a:p>
          <a:p>
            <a:r>
              <a:rPr lang="sv-SE" dirty="0" smtClean="0"/>
              <a:t>Den övergripande affärsstrategin är att LKAB utvecklar, tillverkar och säljer produkter för järnframställning med egenskaper som överträffar konkurrenternas. </a:t>
            </a:r>
          </a:p>
          <a:p>
            <a:r>
              <a:rPr lang="sv-SE" dirty="0" smtClean="0"/>
              <a:t>I kombination med tekniksupport från LKAB ska kunderna uppleva att dessa produkter ger mer kundnytta. Strategin kräver en stark satsning på FoU-verksamheten </a:t>
            </a:r>
          </a:p>
          <a:p>
            <a:r>
              <a:rPr lang="sv-SE" dirty="0" smtClean="0"/>
              <a:t>för att kunna bibehålla det teknologiska ledarskapet. Energi- och resurshushållning och kostnadseffektivitet är viktiga förutsättningar för uthållig konkurrenskraft. </a:t>
            </a:r>
          </a:p>
          <a:p>
            <a:r>
              <a:rPr lang="sv-SE" dirty="0" smtClean="0"/>
              <a:t>LKAB arbetar proaktivt med att finna lösningar som motsvarar samhällets och kundernas krav och förväntningar inom dessa områden</a:t>
            </a:r>
          </a:p>
          <a:p>
            <a:r>
              <a:rPr lang="sv-SE" dirty="0" smtClean="0"/>
              <a:t>I de följande avsnitten beskrivs kortfattat en önskad bild av läget 2012 och viktiga strategiska aktiviteter för att ytterligare </a:t>
            </a:r>
          </a:p>
          <a:p>
            <a:r>
              <a:rPr lang="sv-SE" dirty="0" smtClean="0"/>
              <a:t>stärka konkurrenskraften och arbeta mot visionen.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62BF7-773F-42C2-89FE-E94977B0EA0B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sv-SE" smtClean="0">
                <a:latin typeface="Arial" pitchFamily="34" charset="0"/>
                <a:ea typeface="ＭＳ Ｐゴシック" pitchFamily="34" charset="-128"/>
              </a:rPr>
              <a:t>• SILA – New storage facilities in Narvik Harbour, Norway</a:t>
            </a:r>
            <a:endParaRPr lang="en-GB" smtClean="0">
              <a:latin typeface="Arial" pitchFamily="34" charset="0"/>
              <a:ea typeface="ＭＳ Ｐゴシック" pitchFamily="34" charset="-128"/>
            </a:endParaRPr>
          </a:p>
          <a:p>
            <a:r>
              <a:rPr lang="sv-SE" smtClean="0">
                <a:ea typeface="ＭＳ Ｐゴシック" pitchFamily="34" charset="-128"/>
              </a:rPr>
              <a:t>• Our latest investment</a:t>
            </a:r>
          </a:p>
          <a:p>
            <a:endParaRPr lang="sv-SE" smtClean="0">
              <a:ea typeface="ＭＳ Ｐゴシック" pitchFamily="34" charset="-128"/>
            </a:endParaRPr>
          </a:p>
          <a:p>
            <a:pPr>
              <a:buFontTx/>
              <a:buAutoNum type="arabicPeriod"/>
            </a:pPr>
            <a:r>
              <a:rPr lang="sv-SE" smtClean="0">
                <a:ea typeface="ＭＳ Ｐゴシック" pitchFamily="34" charset="-128"/>
              </a:rPr>
              <a:t>The iron ore is transported by train from Kiruna to Narvik.</a:t>
            </a:r>
          </a:p>
          <a:p>
            <a:pPr>
              <a:buFontTx/>
              <a:buAutoNum type="arabicPeriod"/>
            </a:pPr>
            <a:r>
              <a:rPr lang="sv-SE" smtClean="0">
                <a:ea typeface="ＭＳ Ｐゴシック" pitchFamily="34" charset="-128"/>
              </a:rPr>
              <a:t>The train enters the tunnel above the silos.</a:t>
            </a:r>
          </a:p>
          <a:p>
            <a:pPr>
              <a:buFontTx/>
              <a:buAutoNum type="arabicPeriod"/>
            </a:pPr>
            <a:r>
              <a:rPr lang="sv-SE" smtClean="0">
                <a:ea typeface="ＭＳ Ｐゴシック" pitchFamily="34" charset="-128"/>
              </a:rPr>
              <a:t>The freight car’s hatch opens above the silo.</a:t>
            </a:r>
          </a:p>
          <a:p>
            <a:pPr>
              <a:buFontTx/>
              <a:buAutoNum type="arabicPeriod"/>
            </a:pPr>
            <a:r>
              <a:rPr lang="sv-SE" smtClean="0">
                <a:ea typeface="ＭＳ Ｐゴシック" pitchFamily="34" charset="-128"/>
              </a:rPr>
              <a:t>The iron ore is emptied into the inner silo.</a:t>
            </a:r>
          </a:p>
          <a:p>
            <a:pPr>
              <a:buFontTx/>
              <a:buAutoNum type="arabicPeriod"/>
            </a:pPr>
            <a:r>
              <a:rPr lang="sv-SE" smtClean="0">
                <a:ea typeface="ＭＳ Ｐゴシック" pitchFamily="34" charset="-128"/>
              </a:rPr>
              <a:t>When the level in the inner silo reaches the openings, the outer silo is filled.</a:t>
            </a:r>
          </a:p>
          <a:p>
            <a:pPr>
              <a:buFontTx/>
              <a:buAutoNum type="arabicPeriod"/>
            </a:pPr>
            <a:r>
              <a:rPr lang="sv-SE" smtClean="0">
                <a:ea typeface="ＭＳ Ｐゴシック" pitchFamily="34" charset="-128"/>
              </a:rPr>
              <a:t>The silos are emptied through an opening at the bottom.</a:t>
            </a:r>
          </a:p>
          <a:p>
            <a:pPr>
              <a:buFontTx/>
              <a:buAutoNum type="arabicPeriod"/>
            </a:pPr>
            <a:r>
              <a:rPr lang="sv-SE" smtClean="0">
                <a:ea typeface="ＭＳ Ｐゴシック" pitchFamily="34" charset="-128"/>
              </a:rPr>
              <a:t>The iron ore is transported on a conveyer belt to the dock.</a:t>
            </a:r>
          </a:p>
          <a:p>
            <a:pPr>
              <a:buFontTx/>
              <a:buAutoNum type="arabicPeriod"/>
            </a:pPr>
            <a:r>
              <a:rPr lang="sv-SE" smtClean="0">
                <a:ea typeface="ＭＳ Ｐゴシック" pitchFamily="34" charset="-128"/>
              </a:rPr>
              <a:t>A manouveuvrable conveyer belt on the dock fills all of the freighter’s hatches.</a:t>
            </a:r>
          </a:p>
        </p:txBody>
      </p:sp>
      <p:sp>
        <p:nvSpPr>
          <p:cNvPr id="43012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679DD2-0CBE-486B-9E31-3212EE19CD3D}" type="slidenum">
              <a:rPr lang="sv-SE" smtClean="0">
                <a:latin typeface="Calibri" pitchFamily="34" charset="0"/>
                <a:cs typeface="Arial" pitchFamily="34" charset="0"/>
              </a:rPr>
              <a:pPr/>
              <a:t>38</a:t>
            </a:fld>
            <a:endParaRPr lang="sv-SE" smtClean="0"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B7A0BB-6725-46DE-AFA1-E4EE5A85D506}" type="slidenum">
              <a:rPr lang="sv-SE" smtClean="0">
                <a:latin typeface="Times New Roman" pitchFamily="18" charset="0"/>
                <a:ea typeface="ＭＳ Ｐゴシック" pitchFamily="34" charset="-128"/>
              </a:rPr>
              <a:pPr/>
              <a:t>43</a:t>
            </a:fld>
            <a:endParaRPr lang="sv-SE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4538"/>
            <a:ext cx="4967288" cy="3724275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083" y="4716581"/>
            <a:ext cx="4979572" cy="4468254"/>
          </a:xfrm>
          <a:noFill/>
          <a:ln/>
        </p:spPr>
        <p:txBody>
          <a:bodyPr/>
          <a:lstStyle/>
          <a:p>
            <a:endParaRPr lang="sv-SE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The total investment for the SILA-project is almost 2 billions SEK</a:t>
            </a:r>
          </a:p>
          <a:p>
            <a:pPr eaLnBrk="1" hangingPunct="1"/>
            <a:endParaRPr lang="en-US" u="sng" dirty="0" smtClean="0"/>
          </a:p>
          <a:p>
            <a:pPr eaLnBrk="1" hangingPunct="1"/>
            <a:r>
              <a:rPr lang="en-US" u="sng" dirty="0" smtClean="0"/>
              <a:t>NARVIK ORE HARBOR IN BRIEF</a:t>
            </a:r>
            <a:r>
              <a:rPr lang="en-US" dirty="0" smtClean="0"/>
              <a:t> </a:t>
            </a:r>
          </a:p>
          <a:p>
            <a:pPr eaLnBrk="1" hangingPunct="1"/>
            <a:r>
              <a:rPr lang="en-US" i="1" dirty="0" smtClean="0"/>
              <a:t>Shipping capacity: 20 Mt/yr</a:t>
            </a:r>
            <a:r>
              <a:rPr lang="en-US" dirty="0" smtClean="0"/>
              <a:t> </a:t>
            </a:r>
          </a:p>
          <a:p>
            <a:pPr eaLnBrk="1" hangingPunct="1"/>
            <a:r>
              <a:rPr lang="en-US" i="1" dirty="0" smtClean="0"/>
              <a:t>Stockpiling capacity: 1.5 Mt</a:t>
            </a:r>
            <a:r>
              <a:rPr lang="en-US" dirty="0" smtClean="0"/>
              <a:t> </a:t>
            </a:r>
          </a:p>
          <a:p>
            <a:pPr eaLnBrk="1" hangingPunct="1"/>
            <a:r>
              <a:rPr lang="en-US" i="1" dirty="0" smtClean="0"/>
              <a:t>Max. dead weight: 350,000 dwt</a:t>
            </a:r>
            <a:r>
              <a:rPr lang="en-US" dirty="0" smtClean="0"/>
              <a:t> </a:t>
            </a:r>
          </a:p>
          <a:p>
            <a:pPr eaLnBrk="1" hangingPunct="1"/>
            <a:r>
              <a:rPr lang="en-US" i="1" dirty="0" smtClean="0"/>
              <a:t>Loading capacity: 12,000 </a:t>
            </a:r>
            <a:r>
              <a:rPr lang="en-US" i="1" dirty="0" err="1" smtClean="0"/>
              <a:t>tonnes</a:t>
            </a:r>
            <a:r>
              <a:rPr lang="en-US" i="1" dirty="0" smtClean="0"/>
              <a:t>/hr</a:t>
            </a:r>
            <a:r>
              <a:rPr lang="en-US" dirty="0" smtClean="0"/>
              <a:t> </a:t>
            </a:r>
          </a:p>
          <a:p>
            <a:pPr eaLnBrk="1" hangingPunct="1"/>
            <a:r>
              <a:rPr lang="en-US" i="1" dirty="0" smtClean="0"/>
              <a:t>Number of </a:t>
            </a:r>
            <a:r>
              <a:rPr lang="en-US" i="1" dirty="0" err="1" smtClean="0"/>
              <a:t>shiploaders</a:t>
            </a:r>
            <a:r>
              <a:rPr lang="en-US" i="1" dirty="0" smtClean="0"/>
              <a:t>: 1</a:t>
            </a:r>
            <a:r>
              <a:rPr lang="en-US" dirty="0" smtClean="0"/>
              <a:t> </a:t>
            </a:r>
          </a:p>
          <a:p>
            <a:pPr eaLnBrk="1" hangingPunct="1"/>
            <a:r>
              <a:rPr lang="en-US" i="1" dirty="0" smtClean="0"/>
              <a:t>Height under </a:t>
            </a:r>
            <a:r>
              <a:rPr lang="en-US" i="1" dirty="0" err="1" smtClean="0"/>
              <a:t>shiploader</a:t>
            </a:r>
            <a:r>
              <a:rPr lang="en-US" i="1" dirty="0" smtClean="0"/>
              <a:t>: Not limited</a:t>
            </a:r>
            <a:r>
              <a:rPr lang="en-US" dirty="0" smtClean="0"/>
              <a:t> </a:t>
            </a:r>
          </a:p>
          <a:p>
            <a:pPr eaLnBrk="1" hangingPunct="1"/>
            <a:r>
              <a:rPr lang="en-US" i="1" dirty="0" smtClean="0"/>
              <a:t>Length of quay: 208 meters</a:t>
            </a:r>
            <a:r>
              <a:rPr lang="en-US" dirty="0" smtClean="0"/>
              <a:t> </a:t>
            </a:r>
          </a:p>
          <a:p>
            <a:pPr eaLnBrk="1" hangingPunct="1"/>
            <a:r>
              <a:rPr lang="en-US" i="1" dirty="0" smtClean="0"/>
              <a:t>Depth: 27 meters</a:t>
            </a:r>
            <a:r>
              <a:rPr lang="en-US" dirty="0" smtClean="0"/>
              <a:t> </a:t>
            </a:r>
          </a:p>
          <a:p>
            <a:pPr eaLnBrk="1" hangingPunct="1"/>
            <a:r>
              <a:rPr lang="en-US" i="1" dirty="0" smtClean="0"/>
              <a:t>Loading time: 25-30 hours per vessel</a:t>
            </a:r>
            <a:r>
              <a:rPr lang="en-US" dirty="0" smtClean="0"/>
              <a:t> </a:t>
            </a:r>
          </a:p>
          <a:p>
            <a:pPr eaLnBrk="1" hangingPunct="1"/>
            <a:r>
              <a:rPr lang="en-US" i="1" dirty="0" smtClean="0"/>
              <a:t>Number of ships per year: 220-250</a:t>
            </a:r>
            <a:r>
              <a:rPr lang="en-US" dirty="0" smtClean="0"/>
              <a:t> </a:t>
            </a:r>
          </a:p>
          <a:p>
            <a:pPr eaLnBrk="1" hangingPunct="1"/>
            <a:r>
              <a:rPr lang="en-US" i="1" dirty="0" smtClean="0"/>
              <a:t>Average tidal range: 1.75 meters</a:t>
            </a:r>
            <a:r>
              <a:rPr lang="en-US" dirty="0" smtClean="0"/>
              <a:t> 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1F8612-D0FC-4C3A-8760-5F8FB96B2BD8}" type="slidenum">
              <a:rPr lang="sv-SE" smtClean="0"/>
              <a:pPr>
                <a:defRPr/>
              </a:pPr>
              <a:t>48</a:t>
            </a:fld>
            <a:endParaRPr lang="sv-S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v-SE" b="1" i="1" smtClean="0">
                <a:ea typeface="ＭＳ Ｐゴシック"/>
                <a:cs typeface="ＭＳ Ｐゴシック"/>
              </a:rPr>
              <a:t>Our existing production structure with a capacity of about 28 million tonnes.</a:t>
            </a:r>
          </a:p>
          <a:p>
            <a:pPr>
              <a:spcBef>
                <a:spcPct val="0"/>
              </a:spcBef>
            </a:pPr>
            <a:endParaRPr lang="sv-SE" b="1" i="1" smtClean="0">
              <a:ea typeface="ＭＳ Ｐゴシック"/>
              <a:cs typeface="ＭＳ Ｐゴシック"/>
            </a:endParaRPr>
          </a:p>
          <a:p>
            <a:pPr>
              <a:spcBef>
                <a:spcPct val="0"/>
              </a:spcBef>
            </a:pPr>
            <a:r>
              <a:rPr lang="sv-SE" b="1" i="1" smtClean="0">
                <a:ea typeface="ＭＳ Ｐゴシック"/>
                <a:cs typeface="ＭＳ Ｐゴシック"/>
              </a:rPr>
              <a:t>[KLICK]</a:t>
            </a:r>
          </a:p>
          <a:p>
            <a:pPr>
              <a:spcBef>
                <a:spcPct val="0"/>
              </a:spcBef>
            </a:pPr>
            <a:r>
              <a:rPr lang="sv-SE" b="1" i="1" smtClean="0">
                <a:ea typeface="ＭＳ Ｐゴシック"/>
                <a:cs typeface="ＭＳ Ｐゴシック"/>
              </a:rPr>
              <a:t>• Expansion – three new mines, boosting the production to 37 million tonnes. </a:t>
            </a:r>
          </a:p>
          <a:p>
            <a:pPr>
              <a:spcBef>
                <a:spcPct val="0"/>
              </a:spcBef>
            </a:pPr>
            <a:r>
              <a:rPr lang="sv-SE" b="1" i="1" smtClean="0">
                <a:ea typeface="ＭＳ Ｐゴシック"/>
                <a:cs typeface="ＭＳ Ｐゴシック"/>
              </a:rPr>
              <a:t>• We call it ”LKAB 37”</a:t>
            </a:r>
            <a:endParaRPr lang="en-US" b="1" i="1" smtClean="0">
              <a:ea typeface="ＭＳ Ｐゴシック"/>
              <a:cs typeface="ＭＳ Ｐゴシック"/>
            </a:endParaRPr>
          </a:p>
          <a:p>
            <a:pPr>
              <a:spcBef>
                <a:spcPct val="0"/>
              </a:spcBef>
            </a:pPr>
            <a:endParaRPr lang="sv-SE" smtClean="0">
              <a:ea typeface="ＭＳ Ｐゴシック"/>
              <a:cs typeface="ＭＳ Ｐゴシック"/>
            </a:endParaRPr>
          </a:p>
        </p:txBody>
      </p:sp>
      <p:sp>
        <p:nvSpPr>
          <p:cNvPr id="74755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86B87E-71E4-4ACF-AC8D-7A4ADED65126}" type="slidenum">
              <a:rPr lang="sv-S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sv-SE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F2D9D3-A99C-4338-ADC7-21FEA3855380}" type="slidenum">
              <a:rPr lang="sv-SE"/>
              <a:pPr/>
              <a:t>8</a:t>
            </a:fld>
            <a:endParaRPr lang="sv-SE"/>
          </a:p>
        </p:txBody>
      </p:sp>
      <p:sp>
        <p:nvSpPr>
          <p:cNvPr id="112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2600" y="620713"/>
            <a:ext cx="5829300" cy="4371975"/>
          </a:xfrm>
          <a:ln/>
        </p:spPr>
      </p:sp>
      <p:sp>
        <p:nvSpPr>
          <p:cNvPr id="112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E83B1A-FA9E-41F5-861C-84C8DDD45385}" type="slidenum">
              <a:rPr lang="sv-SE"/>
              <a:pPr/>
              <a:t>9</a:t>
            </a:fld>
            <a:endParaRPr lang="sv-SE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79650" y="1279525"/>
            <a:ext cx="11303000" cy="8478838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0280" y="369656"/>
            <a:ext cx="5172255" cy="32556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sv-SE" sz="24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954B-270B-446B-954D-933F67A5868D}" type="datetimeFigureOut">
              <a:rPr lang="sv-SE" smtClean="0"/>
              <a:pPr/>
              <a:t>2012-01-30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44E56-FBE3-4D36-AC32-99E4F5BF556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954B-270B-446B-954D-933F67A5868D}" type="datetimeFigureOut">
              <a:rPr lang="sv-SE" smtClean="0"/>
              <a:pPr/>
              <a:t>2012-01-30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44E56-FBE3-4D36-AC32-99E4F5BF556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954B-270B-446B-954D-933F67A5868D}" type="datetimeFigureOut">
              <a:rPr lang="sv-SE" smtClean="0"/>
              <a:pPr/>
              <a:t>2012-01-30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44E56-FBE3-4D36-AC32-99E4F5BF556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objekt 5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5700" y="238125"/>
            <a:ext cx="30861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1"/>
          <p:cNvSpPr>
            <a:spLocks noGrp="1"/>
          </p:cNvSpPr>
          <p:nvPr>
            <p:ph idx="13"/>
          </p:nvPr>
        </p:nvSpPr>
        <p:spPr>
          <a:xfrm>
            <a:off x="1448362" y="1714488"/>
            <a:ext cx="7344537" cy="485778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56961" y="760855"/>
            <a:ext cx="7304942" cy="642942"/>
          </a:xfrm>
          <a:prstGeom prst="rect">
            <a:avLst/>
          </a:prstGeom>
        </p:spPr>
        <p:txBody>
          <a:bodyPr anchor="b"/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1" charset="-128"/>
                <a:cs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1" charset="-128"/>
                <a:cs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53200" y="642143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1" charset="-128"/>
                <a:cs typeface="Arial" charset="0"/>
              </a:defRPr>
            </a:lvl1pPr>
          </a:lstStyle>
          <a:p>
            <a:pPr>
              <a:defRPr/>
            </a:pPr>
            <a:fld id="{4F4CF67B-42EE-467B-9270-415DAE6C40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objekt 5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5700" y="238125"/>
            <a:ext cx="30861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1"/>
          <p:cNvSpPr>
            <a:spLocks noGrp="1"/>
          </p:cNvSpPr>
          <p:nvPr>
            <p:ph idx="10"/>
          </p:nvPr>
        </p:nvSpPr>
        <p:spPr>
          <a:xfrm>
            <a:off x="1448362" y="1714488"/>
            <a:ext cx="7344537" cy="485778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56962" y="760855"/>
            <a:ext cx="7304942" cy="642942"/>
          </a:xfrm>
          <a:prstGeom prst="rect">
            <a:avLst/>
          </a:prstGeom>
        </p:spPr>
        <p:txBody>
          <a:bodyPr anchor="b"/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ogistics_0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4"/>
          <p:cNvPicPr>
            <a:picLocks noChangeAspect="1"/>
          </p:cNvPicPr>
          <p:nvPr userDrawn="1"/>
        </p:nvPicPr>
        <p:blipFill>
          <a:blip r:embed="rId3" cstate="print"/>
          <a:srcRect t="26125"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dobjekt 5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5700" y="238125"/>
            <a:ext cx="30861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56961" y="760855"/>
            <a:ext cx="7304942" cy="642942"/>
          </a:xfrm>
          <a:prstGeom prst="rect">
            <a:avLst/>
          </a:prstGeom>
        </p:spPr>
        <p:txBody>
          <a:bodyPr anchor="b"/>
          <a:lstStyle>
            <a:lvl1pPr algn="l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Green_Pellets_0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92939" y="4857750"/>
            <a:ext cx="2151062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objekt 5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5700" y="238125"/>
            <a:ext cx="30861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objekt 4"/>
          <p:cNvPicPr>
            <a:picLocks noChangeAspect="1"/>
          </p:cNvPicPr>
          <p:nvPr userDrawn="1"/>
        </p:nvPicPr>
        <p:blipFill>
          <a:blip r:embed="rId4" cstate="print"/>
          <a:srcRect t="26125"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1"/>
          <p:cNvSpPr>
            <a:spLocks noGrp="1"/>
          </p:cNvSpPr>
          <p:nvPr>
            <p:ph idx="10"/>
          </p:nvPr>
        </p:nvSpPr>
        <p:spPr>
          <a:xfrm>
            <a:off x="1448363" y="1714488"/>
            <a:ext cx="6552662" cy="450059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56962" y="760855"/>
            <a:ext cx="7304942" cy="642942"/>
          </a:xfrm>
          <a:prstGeom prst="rect">
            <a:avLst/>
          </a:prstGeom>
        </p:spPr>
        <p:txBody>
          <a:bodyPr anchor="b"/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ellets_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objekt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5700" y="238125"/>
            <a:ext cx="30861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objekt 4"/>
          <p:cNvPicPr>
            <a:picLocks noChangeAspect="1"/>
          </p:cNvPicPr>
          <p:nvPr/>
        </p:nvPicPr>
        <p:blipFill>
          <a:blip r:embed="rId4" cstate="print"/>
          <a:srcRect t="26125"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0" y="2130433"/>
            <a:ext cx="9144000" cy="14700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0" y="3605226"/>
            <a:ext cx="91440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5700" y="238125"/>
            <a:ext cx="30861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4" cstate="print"/>
          <a:srcRect t="26125"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1"/>
          <p:cNvSpPr>
            <a:spLocks noGrp="1"/>
          </p:cNvSpPr>
          <p:nvPr>
            <p:ph idx="10"/>
          </p:nvPr>
        </p:nvSpPr>
        <p:spPr>
          <a:xfrm>
            <a:off x="1448362" y="1714488"/>
            <a:ext cx="7344537" cy="485778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56961" y="760855"/>
            <a:ext cx="7304942" cy="642942"/>
          </a:xfrm>
          <a:prstGeom prst="rect">
            <a:avLst/>
          </a:prstGeom>
        </p:spPr>
        <p:txBody>
          <a:bodyPr anchor="t"/>
          <a:lstStyle>
            <a:lvl1pPr algn="l">
              <a:defRPr sz="3200" b="1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71592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formance_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objekt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5700" y="238125"/>
            <a:ext cx="30861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dobjekt 4"/>
          <p:cNvPicPr>
            <a:picLocks noChangeAspect="1"/>
          </p:cNvPicPr>
          <p:nvPr/>
        </p:nvPicPr>
        <p:blipFill>
          <a:blip r:embed="rId4" cstate="print"/>
          <a:srcRect t="26125"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4797152"/>
            <a:ext cx="9144000" cy="14700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istics_0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objekt 5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5700" y="238125"/>
            <a:ext cx="30861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objekt 4"/>
          <p:cNvPicPr>
            <a:picLocks noChangeAspect="1"/>
          </p:cNvPicPr>
          <p:nvPr userDrawn="1"/>
        </p:nvPicPr>
        <p:blipFill>
          <a:blip r:embed="rId4" cstate="print"/>
          <a:srcRect t="26125"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1"/>
          <p:cNvSpPr>
            <a:spLocks noGrp="1"/>
          </p:cNvSpPr>
          <p:nvPr>
            <p:ph idx="10"/>
          </p:nvPr>
        </p:nvSpPr>
        <p:spPr>
          <a:xfrm>
            <a:off x="1448363" y="1714488"/>
            <a:ext cx="6552662" cy="450059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56961" y="760855"/>
            <a:ext cx="7304942" cy="642942"/>
          </a:xfrm>
          <a:prstGeom prst="rect">
            <a:avLst/>
          </a:prstGeom>
        </p:spPr>
        <p:txBody>
          <a:bodyPr anchor="b"/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954B-270B-446B-954D-933F67A5868D}" type="datetimeFigureOut">
              <a:rPr lang="sv-SE" smtClean="0"/>
              <a:pPr/>
              <a:t>2012-01-30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44E56-FBE3-4D36-AC32-99E4F5BF556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 descr="landscape.jpg"/>
          <p:cNvPicPr>
            <a:picLocks noChangeAspect="1"/>
          </p:cNvPicPr>
          <p:nvPr/>
        </p:nvPicPr>
        <p:blipFill>
          <a:blip r:embed="rId2" cstate="print"/>
          <a:srcRect l="15980" b="159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objekt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5700" y="238125"/>
            <a:ext cx="30861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objekt 4"/>
          <p:cNvPicPr>
            <a:picLocks noChangeAspect="1"/>
          </p:cNvPicPr>
          <p:nvPr/>
        </p:nvPicPr>
        <p:blipFill>
          <a:blip r:embed="rId4" cstate="print"/>
          <a:srcRect t="26125"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1"/>
          <p:cNvSpPr>
            <a:spLocks noGrp="1"/>
          </p:cNvSpPr>
          <p:nvPr>
            <p:ph idx="10"/>
          </p:nvPr>
        </p:nvSpPr>
        <p:spPr>
          <a:xfrm>
            <a:off x="1448363" y="1714488"/>
            <a:ext cx="6552662" cy="450059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56961" y="760855"/>
            <a:ext cx="7304942" cy="642942"/>
          </a:xfrm>
          <a:prstGeom prst="rect">
            <a:avLst/>
          </a:prstGeom>
        </p:spPr>
        <p:txBody>
          <a:bodyPr anchor="b"/>
          <a:lstStyle>
            <a:lvl1pPr algn="l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objekt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5700" y="238125"/>
            <a:ext cx="30861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4" cstate="print"/>
          <a:srcRect t="26125"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1"/>
          <p:cNvSpPr>
            <a:spLocks noGrp="1"/>
          </p:cNvSpPr>
          <p:nvPr>
            <p:ph idx="10"/>
          </p:nvPr>
        </p:nvSpPr>
        <p:spPr>
          <a:xfrm>
            <a:off x="1448362" y="1714488"/>
            <a:ext cx="7344537" cy="485778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56961" y="760855"/>
            <a:ext cx="7304942" cy="642942"/>
          </a:xfrm>
          <a:prstGeom prst="rect">
            <a:avLst/>
          </a:prstGeom>
        </p:spPr>
        <p:txBody>
          <a:bodyPr anchor="t"/>
          <a:lstStyle>
            <a:lvl1pPr algn="l">
              <a:defRPr sz="3200" b="1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50830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 descr="landscap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objekt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5700" y="238125"/>
            <a:ext cx="30861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objekt 4"/>
          <p:cNvPicPr>
            <a:picLocks noChangeAspect="1"/>
          </p:cNvPicPr>
          <p:nvPr/>
        </p:nvPicPr>
        <p:blipFill>
          <a:blip r:embed="rId4" cstate="print"/>
          <a:srcRect t="26125"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1"/>
          <p:cNvSpPr>
            <a:spLocks noGrp="1"/>
          </p:cNvSpPr>
          <p:nvPr>
            <p:ph idx="10"/>
          </p:nvPr>
        </p:nvSpPr>
        <p:spPr>
          <a:xfrm>
            <a:off x="1448363" y="1714488"/>
            <a:ext cx="6552662" cy="450059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56961" y="760855"/>
            <a:ext cx="7304942" cy="642942"/>
          </a:xfrm>
          <a:prstGeom prst="rect">
            <a:avLst/>
          </a:prstGeom>
        </p:spPr>
        <p:txBody>
          <a:bodyPr anchor="b"/>
          <a:lstStyle>
            <a:lvl1pPr algn="l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08664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954B-270B-446B-954D-933F67A5868D}" type="datetimeFigureOut">
              <a:rPr lang="sv-SE" smtClean="0"/>
              <a:pPr/>
              <a:t>2012-01-30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44E56-FBE3-4D36-AC32-99E4F5BF556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954B-270B-446B-954D-933F67A5868D}" type="datetimeFigureOut">
              <a:rPr lang="sv-SE" smtClean="0"/>
              <a:pPr/>
              <a:t>2012-01-30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44E56-FBE3-4D36-AC32-99E4F5BF556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954B-270B-446B-954D-933F67A5868D}" type="datetimeFigureOut">
              <a:rPr lang="sv-SE" smtClean="0"/>
              <a:pPr/>
              <a:t>2012-01-30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44E56-FBE3-4D36-AC32-99E4F5BF556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954B-270B-446B-954D-933F67A5868D}" type="datetimeFigureOut">
              <a:rPr lang="sv-SE" smtClean="0"/>
              <a:pPr/>
              <a:t>2012-01-30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44E56-FBE3-4D36-AC32-99E4F5BF556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954B-270B-446B-954D-933F67A5868D}" type="datetimeFigureOut">
              <a:rPr lang="sv-SE" smtClean="0"/>
              <a:pPr/>
              <a:t>2012-01-30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44E56-FBE3-4D36-AC32-99E4F5BF556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954B-270B-446B-954D-933F67A5868D}" type="datetimeFigureOut">
              <a:rPr lang="sv-SE" smtClean="0"/>
              <a:pPr/>
              <a:t>2012-01-30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44E56-FBE3-4D36-AC32-99E4F5BF556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954B-270B-446B-954D-933F67A5868D}" type="datetimeFigureOut">
              <a:rPr lang="sv-SE" smtClean="0"/>
              <a:pPr/>
              <a:t>2012-01-30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44E56-FBE3-4D36-AC32-99E4F5BF556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1954B-270B-446B-954D-933F67A5868D}" type="datetimeFigureOut">
              <a:rPr lang="sv-SE" smtClean="0"/>
              <a:pPr/>
              <a:t>2012-01-30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44E56-FBE3-4D36-AC32-99E4F5BF556B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2" r:id="rId21"/>
    <p:sldLayoutId id="2147483674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4.emf"/><Relationship Id="rId4" Type="http://schemas.openxmlformats.org/officeDocument/2006/relationships/package" Target="../embeddings/Microsoft_PowerPoint-bildspel1.sld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Mina%20dokument%20fr&#229;n%20P\PowerPoint\PRAG\performance.wmv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tags" Target="../tags/tag12.xml"/><Relationship Id="rId18" Type="http://schemas.openxmlformats.org/officeDocument/2006/relationships/tags" Target="../tags/tag17.xml"/><Relationship Id="rId26" Type="http://schemas.openxmlformats.org/officeDocument/2006/relationships/oleObject" Target="../embeddings/oleObject2.bin"/><Relationship Id="rId3" Type="http://schemas.openxmlformats.org/officeDocument/2006/relationships/tags" Target="../tags/tag2.xml"/><Relationship Id="rId21" Type="http://schemas.openxmlformats.org/officeDocument/2006/relationships/tags" Target="../tags/tag20.xml"/><Relationship Id="rId7" Type="http://schemas.openxmlformats.org/officeDocument/2006/relationships/tags" Target="../tags/tag6.xml"/><Relationship Id="rId12" Type="http://schemas.openxmlformats.org/officeDocument/2006/relationships/tags" Target="../tags/tag11.xml"/><Relationship Id="rId17" Type="http://schemas.openxmlformats.org/officeDocument/2006/relationships/tags" Target="../tags/tag16.xml"/><Relationship Id="rId25" Type="http://schemas.openxmlformats.org/officeDocument/2006/relationships/image" Target="../media/image18.emf"/><Relationship Id="rId2" Type="http://schemas.openxmlformats.org/officeDocument/2006/relationships/tags" Target="../tags/tag1.xml"/><Relationship Id="rId16" Type="http://schemas.openxmlformats.org/officeDocument/2006/relationships/tags" Target="../tags/tag15.xml"/><Relationship Id="rId20" Type="http://schemas.openxmlformats.org/officeDocument/2006/relationships/tags" Target="../tags/tag19.xml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11" Type="http://schemas.openxmlformats.org/officeDocument/2006/relationships/tags" Target="../tags/tag10.xml"/><Relationship Id="rId24" Type="http://schemas.openxmlformats.org/officeDocument/2006/relationships/oleObject" Target="../embeddings/oleObject1.bin"/><Relationship Id="rId5" Type="http://schemas.openxmlformats.org/officeDocument/2006/relationships/tags" Target="../tags/tag4.xml"/><Relationship Id="rId15" Type="http://schemas.openxmlformats.org/officeDocument/2006/relationships/tags" Target="../tags/tag14.xml"/><Relationship Id="rId23" Type="http://schemas.openxmlformats.org/officeDocument/2006/relationships/slideLayout" Target="../slideLayouts/slideLayout13.xml"/><Relationship Id="rId10" Type="http://schemas.openxmlformats.org/officeDocument/2006/relationships/tags" Target="../tags/tag9.xml"/><Relationship Id="rId19" Type="http://schemas.openxmlformats.org/officeDocument/2006/relationships/tags" Target="../tags/tag18.xml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tags" Target="../tags/tag13.xml"/><Relationship Id="rId22" Type="http://schemas.openxmlformats.org/officeDocument/2006/relationships/tags" Target="../tags/tag21.xml"/><Relationship Id="rId27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tags" Target="../tags/tag38.xml"/><Relationship Id="rId26" Type="http://schemas.openxmlformats.org/officeDocument/2006/relationships/oleObject" Target="../embeddings/oleObject4.bin"/><Relationship Id="rId3" Type="http://schemas.openxmlformats.org/officeDocument/2006/relationships/tags" Target="../tags/tag23.xml"/><Relationship Id="rId21" Type="http://schemas.openxmlformats.org/officeDocument/2006/relationships/tags" Target="../tags/tag41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tags" Target="../tags/tag37.xml"/><Relationship Id="rId25" Type="http://schemas.openxmlformats.org/officeDocument/2006/relationships/image" Target="../media/image20.emf"/><Relationship Id="rId2" Type="http://schemas.openxmlformats.org/officeDocument/2006/relationships/tags" Target="../tags/tag22.xml"/><Relationship Id="rId16" Type="http://schemas.openxmlformats.org/officeDocument/2006/relationships/tags" Target="../tags/tag36.xml"/><Relationship Id="rId20" Type="http://schemas.openxmlformats.org/officeDocument/2006/relationships/tags" Target="../tags/tag40.xml"/><Relationship Id="rId29" Type="http://schemas.openxmlformats.org/officeDocument/2006/relationships/image" Target="../media/image22.emf"/><Relationship Id="rId1" Type="http://schemas.openxmlformats.org/officeDocument/2006/relationships/vmlDrawing" Target="../drawings/vmlDrawing2.v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24" Type="http://schemas.openxmlformats.org/officeDocument/2006/relationships/oleObject" Target="../embeddings/oleObject3.bin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23" Type="http://schemas.openxmlformats.org/officeDocument/2006/relationships/notesSlide" Target="../notesSlides/notesSlide4.xml"/><Relationship Id="rId28" Type="http://schemas.openxmlformats.org/officeDocument/2006/relationships/oleObject" Target="../embeddings/oleObject5.bin"/><Relationship Id="rId10" Type="http://schemas.openxmlformats.org/officeDocument/2006/relationships/tags" Target="../tags/tag30.xml"/><Relationship Id="rId19" Type="http://schemas.openxmlformats.org/officeDocument/2006/relationships/tags" Target="../tags/tag39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Relationship Id="rId22" Type="http://schemas.openxmlformats.org/officeDocument/2006/relationships/slideLayout" Target="../slideLayouts/slideLayout6.xml"/><Relationship Id="rId27" Type="http://schemas.openxmlformats.org/officeDocument/2006/relationships/image" Target="../media/image21.emf"/><Relationship Id="rId30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26" Type="http://schemas.openxmlformats.org/officeDocument/2006/relationships/tags" Target="../tags/tag66.xml"/><Relationship Id="rId39" Type="http://schemas.openxmlformats.org/officeDocument/2006/relationships/tags" Target="../tags/tag79.xml"/><Relationship Id="rId3" Type="http://schemas.openxmlformats.org/officeDocument/2006/relationships/tags" Target="../tags/tag43.xml"/><Relationship Id="rId21" Type="http://schemas.openxmlformats.org/officeDocument/2006/relationships/tags" Target="../tags/tag61.xml"/><Relationship Id="rId34" Type="http://schemas.openxmlformats.org/officeDocument/2006/relationships/tags" Target="../tags/tag74.xml"/><Relationship Id="rId42" Type="http://schemas.openxmlformats.org/officeDocument/2006/relationships/tags" Target="../tags/tag82.xml"/><Relationship Id="rId47" Type="http://schemas.openxmlformats.org/officeDocument/2006/relationships/oleObject" Target="../embeddings/oleObject6.bin"/><Relationship Id="rId50" Type="http://schemas.openxmlformats.org/officeDocument/2006/relationships/image" Target="../media/image5.png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25" Type="http://schemas.openxmlformats.org/officeDocument/2006/relationships/tags" Target="../tags/tag65.xml"/><Relationship Id="rId33" Type="http://schemas.openxmlformats.org/officeDocument/2006/relationships/tags" Target="../tags/tag73.xml"/><Relationship Id="rId38" Type="http://schemas.openxmlformats.org/officeDocument/2006/relationships/tags" Target="../tags/tag78.xml"/><Relationship Id="rId46" Type="http://schemas.openxmlformats.org/officeDocument/2006/relationships/notesSlide" Target="../notesSlides/notesSlide5.xml"/><Relationship Id="rId2" Type="http://schemas.openxmlformats.org/officeDocument/2006/relationships/tags" Target="../tags/tag42.xml"/><Relationship Id="rId16" Type="http://schemas.openxmlformats.org/officeDocument/2006/relationships/tags" Target="../tags/tag56.xml"/><Relationship Id="rId20" Type="http://schemas.openxmlformats.org/officeDocument/2006/relationships/tags" Target="../tags/tag60.xml"/><Relationship Id="rId29" Type="http://schemas.openxmlformats.org/officeDocument/2006/relationships/tags" Target="../tags/tag69.xml"/><Relationship Id="rId41" Type="http://schemas.openxmlformats.org/officeDocument/2006/relationships/tags" Target="../tags/tag81.xml"/><Relationship Id="rId1" Type="http://schemas.openxmlformats.org/officeDocument/2006/relationships/vmlDrawing" Target="../drawings/vmlDrawing3.v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24" Type="http://schemas.openxmlformats.org/officeDocument/2006/relationships/tags" Target="../tags/tag64.xml"/><Relationship Id="rId32" Type="http://schemas.openxmlformats.org/officeDocument/2006/relationships/tags" Target="../tags/tag72.xml"/><Relationship Id="rId37" Type="http://schemas.openxmlformats.org/officeDocument/2006/relationships/tags" Target="../tags/tag77.xml"/><Relationship Id="rId40" Type="http://schemas.openxmlformats.org/officeDocument/2006/relationships/tags" Target="../tags/tag80.xml"/><Relationship Id="rId45" Type="http://schemas.openxmlformats.org/officeDocument/2006/relationships/slideLayout" Target="../slideLayouts/slideLayout6.xml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23" Type="http://schemas.openxmlformats.org/officeDocument/2006/relationships/tags" Target="../tags/tag63.xml"/><Relationship Id="rId28" Type="http://schemas.openxmlformats.org/officeDocument/2006/relationships/tags" Target="../tags/tag68.xml"/><Relationship Id="rId36" Type="http://schemas.openxmlformats.org/officeDocument/2006/relationships/tags" Target="../tags/tag76.xml"/><Relationship Id="rId49" Type="http://schemas.openxmlformats.org/officeDocument/2006/relationships/image" Target="../media/image23.emf"/><Relationship Id="rId10" Type="http://schemas.openxmlformats.org/officeDocument/2006/relationships/tags" Target="../tags/tag50.xml"/><Relationship Id="rId19" Type="http://schemas.openxmlformats.org/officeDocument/2006/relationships/tags" Target="../tags/tag59.xml"/><Relationship Id="rId31" Type="http://schemas.openxmlformats.org/officeDocument/2006/relationships/tags" Target="../tags/tag71.xml"/><Relationship Id="rId44" Type="http://schemas.openxmlformats.org/officeDocument/2006/relationships/tags" Target="../tags/tag84.xml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Relationship Id="rId22" Type="http://schemas.openxmlformats.org/officeDocument/2006/relationships/tags" Target="../tags/tag62.xml"/><Relationship Id="rId27" Type="http://schemas.openxmlformats.org/officeDocument/2006/relationships/tags" Target="../tags/tag67.xml"/><Relationship Id="rId30" Type="http://schemas.openxmlformats.org/officeDocument/2006/relationships/tags" Target="../tags/tag70.xml"/><Relationship Id="rId35" Type="http://schemas.openxmlformats.org/officeDocument/2006/relationships/tags" Target="../tags/tag75.xml"/><Relationship Id="rId43" Type="http://schemas.openxmlformats.org/officeDocument/2006/relationships/tags" Target="../tags/tag83.xml"/><Relationship Id="rId48" Type="http://schemas.openxmlformats.org/officeDocument/2006/relationships/oleObject" Target="../embeddings/oleObject7.bin"/><Relationship Id="rId8" Type="http://schemas.openxmlformats.org/officeDocument/2006/relationships/tags" Target="../tags/tag48.xml"/><Relationship Id="rId5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56961" y="760855"/>
            <a:ext cx="7304942" cy="65192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sv-SE" dirty="0" smtClean="0">
                <a:latin typeface="Arial" charset="0"/>
                <a:cs typeface="Arial" charset="0"/>
              </a:rPr>
              <a:t>Mot 37 miljoner ton</a:t>
            </a:r>
            <a:br>
              <a:rPr lang="sv-SE" dirty="0" smtClean="0">
                <a:latin typeface="Arial" charset="0"/>
                <a:cs typeface="Arial" charset="0"/>
              </a:rPr>
            </a:br>
            <a:endParaRPr lang="sv-SE" sz="1400" b="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144793" cy="6857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4" name="Slide" r:id="rId4" imgW="4570418" imgH="3427543" progId="PowerPoint.Slide.12">
                  <p:embed/>
                </p:oleObj>
              </mc:Choice>
              <mc:Fallback>
                <p:oleObj name="Slide" r:id="rId4" imgW="4570418" imgH="3427543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793" cy="6857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    Järnmalmsmarknaden och LKAB</a:t>
            </a:r>
            <a:endParaRPr lang="sv-SE" dirty="0"/>
          </a:p>
        </p:txBody>
      </p:sp>
      <p:pic>
        <p:nvPicPr>
          <p:cNvPr id="4" name="Content Placeholder 8" descr="LKAB_Karta_Export_malm_2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6471" y="1916832"/>
            <a:ext cx="6423570" cy="396044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251520" y="4581128"/>
            <a:ext cx="3638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sv-SE" b="1" dirty="0" smtClean="0"/>
              <a:t>LKAB har cirka:</a:t>
            </a:r>
          </a:p>
          <a:p>
            <a:r>
              <a:rPr lang="sv-SE" dirty="0" smtClean="0"/>
              <a:t>90 % av järnmalmsproduktionen i EU</a:t>
            </a:r>
          </a:p>
          <a:p>
            <a:r>
              <a:rPr lang="sv-SE" dirty="0" smtClean="0"/>
              <a:t>3 % av järnmalmsexporten globalt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5436096" y="1772816"/>
            <a:ext cx="1429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LKAB</a:t>
            </a:r>
          </a:p>
          <a:p>
            <a:r>
              <a:rPr lang="sv-SE" dirty="0" smtClean="0"/>
              <a:t>Konkurrenter</a:t>
            </a:r>
            <a:endParaRPr lang="sv-SE" dirty="0"/>
          </a:p>
        </p:txBody>
      </p:sp>
      <p:pic>
        <p:nvPicPr>
          <p:cNvPr id="7" name="Bildobjekt 4"/>
          <p:cNvPicPr>
            <a:picLocks noChangeAspect="1"/>
          </p:cNvPicPr>
          <p:nvPr/>
        </p:nvPicPr>
        <p:blipFill>
          <a:blip r:embed="rId3" cstate="print"/>
          <a:srcRect t="26125"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    Produkter på järnmalmsmarknaden</a:t>
            </a:r>
            <a:endParaRPr lang="sv-SE" dirty="0"/>
          </a:p>
        </p:txBody>
      </p:sp>
      <p:pic>
        <p:nvPicPr>
          <p:cNvPr id="3" name="Picture 12" descr="Mineral.jpg"/>
          <p:cNvPicPr>
            <a:picLocks noChangeAspect="1"/>
          </p:cNvPicPr>
          <p:nvPr/>
        </p:nvPicPr>
        <p:blipFill>
          <a:blip r:embed="rId2" cstate="print"/>
          <a:srcRect l="17914" t="11943" r="16400" b="12556"/>
          <a:stretch>
            <a:fillRect/>
          </a:stretch>
        </p:blipFill>
        <p:spPr>
          <a:xfrm>
            <a:off x="395536" y="2420888"/>
            <a:ext cx="2808312" cy="2420959"/>
          </a:xfrm>
          <a:prstGeom prst="rect">
            <a:avLst/>
          </a:prstGeom>
        </p:spPr>
      </p:pic>
      <p:pic>
        <p:nvPicPr>
          <p:cNvPr id="4" name="Picture 11" descr="styckemalm_forminskad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6210" r="13958" b="21189"/>
          <a:stretch>
            <a:fillRect/>
          </a:stretch>
        </p:blipFill>
        <p:spPr>
          <a:xfrm>
            <a:off x="3347864" y="2708920"/>
            <a:ext cx="2232248" cy="1969760"/>
          </a:xfrm>
          <a:prstGeom prst="rect">
            <a:avLst/>
          </a:prstGeom>
        </p:spPr>
      </p:pic>
      <p:pic>
        <p:nvPicPr>
          <p:cNvPr id="5" name="Picture 2" descr="C:\Users\magnus.ahlqvist\Desktop\LEA 20110111\pelletsutanbl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492896"/>
            <a:ext cx="3178770" cy="2237358"/>
          </a:xfrm>
          <a:prstGeom prst="rect">
            <a:avLst/>
          </a:prstGeom>
          <a:noFill/>
        </p:spPr>
      </p:pic>
      <p:sp>
        <p:nvSpPr>
          <p:cNvPr id="6" name="Rektangel 5"/>
          <p:cNvSpPr/>
          <p:nvPr/>
        </p:nvSpPr>
        <p:spPr>
          <a:xfrm>
            <a:off x="755576" y="4797152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dirty="0" smtClean="0"/>
              <a:t>    Fines		  Styckemalm		      Pellets</a:t>
            </a:r>
            <a:endParaRPr lang="sv-SE" sz="2800" dirty="0"/>
          </a:p>
        </p:txBody>
      </p:sp>
      <p:pic>
        <p:nvPicPr>
          <p:cNvPr id="7" name="Bildobjekt 4"/>
          <p:cNvPicPr>
            <a:picLocks noChangeAspect="1"/>
          </p:cNvPicPr>
          <p:nvPr/>
        </p:nvPicPr>
        <p:blipFill>
          <a:blip r:embed="rId5" cstate="print"/>
          <a:srcRect t="26125"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Produktion av råstål 1969-2010 (est)</a:t>
            </a:r>
            <a:endParaRPr lang="sv-SE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t="8982"/>
          <a:stretch>
            <a:fillRect/>
          </a:stretch>
        </p:blipFill>
        <p:spPr bwMode="auto">
          <a:xfrm>
            <a:off x="755576" y="1700808"/>
            <a:ext cx="8064896" cy="499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ruta 3"/>
          <p:cNvSpPr txBox="1"/>
          <p:nvPr/>
        </p:nvSpPr>
        <p:spPr>
          <a:xfrm>
            <a:off x="107504" y="6567155"/>
            <a:ext cx="10326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800" dirty="0" err="1" smtClean="0">
                <a:latin typeface="Arial" pitchFamily="34" charset="0"/>
                <a:cs typeface="Arial" pitchFamily="34" charset="0"/>
              </a:rPr>
              <a:t>Source</a:t>
            </a:r>
            <a:r>
              <a:rPr lang="sv-SE" sz="8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sv-SE" sz="800" dirty="0" err="1" smtClean="0">
                <a:latin typeface="Arial" pitchFamily="34" charset="0"/>
                <a:cs typeface="Arial" pitchFamily="34" charset="0"/>
              </a:rPr>
              <a:t>worldsteel</a:t>
            </a:r>
            <a:endParaRPr lang="sv-SE" sz="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" y="1772816"/>
            <a:ext cx="754380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ruta 4"/>
          <p:cNvSpPr txBox="1">
            <a:spLocks noChangeArrowheads="1"/>
          </p:cNvSpPr>
          <p:nvPr/>
        </p:nvSpPr>
        <p:spPr bwMode="auto">
          <a:xfrm>
            <a:off x="2123728" y="692696"/>
            <a:ext cx="5616624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sv-SE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Globala ”</a:t>
            </a:r>
            <a:r>
              <a:rPr lang="sv-SE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megacities</a:t>
            </a:r>
            <a:r>
              <a:rPr lang="sv-SE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sv-SE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14500"/>
            <a:ext cx="7272808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2339752" y="764704"/>
            <a:ext cx="5040560" cy="4320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sv-SE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Indiens tillväxt i stålkonsumtion</a:t>
            </a:r>
            <a:r>
              <a:rPr lang="sv-SE" b="1" dirty="0" smtClean="0">
                <a:latin typeface="Arial" pitchFamily="34" charset="0"/>
                <a:cs typeface="Arial" pitchFamily="34" charset="0"/>
              </a:rPr>
              <a:t> </a:t>
            </a:r>
            <a:endParaRPr lang="sv-SE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ruta 2"/>
          <p:cNvSpPr txBox="1">
            <a:spLocks noChangeArrowheads="1"/>
          </p:cNvSpPr>
          <p:nvPr/>
        </p:nvSpPr>
        <p:spPr bwMode="auto">
          <a:xfrm>
            <a:off x="2051720" y="692696"/>
            <a:ext cx="5616624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sv-SE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största järnmalmsföretagen</a:t>
            </a:r>
            <a:endParaRPr lang="sv-SE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4499992" y="5877272"/>
            <a:ext cx="3642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/>
              <a:t>Summa: (Mt)  1100     =&gt;    60%*</a:t>
            </a:r>
          </a:p>
          <a:p>
            <a:r>
              <a:rPr lang="sv-SE" sz="1200" b="1" dirty="0" smtClean="0"/>
              <a:t>*) Total produktion 1830 Mt justerat för </a:t>
            </a:r>
            <a:r>
              <a:rPr lang="sv-SE" sz="1200" b="1" dirty="0" err="1" smtClean="0"/>
              <a:t>Fe-halt</a:t>
            </a:r>
            <a:r>
              <a:rPr lang="sv-SE" sz="1200" b="1" dirty="0" smtClean="0"/>
              <a:t> 63%</a:t>
            </a:r>
          </a:p>
          <a:p>
            <a:r>
              <a:rPr lang="sv-SE" sz="1200" b="1" dirty="0" smtClean="0"/>
              <a:t>     Total bruttoproduktion ca 2300 Mt , </a:t>
            </a:r>
          </a:p>
          <a:p>
            <a:r>
              <a:rPr lang="sv-SE" sz="1200" b="1" dirty="0" smtClean="0"/>
              <a:t>     Kina ca 800 Mt brutto, 320 Mt korrigerat för </a:t>
            </a:r>
            <a:r>
              <a:rPr lang="sv-SE" sz="1200" b="1" dirty="0" err="1" smtClean="0"/>
              <a:t>Fe-halt</a:t>
            </a:r>
            <a:endParaRPr lang="sv-SE" sz="1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35496" y="6567155"/>
            <a:ext cx="2334742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v-SE" sz="1200" b="1" i="1" dirty="0" err="1" smtClean="0"/>
              <a:t>Source</a:t>
            </a:r>
            <a:r>
              <a:rPr lang="sv-SE" sz="1200" b="1" i="1" dirty="0" smtClean="0"/>
              <a:t>: CRU 2010-09-30 och SBB*</a:t>
            </a:r>
            <a:endParaRPr lang="sv-SE" sz="1200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8919" y="1196752"/>
            <a:ext cx="7649361" cy="537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ruta 5"/>
          <p:cNvSpPr txBox="1">
            <a:spLocks noChangeArrowheads="1"/>
          </p:cNvSpPr>
          <p:nvPr/>
        </p:nvSpPr>
        <p:spPr bwMode="auto">
          <a:xfrm>
            <a:off x="2267744" y="476672"/>
            <a:ext cx="4464495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sv-SE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Konkurrenter - Pellets </a:t>
            </a:r>
            <a:endParaRPr lang="sv-SE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6660232" y="1124744"/>
            <a:ext cx="1872208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400" b="1" dirty="0" err="1" smtClean="0">
                <a:latin typeface="Arial" pitchFamily="34" charset="0"/>
                <a:cs typeface="Arial" pitchFamily="34" charset="0"/>
              </a:rPr>
              <a:t>Samarco</a:t>
            </a:r>
            <a:r>
              <a:rPr lang="sv-SE" sz="1400" b="1" dirty="0" smtClean="0">
                <a:latin typeface="Arial" pitchFamily="34" charset="0"/>
                <a:cs typeface="Arial" pitchFamily="34" charset="0"/>
              </a:rPr>
              <a:t> har beslutat  öka sin kapacitet till </a:t>
            </a:r>
          </a:p>
          <a:p>
            <a:pPr algn="ctr"/>
            <a:r>
              <a:rPr lang="sv-SE" sz="1400" b="1" dirty="0" smtClean="0">
                <a:latin typeface="Arial" pitchFamily="34" charset="0"/>
                <a:cs typeface="Arial" pitchFamily="34" charset="0"/>
              </a:rPr>
              <a:t>30 Mt/år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7092281" y="2636912"/>
            <a:ext cx="122413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LKAB</a:t>
            </a:r>
          </a:p>
          <a:p>
            <a:pPr algn="ctr"/>
            <a:r>
              <a:rPr lang="sv-SE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26 Mt</a:t>
            </a:r>
            <a:endParaRPr lang="en-US" b="1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Rak pil 8"/>
          <p:cNvCxnSpPr/>
          <p:nvPr/>
        </p:nvCxnSpPr>
        <p:spPr>
          <a:xfrm>
            <a:off x="6372200" y="2636912"/>
            <a:ext cx="648072" cy="3600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ruta 7"/>
          <p:cNvSpPr txBox="1"/>
          <p:nvPr/>
        </p:nvSpPr>
        <p:spPr>
          <a:xfrm>
            <a:off x="1259632" y="1268760"/>
            <a:ext cx="1872208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400" b="1" dirty="0" smtClean="0">
                <a:latin typeface="Arial" pitchFamily="34" charset="0"/>
                <a:cs typeface="Arial" pitchFamily="34" charset="0"/>
              </a:rPr>
              <a:t>Vale producerade 48,9* Mt 2010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5796137" y="3573016"/>
            <a:ext cx="1368151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IOC</a:t>
            </a:r>
          </a:p>
          <a:p>
            <a:pPr algn="ctr"/>
            <a:r>
              <a:rPr lang="sv-SE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  =&gt;20 Mt</a:t>
            </a:r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Rak pil 10"/>
          <p:cNvCxnSpPr/>
          <p:nvPr/>
        </p:nvCxnSpPr>
        <p:spPr>
          <a:xfrm>
            <a:off x="5004048" y="3356992"/>
            <a:ext cx="648072" cy="3600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0"/>
          </p:nvPr>
        </p:nvSpPr>
        <p:spPr>
          <a:xfrm>
            <a:off x="1448362" y="1714488"/>
            <a:ext cx="7516126" cy="4857784"/>
          </a:xfrm>
        </p:spPr>
        <p:txBody>
          <a:bodyPr/>
          <a:lstStyle/>
          <a:p>
            <a:pPr marL="176213" indent="-176213">
              <a:buFontTx/>
              <a:buChar char="•"/>
            </a:pPr>
            <a:r>
              <a:rPr lang="sv-SE" dirty="0" smtClean="0"/>
              <a:t> 90 % av EU:s järnmalmsproduktion</a:t>
            </a:r>
          </a:p>
          <a:p>
            <a:pPr marL="176213" indent="-176213">
              <a:buFontTx/>
              <a:buChar char="•"/>
            </a:pPr>
            <a:r>
              <a:rPr lang="sv-SE" dirty="0" smtClean="0"/>
              <a:t> Ca </a:t>
            </a:r>
            <a:r>
              <a:rPr lang="sv-SE" dirty="0" smtClean="0"/>
              <a:t>4200 </a:t>
            </a:r>
            <a:r>
              <a:rPr lang="sv-SE" dirty="0" smtClean="0"/>
              <a:t>medarbetare</a:t>
            </a:r>
          </a:p>
          <a:p>
            <a:pPr marL="176213" indent="-176213">
              <a:buFontTx/>
              <a:buChar char="•"/>
            </a:pPr>
            <a:r>
              <a:rPr lang="sv-SE" dirty="0" smtClean="0"/>
              <a:t> Ca 650 anställda utanför Sverige</a:t>
            </a:r>
          </a:p>
          <a:p>
            <a:pPr marL="176213" indent="-176213">
              <a:buFontTx/>
              <a:buChar char="•"/>
            </a:pPr>
            <a:r>
              <a:rPr lang="sv-SE" dirty="0" smtClean="0"/>
              <a:t> Omsättning 2010:  28,5 miljarder SEK</a:t>
            </a:r>
          </a:p>
          <a:p>
            <a:pPr marL="176213" indent="-176213">
              <a:buFontTx/>
              <a:buChar char="•"/>
            </a:pPr>
            <a:r>
              <a:rPr lang="sv-SE" dirty="0" smtClean="0"/>
              <a:t> Resultat 2010: 12,4 miljarder SEK</a:t>
            </a:r>
          </a:p>
          <a:p>
            <a:pPr marL="176213" indent="-176213">
              <a:buFontTx/>
              <a:buChar char="•"/>
            </a:pPr>
            <a:r>
              <a:rPr lang="sv-SE" dirty="0" smtClean="0"/>
              <a:t> Sveriges största åkeri: drygt 30 </a:t>
            </a:r>
            <a:r>
              <a:rPr lang="sv-SE" dirty="0" err="1" smtClean="0"/>
              <a:t>Mton</a:t>
            </a:r>
            <a:r>
              <a:rPr lang="sv-SE" dirty="0" smtClean="0"/>
              <a:t> 2010</a:t>
            </a:r>
          </a:p>
          <a:p>
            <a:pPr marL="176213" indent="-176213">
              <a:buFontTx/>
              <a:buChar char="•"/>
            </a:pPr>
            <a:r>
              <a:rPr lang="sv-SE" dirty="0" smtClean="0"/>
              <a:t> Står för 7% av Sveriges cementkonsumtion</a:t>
            </a:r>
          </a:p>
          <a:p>
            <a:pPr marL="176213" indent="-176213">
              <a:buFontTx/>
              <a:buChar char="•"/>
            </a:pPr>
            <a:r>
              <a:rPr lang="sv-SE" dirty="0" smtClean="0"/>
              <a:t> Står för 2% av Sveriges energikonsumtion</a:t>
            </a:r>
          </a:p>
          <a:p>
            <a:pPr marL="176213" indent="-176213">
              <a:buFontTx/>
              <a:buChar char="•"/>
            </a:pPr>
            <a:r>
              <a:rPr lang="sv-SE" dirty="0" smtClean="0"/>
              <a:t> Sveriges största industriinvesterare 2010 (8%)</a:t>
            </a:r>
          </a:p>
          <a:p>
            <a:pPr marL="176213" indent="-176213">
              <a:buFontTx/>
              <a:buChar char="•"/>
            </a:pPr>
            <a:r>
              <a:rPr lang="sv-SE" dirty="0" smtClean="0"/>
              <a:t> Planerar att nyanställa ca 1250 personer 2011-2015</a:t>
            </a:r>
          </a:p>
          <a:p>
            <a:pPr marL="176213" indent="-176213">
              <a:buFontTx/>
              <a:buChar char="•"/>
            </a:pPr>
            <a:r>
              <a:rPr lang="sv-SE" dirty="0" smtClean="0"/>
              <a:t> Undersöker produktion av </a:t>
            </a:r>
            <a:r>
              <a:rPr lang="sv-SE" dirty="0" err="1" smtClean="0"/>
              <a:t>REEs</a:t>
            </a:r>
            <a:endParaRPr lang="sv-SE" dirty="0" smtClean="0"/>
          </a:p>
          <a:p>
            <a:pPr marL="176213" indent="-176213">
              <a:buFontTx/>
              <a:buChar char="•"/>
            </a:pPr>
            <a:endParaRPr lang="sv-SE" dirty="0" smtClean="0"/>
          </a:p>
          <a:p>
            <a:pPr marL="176213" indent="-176213">
              <a:buNone/>
            </a:pPr>
            <a:endParaRPr lang="sv-SE" dirty="0" smtClean="0"/>
          </a:p>
          <a:p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456960" y="760855"/>
            <a:ext cx="7579535" cy="642942"/>
          </a:xfrm>
        </p:spPr>
        <p:txBody>
          <a:bodyPr/>
          <a:lstStyle/>
          <a:p>
            <a:r>
              <a:rPr lang="sv-SE" dirty="0" smtClean="0"/>
              <a:t>LKAB idag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ubrik 1"/>
          <p:cNvSpPr>
            <a:spLocks noGrp="1"/>
          </p:cNvSpPr>
          <p:nvPr>
            <p:ph type="title" idx="4294967295"/>
          </p:nvPr>
        </p:nvSpPr>
        <p:spPr>
          <a:xfrm>
            <a:off x="611560" y="274638"/>
            <a:ext cx="8532441" cy="1143000"/>
          </a:xfrm>
        </p:spPr>
        <p:txBody>
          <a:bodyPr/>
          <a:lstStyle/>
          <a:p>
            <a:r>
              <a:rPr lang="sv-SE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Our operations are </a:t>
            </a:r>
            <a:r>
              <a:rPr lang="sv-SE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state-of-the</a:t>
            </a:r>
            <a:r>
              <a:rPr lang="sv-SE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art</a:t>
            </a:r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457200" y="1600200"/>
            <a:ext cx="1810544" cy="460648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1" charset="-128"/>
                <a:cs typeface="Arial" pitchFamily="34" charset="0"/>
              </a:rPr>
              <a:t>High-tech mining operations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ea typeface="ＭＳ Ｐゴシック" pitchFamily="1" charset="-128"/>
              <a:cs typeface="Arial" pitchFamily="34" charset="0"/>
            </a:endParaRPr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2411760" y="1600200"/>
            <a:ext cx="2160240" cy="460648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1" charset="-128"/>
                <a:cs typeface="Arial" pitchFamily="34" charset="0"/>
              </a:rPr>
              <a:t>Innovative technology for pelletizing </a:t>
            </a:r>
            <a:b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1" charset="-128"/>
                <a:cs typeface="Arial" pitchFamily="34" charset="0"/>
              </a:rPr>
            </a:b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ea typeface="ＭＳ Ｐゴシック" pitchFamily="1" charset="-128"/>
              <a:cs typeface="Arial" pitchFamily="34" charset="0"/>
            </a:endParaRP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4658072" y="1600200"/>
            <a:ext cx="1930152" cy="532656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1" charset="-128"/>
                <a:cs typeface="Arial" pitchFamily="34" charset="0"/>
              </a:rPr>
              <a:t>Efficient railway and </a:t>
            </a:r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1" charset="-128"/>
                <a:cs typeface="Arial" pitchFamily="34" charset="0"/>
              </a:rPr>
              <a:t>harbour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1" charset="-128"/>
                <a:cs typeface="Arial" pitchFamily="34" charset="0"/>
              </a:rPr>
              <a:t> logistics 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ea typeface="ＭＳ Ｐゴシック" pitchFamily="1" charset="-128"/>
              <a:cs typeface="Arial" pitchFamily="34" charset="0"/>
            </a:endParaRPr>
          </a:p>
        </p:txBody>
      </p:sp>
      <p:sp>
        <p:nvSpPr>
          <p:cNvPr id="20488" name="Content Placeholder 6"/>
          <p:cNvSpPr txBox="1">
            <a:spLocks/>
          </p:cNvSpPr>
          <p:nvPr/>
        </p:nvSpPr>
        <p:spPr bwMode="auto">
          <a:xfrm>
            <a:off x="6732240" y="1600200"/>
            <a:ext cx="1944216" cy="5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1400" b="1" dirty="0" smtClean="0">
                <a:solidFill>
                  <a:srgbClr val="404040"/>
                </a:solidFill>
              </a:rPr>
              <a:t>World class R&amp;D </a:t>
            </a:r>
            <a:endParaRPr lang="en-US" sz="1400" b="1" dirty="0">
              <a:solidFill>
                <a:srgbClr val="404040"/>
              </a:solidFill>
            </a:endParaRPr>
          </a:p>
        </p:txBody>
      </p:sp>
      <p:pic>
        <p:nvPicPr>
          <p:cNvPr id="20490" name="Picture 4" descr="Anfang_Mini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133600"/>
            <a:ext cx="2016000" cy="37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4" descr="Anfang_Minin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240" y="2133600"/>
            <a:ext cx="2016000" cy="37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4" descr="Anfang_Minin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0062" y="2133600"/>
            <a:ext cx="2016000" cy="37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latshållare för bildnummer 4"/>
          <p:cNvSpPr txBox="1">
            <a:spLocks/>
          </p:cNvSpPr>
          <p:nvPr/>
        </p:nvSpPr>
        <p:spPr>
          <a:xfrm>
            <a:off x="107504" y="6345063"/>
            <a:ext cx="514350" cy="46831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B3B60-CAE9-41CF-B13F-A70FD9D7FA7E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026" name="Picture 2" descr="C:\Mina Dokument Lokalt\VD\LKAB Presentationer\Foton\Pressbilder\Högupplöst\Förstärkning Bultning\ORTDRIVNING_BULTNING_MG_13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132856"/>
            <a:ext cx="2088232" cy="3744416"/>
          </a:xfrm>
          <a:prstGeom prst="rect">
            <a:avLst/>
          </a:prstGeom>
          <a:noFill/>
        </p:spPr>
      </p:pic>
      <p:pic>
        <p:nvPicPr>
          <p:cNvPr id="12" name="Bildobjekt 4"/>
          <p:cNvPicPr>
            <a:picLocks noChangeAspect="1"/>
          </p:cNvPicPr>
          <p:nvPr/>
        </p:nvPicPr>
        <p:blipFill>
          <a:blip r:embed="rId7" cstate="print"/>
          <a:srcRect t="26125"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 wrap="square"/>
          <a:lstStyle/>
          <a:p>
            <a:pPr marL="0" indent="0">
              <a:buNone/>
            </a:pPr>
            <a:r>
              <a:rPr lang="sv-SE" sz="1600" b="1" dirty="0" smtClean="0"/>
              <a:t>Affärsidé </a:t>
            </a:r>
          </a:p>
          <a:p>
            <a:pPr marL="0" indent="0">
              <a:buNone/>
            </a:pPr>
            <a:r>
              <a:rPr lang="sv-SE" sz="1600" dirty="0" err="1" smtClean="0"/>
              <a:t>LKABs</a:t>
            </a:r>
            <a:r>
              <a:rPr lang="sv-SE" sz="1600" dirty="0" smtClean="0"/>
              <a:t> affärsidé är att, med utgångspunkt från Malmfälten, för världsmarknaden tillverka och leverera produkter och tjänster för järntillverkning som skapar mervärden för kunderna. Andra närbesläktade produkter och tjänster, som bygger på </a:t>
            </a:r>
            <a:r>
              <a:rPr lang="sv-SE" sz="1600" dirty="0" err="1" smtClean="0"/>
              <a:t>LKABs</a:t>
            </a:r>
            <a:r>
              <a:rPr lang="sv-SE" sz="1600" dirty="0" smtClean="0"/>
              <a:t> kunnande och som stödjer huvudaffären, kan ingå i verksamheten. </a:t>
            </a:r>
          </a:p>
          <a:p>
            <a:pPr marL="0" indent="0">
              <a:buNone/>
            </a:pPr>
            <a:endParaRPr lang="sv-SE" sz="1600" dirty="0" smtClean="0"/>
          </a:p>
          <a:p>
            <a:pPr marL="0" indent="0">
              <a:buNone/>
            </a:pPr>
            <a:r>
              <a:rPr lang="sv-SE" sz="1600" b="1" dirty="0" smtClean="0"/>
              <a:t>Vision</a:t>
            </a:r>
          </a:p>
          <a:p>
            <a:pPr marL="0" indent="0">
              <a:buNone/>
            </a:pPr>
            <a:r>
              <a:rPr lang="sv-SE" sz="1600" dirty="0" err="1" smtClean="0"/>
              <a:t>LKABs</a:t>
            </a:r>
            <a:r>
              <a:rPr lang="sv-SE" sz="1600" dirty="0" smtClean="0"/>
              <a:t> vision är att av kunderna uppfattas vara den </a:t>
            </a:r>
            <a:br>
              <a:rPr lang="sv-SE" sz="1600" dirty="0" smtClean="0"/>
            </a:br>
            <a:r>
              <a:rPr lang="sv-SE" sz="1600" dirty="0" smtClean="0"/>
              <a:t>leverantör som ger mest mervärde och därmed </a:t>
            </a:r>
            <a:br>
              <a:rPr lang="sv-SE" sz="1600" dirty="0" smtClean="0"/>
            </a:br>
            <a:r>
              <a:rPr lang="sv-SE" sz="1600" dirty="0" smtClean="0"/>
              <a:t>ledande inom sina utvalda</a:t>
            </a:r>
            <a:br>
              <a:rPr lang="sv-SE" sz="1600" dirty="0" smtClean="0"/>
            </a:br>
            <a:r>
              <a:rPr lang="sv-SE" sz="1600" dirty="0" smtClean="0"/>
              <a:t>marknadssegment.</a:t>
            </a:r>
          </a:p>
          <a:p>
            <a:pPr marL="0" indent="0">
              <a:buNone/>
            </a:pPr>
            <a:endParaRPr lang="sv-SE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Affärsidé och vision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068960"/>
            <a:ext cx="2862858" cy="290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ubrik 3"/>
          <p:cNvSpPr>
            <a:spLocks noGrp="1"/>
          </p:cNvSpPr>
          <p:nvPr>
            <p:ph type="title" idx="4294967295"/>
          </p:nvPr>
        </p:nvSpPr>
        <p:spPr>
          <a:xfrm>
            <a:off x="0" y="765175"/>
            <a:ext cx="6800850" cy="642938"/>
          </a:xfrm>
        </p:spPr>
        <p:txBody>
          <a:bodyPr/>
          <a:lstStyle/>
          <a:p>
            <a:r>
              <a:rPr lang="en-US" sz="3200" b="1" dirty="0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LKAB production and sales</a:t>
            </a:r>
            <a:endParaRPr lang="sv-SE" sz="3200" b="1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ruta 20"/>
          <p:cNvSpPr txBox="1">
            <a:spLocks noChangeArrowheads="1"/>
          </p:cNvSpPr>
          <p:nvPr/>
        </p:nvSpPr>
        <p:spPr bwMode="auto">
          <a:xfrm>
            <a:off x="1400994" y="2101125"/>
            <a:ext cx="15392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By product</a:t>
            </a:r>
            <a:endParaRPr lang="en-GB" sz="2000" b="1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ruta 20"/>
          <p:cNvSpPr txBox="1">
            <a:spLocks noChangeArrowheads="1"/>
          </p:cNvSpPr>
          <p:nvPr/>
        </p:nvSpPr>
        <p:spPr bwMode="auto">
          <a:xfrm>
            <a:off x="6259619" y="2112158"/>
            <a:ext cx="11112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By area</a:t>
            </a:r>
            <a:endParaRPr lang="en-GB" sz="2000" b="1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ruta 20"/>
          <p:cNvSpPr txBox="1">
            <a:spLocks noChangeArrowheads="1"/>
          </p:cNvSpPr>
          <p:nvPr/>
        </p:nvSpPr>
        <p:spPr bwMode="auto">
          <a:xfrm>
            <a:off x="525451" y="3068960"/>
            <a:ext cx="10743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600" b="1" dirty="0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Fines 8%</a:t>
            </a:r>
            <a:endParaRPr lang="sv-SE" sz="1600" b="1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ruta 20"/>
          <p:cNvSpPr txBox="1">
            <a:spLocks noChangeArrowheads="1"/>
          </p:cNvSpPr>
          <p:nvPr/>
        </p:nvSpPr>
        <p:spPr bwMode="auto">
          <a:xfrm>
            <a:off x="1245531" y="2730406"/>
            <a:ext cx="22493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600" b="1" dirty="0" smtClean="0">
                <a:solidFill>
                  <a:srgbClr val="595959"/>
                </a:solidFill>
                <a:cs typeface="Arial" pitchFamily="34" charset="0"/>
              </a:rPr>
              <a:t>Special </a:t>
            </a:r>
            <a:r>
              <a:rPr lang="en-US" sz="1600" b="1" dirty="0" smtClean="0">
                <a:solidFill>
                  <a:srgbClr val="595959"/>
                </a:solidFill>
                <a:cs typeface="Arial" pitchFamily="34" charset="0"/>
              </a:rPr>
              <a:t>products</a:t>
            </a:r>
            <a:r>
              <a:rPr lang="sv-SE" sz="1600" b="1" dirty="0" smtClean="0">
                <a:solidFill>
                  <a:srgbClr val="595959"/>
                </a:solidFill>
                <a:cs typeface="Arial" pitchFamily="34" charset="0"/>
              </a:rPr>
              <a:t> </a:t>
            </a:r>
            <a:r>
              <a:rPr lang="sv-SE" sz="1600" b="1" dirty="0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sv-SE" sz="1600" b="1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%</a:t>
            </a:r>
          </a:p>
        </p:txBody>
      </p:sp>
      <p:sp>
        <p:nvSpPr>
          <p:cNvPr id="11" name="textruta 19"/>
          <p:cNvSpPr txBox="1">
            <a:spLocks noChangeArrowheads="1"/>
          </p:cNvSpPr>
          <p:nvPr/>
        </p:nvSpPr>
        <p:spPr bwMode="auto">
          <a:xfrm>
            <a:off x="3257216" y="5517232"/>
            <a:ext cx="13147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600" b="1" dirty="0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Pellets 88%</a:t>
            </a:r>
            <a:endParaRPr lang="sv-SE" sz="1600" b="1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5" y="3062149"/>
            <a:ext cx="2952000" cy="286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ruta 18"/>
          <p:cNvSpPr txBox="1">
            <a:spLocks noChangeArrowheads="1"/>
          </p:cNvSpPr>
          <p:nvPr/>
        </p:nvSpPr>
        <p:spPr bwMode="auto">
          <a:xfrm>
            <a:off x="7655173" y="5610726"/>
            <a:ext cx="17236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Europe</a:t>
            </a:r>
            <a:r>
              <a:rPr lang="sv-SE" sz="1600" b="1" dirty="0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70%</a:t>
            </a:r>
            <a:endParaRPr lang="sv-SE" sz="1600" b="1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ruta 19"/>
          <p:cNvSpPr txBox="1">
            <a:spLocks noChangeArrowheads="1"/>
          </p:cNvSpPr>
          <p:nvPr/>
        </p:nvSpPr>
        <p:spPr bwMode="auto">
          <a:xfrm>
            <a:off x="3995936" y="3429000"/>
            <a:ext cx="19442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1600" b="1" dirty="0" err="1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Middle</a:t>
            </a:r>
            <a:r>
              <a:rPr lang="sv-SE" sz="1600" b="1" dirty="0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600" b="1" dirty="0" smtClean="0">
                <a:solidFill>
                  <a:srgbClr val="595959"/>
                </a:solidFill>
                <a:cs typeface="Arial" pitchFamily="34" charset="0"/>
              </a:rPr>
              <a:t>E</a:t>
            </a:r>
            <a:r>
              <a:rPr lang="sv-SE" sz="1600" b="1" dirty="0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ast and </a:t>
            </a:r>
            <a:r>
              <a:rPr lang="sv-SE" sz="1600" b="1" dirty="0" smtClean="0">
                <a:solidFill>
                  <a:srgbClr val="595959"/>
                </a:solidFill>
                <a:cs typeface="Arial" pitchFamily="34" charset="0"/>
              </a:rPr>
              <a:t>N</a:t>
            </a:r>
            <a:r>
              <a:rPr lang="sv-SE" sz="1600" b="1" dirty="0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orth Africa 20%</a:t>
            </a:r>
            <a:endParaRPr lang="sv-SE" sz="1600" b="1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ruta 20"/>
          <p:cNvSpPr txBox="1">
            <a:spLocks noChangeArrowheads="1"/>
          </p:cNvSpPr>
          <p:nvPr/>
        </p:nvSpPr>
        <p:spPr bwMode="auto">
          <a:xfrm>
            <a:off x="5868143" y="2802414"/>
            <a:ext cx="13778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1600" b="1" dirty="0" err="1" smtClean="0">
                <a:solidFill>
                  <a:srgbClr val="595959"/>
                </a:solidFill>
                <a:cs typeface="Arial" pitchFamily="34" charset="0"/>
              </a:rPr>
              <a:t>Asia</a:t>
            </a:r>
            <a:r>
              <a:rPr lang="sv-SE" sz="1600" b="1" dirty="0" smtClean="0">
                <a:solidFill>
                  <a:srgbClr val="595959"/>
                </a:solidFill>
                <a:cs typeface="Arial" pitchFamily="34" charset="0"/>
              </a:rPr>
              <a:t> </a:t>
            </a:r>
            <a:r>
              <a:rPr lang="sv-SE" sz="1600" b="1" dirty="0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10%</a:t>
            </a:r>
            <a:endParaRPr lang="sv-SE" sz="1600" b="1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Platshållare för bildnummer 4"/>
          <p:cNvSpPr txBox="1">
            <a:spLocks/>
          </p:cNvSpPr>
          <p:nvPr/>
        </p:nvSpPr>
        <p:spPr>
          <a:xfrm>
            <a:off x="107504" y="6381328"/>
            <a:ext cx="514350" cy="46831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B3B60-CAE9-41CF-B13F-A70FD9D7FA7E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4" name="Bildobjekt 4"/>
          <p:cNvPicPr>
            <a:picLocks noChangeAspect="1"/>
          </p:cNvPicPr>
          <p:nvPr/>
        </p:nvPicPr>
        <p:blipFill>
          <a:blip r:embed="rId5" cstate="print"/>
          <a:srcRect t="26125"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23528" y="760413"/>
            <a:ext cx="8437885" cy="642937"/>
          </a:xfrm>
        </p:spPr>
        <p:txBody>
          <a:bodyPr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dirty="0" smtClean="0"/>
              <a:t>Vägen till framgång börjar </a:t>
            </a:r>
            <a:br>
              <a:rPr lang="sv-SE" dirty="0" smtClean="0"/>
            </a:br>
            <a:r>
              <a:rPr lang="sv-SE" dirty="0" smtClean="0"/>
              <a:t>med en inre glöd!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Bildobjekt 4"/>
          <p:cNvPicPr>
            <a:picLocks noChangeAspect="1"/>
          </p:cNvPicPr>
          <p:nvPr/>
        </p:nvPicPr>
        <p:blipFill>
          <a:blip r:embed="rId3" cstate="print"/>
          <a:srcRect t="26125"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Bildobjekt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5700" y="238125"/>
            <a:ext cx="30861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O2-utsläpp_ENG"/>
          <p:cNvPicPr>
            <a:picLocks noChangeAspect="1" noChangeArrowheads="1"/>
          </p:cNvPicPr>
          <p:nvPr/>
        </p:nvPicPr>
        <p:blipFill>
          <a:blip r:embed="rId5" cstate="print"/>
          <a:srcRect b="25215"/>
          <a:stretch>
            <a:fillRect/>
          </a:stretch>
        </p:blipFill>
        <p:spPr bwMode="auto">
          <a:xfrm>
            <a:off x="4613484" y="1772816"/>
            <a:ext cx="4247348" cy="4104456"/>
          </a:xfrm>
          <a:prstGeom prst="rect">
            <a:avLst/>
          </a:prstGeom>
          <a:noFill/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3528" y="1700808"/>
            <a:ext cx="428913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44463" indent="-144463" eaLnBrk="1" hangingPunct="1">
              <a:lnSpc>
                <a:spcPct val="110000"/>
              </a:lnSpc>
              <a:buFontTx/>
              <a:buChar char="•"/>
            </a:pPr>
            <a:endParaRPr lang="en-GB" sz="1600" dirty="0">
              <a:latin typeface="Arial" pitchFamily="34" charset="0"/>
            </a:endParaRPr>
          </a:p>
          <a:p>
            <a:pPr marL="144463" indent="-144463" eaLnBrk="1" hangingPunct="1">
              <a:lnSpc>
                <a:spcPct val="110000"/>
              </a:lnSpc>
              <a:buFontTx/>
              <a:buChar char="•"/>
            </a:pPr>
            <a:r>
              <a:rPr lang="en-GB" sz="1600" dirty="0">
                <a:latin typeface="Arial" pitchFamily="34" charset="0"/>
              </a:rPr>
              <a:t>Magnetite </a:t>
            </a:r>
            <a:r>
              <a:rPr lang="en-GB" sz="1600" dirty="0" smtClean="0">
                <a:latin typeface="Arial" pitchFamily="34" charset="0"/>
              </a:rPr>
              <a:t>acts like a fuel </a:t>
            </a:r>
            <a:r>
              <a:rPr lang="en-GB" sz="1600" dirty="0" smtClean="0"/>
              <a:t>when </a:t>
            </a:r>
            <a:r>
              <a:rPr lang="en-GB" sz="1600" dirty="0" smtClean="0">
                <a:latin typeface="Arial" pitchFamily="34" charset="0"/>
              </a:rPr>
              <a:t>oxidizing </a:t>
            </a:r>
            <a:r>
              <a:rPr lang="en-GB" sz="1600" dirty="0">
                <a:latin typeface="Arial" pitchFamily="34" charset="0"/>
              </a:rPr>
              <a:t>to </a:t>
            </a:r>
            <a:r>
              <a:rPr lang="en-GB" sz="1600" dirty="0" smtClean="0">
                <a:latin typeface="Arial" pitchFamily="34" charset="0"/>
              </a:rPr>
              <a:t>hematite.</a:t>
            </a:r>
            <a:endParaRPr lang="en-GB" sz="1600" dirty="0">
              <a:latin typeface="Arial" pitchFamily="34" charset="0"/>
            </a:endParaRPr>
          </a:p>
          <a:p>
            <a:pPr marL="144463" indent="-144463" eaLnBrk="1" hangingPunct="1">
              <a:lnSpc>
                <a:spcPct val="110000"/>
              </a:lnSpc>
            </a:pPr>
            <a:endParaRPr lang="en-GB" sz="1600" dirty="0">
              <a:latin typeface="Arial" pitchFamily="34" charset="0"/>
            </a:endParaRPr>
          </a:p>
          <a:p>
            <a:pPr marL="144463" indent="-144463" eaLnBrk="1" hangingPunct="1">
              <a:lnSpc>
                <a:spcPct val="110000"/>
              </a:lnSpc>
              <a:buFontTx/>
              <a:buChar char="•"/>
            </a:pPr>
            <a:r>
              <a:rPr lang="en-GB" sz="1600" dirty="0" smtClean="0">
                <a:latin typeface="Arial" pitchFamily="34" charset="0"/>
              </a:rPr>
              <a:t>Consumption </a:t>
            </a:r>
            <a:r>
              <a:rPr lang="en-GB" sz="1600" dirty="0">
                <a:latin typeface="Arial" pitchFamily="34" charset="0"/>
              </a:rPr>
              <a:t>of fossil fuels is </a:t>
            </a:r>
            <a:r>
              <a:rPr lang="en-GB" sz="1600" dirty="0" smtClean="0">
                <a:latin typeface="Arial" pitchFamily="34" charset="0"/>
              </a:rPr>
              <a:t>only </a:t>
            </a:r>
            <a:r>
              <a:rPr lang="en-GB" sz="1600" b="1" dirty="0" smtClean="0">
                <a:latin typeface="Arial" pitchFamily="34" charset="0"/>
              </a:rPr>
              <a:t>one</a:t>
            </a:r>
            <a:r>
              <a:rPr lang="sv-SE" sz="1600" b="1" dirty="0" smtClean="0">
                <a:latin typeface="Arial" pitchFamily="34" charset="0"/>
              </a:rPr>
              <a:t>-</a:t>
            </a:r>
            <a:r>
              <a:rPr lang="en-GB" sz="1600" b="1" dirty="0" smtClean="0"/>
              <a:t>third of that required</a:t>
            </a:r>
            <a:r>
              <a:rPr lang="en-GB" sz="1600" dirty="0" smtClean="0"/>
              <a:t> in the production of hematite pellets.</a:t>
            </a:r>
            <a:r>
              <a:rPr lang="en-GB" sz="1600" b="1" dirty="0" smtClean="0">
                <a:latin typeface="Arial" pitchFamily="34" charset="0"/>
              </a:rPr>
              <a:t> </a:t>
            </a:r>
          </a:p>
          <a:p>
            <a:pPr marL="144463" indent="-144463" eaLnBrk="1" hangingPunct="1">
              <a:lnSpc>
                <a:spcPct val="110000"/>
              </a:lnSpc>
            </a:pPr>
            <a:endParaRPr lang="en-GB" sz="1600" dirty="0">
              <a:latin typeface="Arial" pitchFamily="34" charset="0"/>
            </a:endParaRPr>
          </a:p>
          <a:p>
            <a:pPr marL="144463" indent="-144463" eaLnBrk="1" hangingPunct="1">
              <a:lnSpc>
                <a:spcPct val="110000"/>
              </a:lnSpc>
              <a:buFontTx/>
              <a:buChar char="•"/>
            </a:pPr>
            <a:r>
              <a:rPr lang="en-GB" sz="1600" dirty="0" smtClean="0">
                <a:latin typeface="Arial" pitchFamily="34" charset="0"/>
              </a:rPr>
              <a:t>CO2-emissions </a:t>
            </a:r>
            <a:r>
              <a:rPr lang="en-GB" sz="1600" dirty="0">
                <a:latin typeface="Arial" pitchFamily="34" charset="0"/>
              </a:rPr>
              <a:t>from mine to sinter and </a:t>
            </a:r>
            <a:r>
              <a:rPr lang="en-GB" sz="1600" dirty="0" smtClean="0">
                <a:latin typeface="Arial" pitchFamily="34" charset="0"/>
              </a:rPr>
              <a:t> pellets </a:t>
            </a:r>
            <a:r>
              <a:rPr lang="en-GB" sz="1600" dirty="0">
                <a:latin typeface="Arial" pitchFamily="34" charset="0"/>
              </a:rPr>
              <a:t>are </a:t>
            </a:r>
            <a:r>
              <a:rPr lang="en-GB" sz="1600" dirty="0" smtClean="0">
                <a:latin typeface="Arial" pitchFamily="34" charset="0"/>
              </a:rPr>
              <a:t>only </a:t>
            </a:r>
            <a:r>
              <a:rPr lang="en-GB" sz="1600" b="1" dirty="0" smtClean="0">
                <a:latin typeface="Arial" pitchFamily="34" charset="0"/>
              </a:rPr>
              <a:t>one-seventh</a:t>
            </a:r>
            <a:endParaRPr lang="en-GB" sz="1600" dirty="0">
              <a:latin typeface="Arial" pitchFamily="34" charset="0"/>
            </a:endParaRPr>
          </a:p>
        </p:txBody>
      </p:sp>
      <p:pic>
        <p:nvPicPr>
          <p:cNvPr id="8" name="Picture 7" descr="PPT-bakgrund2"/>
          <p:cNvPicPr>
            <a:picLocks noChangeAspect="1" noChangeArrowheads="1"/>
          </p:cNvPicPr>
          <p:nvPr/>
        </p:nvPicPr>
        <p:blipFill>
          <a:blip r:embed="rId6" cstate="print"/>
          <a:srcRect t="66774" r="66545" b="3410"/>
          <a:stretch>
            <a:fillRect/>
          </a:stretch>
        </p:blipFill>
        <p:spPr bwMode="auto">
          <a:xfrm>
            <a:off x="0" y="4797152"/>
            <a:ext cx="1475656" cy="120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993141" y="4633972"/>
            <a:ext cx="39388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Arial" pitchFamily="34" charset="0"/>
              </a:rPr>
              <a:t>”</a:t>
            </a:r>
            <a:r>
              <a:rPr lang="en-US" sz="2800" b="1" i="1" dirty="0">
                <a:solidFill>
                  <a:srgbClr val="00B050"/>
                </a:solidFill>
                <a:latin typeface="Arial" pitchFamily="34" charset="0"/>
              </a:rPr>
              <a:t>LKAB Green Pellets</a:t>
            </a:r>
            <a:r>
              <a:rPr lang="en-US" sz="2800" b="1" dirty="0" smtClean="0">
                <a:solidFill>
                  <a:srgbClr val="00B050"/>
                </a:solidFill>
                <a:latin typeface="Arial" pitchFamily="34" charset="0"/>
              </a:rPr>
              <a:t>”</a:t>
            </a:r>
            <a:endParaRPr lang="en-US" sz="2800" b="1" dirty="0">
              <a:solidFill>
                <a:srgbClr val="00FF00"/>
              </a:solidFill>
              <a:latin typeface="Arial" pitchFamily="34" charset="0"/>
            </a:endParaRPr>
          </a:p>
        </p:txBody>
      </p:sp>
      <p:sp>
        <p:nvSpPr>
          <p:cNvPr id="10" name="Platshållare för bildnummer 4"/>
          <p:cNvSpPr txBox="1">
            <a:spLocks/>
          </p:cNvSpPr>
          <p:nvPr/>
        </p:nvSpPr>
        <p:spPr>
          <a:xfrm>
            <a:off x="107504" y="6345063"/>
            <a:ext cx="514350" cy="46831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B3B60-CAE9-41CF-B13F-A70FD9D7FA7E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1403648" y="548680"/>
            <a:ext cx="63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  <a:ea typeface="ＭＳ Ｐゴシック" pitchFamily="34" charset="-128"/>
                <a:cs typeface="Arial" pitchFamily="34" charset="0"/>
              </a:rPr>
              <a:t>The advantages of magnetite and</a:t>
            </a:r>
          </a:p>
          <a:p>
            <a:pPr algn="ctr"/>
            <a:r>
              <a:rPr lang="en-US" sz="2800" b="1" dirty="0" smtClean="0">
                <a:solidFill>
                  <a:srgbClr val="595959"/>
                </a:solidFill>
                <a:ea typeface="ＭＳ Ｐゴシック" pitchFamily="34" charset="-128"/>
                <a:cs typeface="Arial" pitchFamily="34" charset="0"/>
              </a:rPr>
              <a:t>innovative process development </a:t>
            </a:r>
            <a:endParaRPr lang="sv-SE" sz="2800" dirty="0">
              <a:solidFill>
                <a:srgbClr val="595959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9552" y="2165685"/>
            <a:ext cx="7900987" cy="4503675"/>
            <a:chOff x="592" y="1311"/>
            <a:chExt cx="4976" cy="2894"/>
          </a:xfrm>
        </p:grpSpPr>
        <p:sp>
          <p:nvSpPr>
            <p:cNvPr id="164868" name="Rectangle 4"/>
            <p:cNvSpPr>
              <a:spLocks noChangeArrowheads="1"/>
            </p:cNvSpPr>
            <p:nvPr/>
          </p:nvSpPr>
          <p:spPr bwMode="auto">
            <a:xfrm>
              <a:off x="4695" y="3212"/>
              <a:ext cx="369" cy="1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sv-SE" sz="1200" b="1" smtClean="0">
                  <a:solidFill>
                    <a:srgbClr val="FFFFFF"/>
                  </a:solidFill>
                  <a:latin typeface="Arial" charset="0"/>
                </a:rPr>
                <a:t>scrap</a:t>
              </a:r>
              <a:endParaRPr lang="sv-SE" sz="12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4869" name="Line 5"/>
            <p:cNvSpPr>
              <a:spLocks noChangeShapeType="1"/>
            </p:cNvSpPr>
            <p:nvPr/>
          </p:nvSpPr>
          <p:spPr bwMode="auto">
            <a:xfrm flipH="1" flipV="1">
              <a:off x="4388" y="3207"/>
              <a:ext cx="208" cy="4"/>
            </a:xfrm>
            <a:prstGeom prst="line">
              <a:avLst/>
            </a:prstGeom>
            <a:noFill/>
            <a:ln w="25400">
              <a:solidFill>
                <a:srgbClr val="0066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164870" name="Rectangle 6"/>
            <p:cNvSpPr>
              <a:spLocks noChangeArrowheads="1"/>
            </p:cNvSpPr>
            <p:nvPr/>
          </p:nvSpPr>
          <p:spPr bwMode="auto">
            <a:xfrm>
              <a:off x="3627" y="3517"/>
              <a:ext cx="1051" cy="33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sv-SE" sz="1400" b="1" smtClean="0">
                  <a:solidFill>
                    <a:srgbClr val="FFFFFF"/>
                  </a:solidFill>
                  <a:latin typeface="Arial" charset="0"/>
                </a:rPr>
                <a:t>ELECTRIC ARC FURNACE</a:t>
              </a:r>
              <a:endParaRPr lang="sv-SE" sz="1400" b="1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3840" y="3060"/>
              <a:ext cx="577" cy="384"/>
              <a:chOff x="4168" y="3624"/>
              <a:chExt cx="577" cy="384"/>
            </a:xfrm>
          </p:grpSpPr>
          <p:sp>
            <p:nvSpPr>
              <p:cNvPr id="164872" name="Freeform 8"/>
              <p:cNvSpPr>
                <a:spLocks/>
              </p:cNvSpPr>
              <p:nvPr/>
            </p:nvSpPr>
            <p:spPr bwMode="auto">
              <a:xfrm>
                <a:off x="4168" y="3703"/>
                <a:ext cx="577" cy="305"/>
              </a:xfrm>
              <a:custGeom>
                <a:avLst/>
                <a:gdLst/>
                <a:ahLst/>
                <a:cxnLst>
                  <a:cxn ang="0">
                    <a:pos x="320" y="0"/>
                  </a:cxn>
                  <a:cxn ang="0">
                    <a:pos x="240" y="0"/>
                  </a:cxn>
                  <a:cxn ang="0">
                    <a:pos x="240" y="16"/>
                  </a:cxn>
                  <a:cxn ang="0">
                    <a:pos x="56" y="48"/>
                  </a:cxn>
                  <a:cxn ang="0">
                    <a:pos x="56" y="72"/>
                  </a:cxn>
                  <a:cxn ang="0">
                    <a:pos x="80" y="72"/>
                  </a:cxn>
                  <a:cxn ang="0">
                    <a:pos x="80" y="120"/>
                  </a:cxn>
                  <a:cxn ang="0">
                    <a:pos x="32" y="120"/>
                  </a:cxn>
                  <a:cxn ang="0">
                    <a:pos x="32" y="176"/>
                  </a:cxn>
                  <a:cxn ang="0">
                    <a:pos x="16" y="176"/>
                  </a:cxn>
                  <a:cxn ang="0">
                    <a:pos x="0" y="192"/>
                  </a:cxn>
                  <a:cxn ang="0">
                    <a:pos x="32" y="216"/>
                  </a:cxn>
                  <a:cxn ang="0">
                    <a:pos x="96" y="232"/>
                  </a:cxn>
                  <a:cxn ang="0">
                    <a:pos x="208" y="288"/>
                  </a:cxn>
                  <a:cxn ang="0">
                    <a:pos x="208" y="304"/>
                  </a:cxn>
                  <a:cxn ang="0">
                    <a:pos x="352" y="304"/>
                  </a:cxn>
                  <a:cxn ang="0">
                    <a:pos x="352" y="288"/>
                  </a:cxn>
                  <a:cxn ang="0">
                    <a:pos x="496" y="264"/>
                  </a:cxn>
                  <a:cxn ang="0">
                    <a:pos x="496" y="280"/>
                  </a:cxn>
                  <a:cxn ang="0">
                    <a:pos x="520" y="280"/>
                  </a:cxn>
                  <a:cxn ang="0">
                    <a:pos x="528" y="264"/>
                  </a:cxn>
                  <a:cxn ang="0">
                    <a:pos x="560" y="264"/>
                  </a:cxn>
                  <a:cxn ang="0">
                    <a:pos x="560" y="144"/>
                  </a:cxn>
                  <a:cxn ang="0">
                    <a:pos x="576" y="144"/>
                  </a:cxn>
                  <a:cxn ang="0">
                    <a:pos x="576" y="128"/>
                  </a:cxn>
                  <a:cxn ang="0">
                    <a:pos x="480" y="128"/>
                  </a:cxn>
                  <a:cxn ang="0">
                    <a:pos x="480" y="80"/>
                  </a:cxn>
                  <a:cxn ang="0">
                    <a:pos x="504" y="80"/>
                  </a:cxn>
                  <a:cxn ang="0">
                    <a:pos x="504" y="56"/>
                  </a:cxn>
                  <a:cxn ang="0">
                    <a:pos x="320" y="0"/>
                  </a:cxn>
                </a:cxnLst>
                <a:rect l="0" t="0" r="r" b="b"/>
                <a:pathLst>
                  <a:path w="577" h="305">
                    <a:moveTo>
                      <a:pt x="320" y="0"/>
                    </a:moveTo>
                    <a:lnTo>
                      <a:pt x="240" y="0"/>
                    </a:lnTo>
                    <a:lnTo>
                      <a:pt x="240" y="16"/>
                    </a:lnTo>
                    <a:lnTo>
                      <a:pt x="56" y="48"/>
                    </a:lnTo>
                    <a:lnTo>
                      <a:pt x="56" y="72"/>
                    </a:lnTo>
                    <a:lnTo>
                      <a:pt x="80" y="72"/>
                    </a:lnTo>
                    <a:lnTo>
                      <a:pt x="80" y="120"/>
                    </a:lnTo>
                    <a:lnTo>
                      <a:pt x="32" y="120"/>
                    </a:lnTo>
                    <a:lnTo>
                      <a:pt x="32" y="176"/>
                    </a:lnTo>
                    <a:lnTo>
                      <a:pt x="16" y="176"/>
                    </a:lnTo>
                    <a:lnTo>
                      <a:pt x="0" y="192"/>
                    </a:lnTo>
                    <a:lnTo>
                      <a:pt x="32" y="216"/>
                    </a:lnTo>
                    <a:lnTo>
                      <a:pt x="96" y="232"/>
                    </a:lnTo>
                    <a:lnTo>
                      <a:pt x="208" y="288"/>
                    </a:lnTo>
                    <a:lnTo>
                      <a:pt x="208" y="304"/>
                    </a:lnTo>
                    <a:lnTo>
                      <a:pt x="352" y="304"/>
                    </a:lnTo>
                    <a:lnTo>
                      <a:pt x="352" y="288"/>
                    </a:lnTo>
                    <a:lnTo>
                      <a:pt x="496" y="264"/>
                    </a:lnTo>
                    <a:lnTo>
                      <a:pt x="496" y="280"/>
                    </a:lnTo>
                    <a:lnTo>
                      <a:pt x="520" y="280"/>
                    </a:lnTo>
                    <a:lnTo>
                      <a:pt x="528" y="264"/>
                    </a:lnTo>
                    <a:lnTo>
                      <a:pt x="560" y="264"/>
                    </a:lnTo>
                    <a:lnTo>
                      <a:pt x="560" y="144"/>
                    </a:lnTo>
                    <a:lnTo>
                      <a:pt x="576" y="144"/>
                    </a:lnTo>
                    <a:lnTo>
                      <a:pt x="576" y="128"/>
                    </a:lnTo>
                    <a:lnTo>
                      <a:pt x="480" y="128"/>
                    </a:lnTo>
                    <a:lnTo>
                      <a:pt x="480" y="80"/>
                    </a:lnTo>
                    <a:lnTo>
                      <a:pt x="504" y="80"/>
                    </a:lnTo>
                    <a:lnTo>
                      <a:pt x="504" y="56"/>
                    </a:lnTo>
                    <a:lnTo>
                      <a:pt x="320" y="0"/>
                    </a:lnTo>
                  </a:path>
                </a:pathLst>
              </a:custGeom>
              <a:gradFill rotWithShape="0">
                <a:gsLst>
                  <a:gs pos="0">
                    <a:srgbClr val="993300"/>
                  </a:gs>
                  <a:gs pos="100000">
                    <a:srgbClr val="333333"/>
                  </a:gs>
                </a:gsLst>
                <a:lin ang="2700000" scaled="1"/>
              </a:gradFill>
              <a:ln w="12700" cap="rnd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64873" name="Freeform 9"/>
              <p:cNvSpPr>
                <a:spLocks/>
              </p:cNvSpPr>
              <p:nvPr/>
            </p:nvSpPr>
            <p:spPr bwMode="auto">
              <a:xfrm>
                <a:off x="4444" y="3763"/>
                <a:ext cx="241" cy="117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84" y="8"/>
                  </a:cxn>
                  <a:cxn ang="0">
                    <a:pos x="184" y="72"/>
                  </a:cxn>
                  <a:cxn ang="0">
                    <a:pos x="240" y="72"/>
                  </a:cxn>
                  <a:cxn ang="0">
                    <a:pos x="240" y="88"/>
                  </a:cxn>
                  <a:cxn ang="0">
                    <a:pos x="224" y="88"/>
                  </a:cxn>
                  <a:cxn ang="0">
                    <a:pos x="216" y="88"/>
                  </a:cxn>
                  <a:cxn ang="0">
                    <a:pos x="184" y="96"/>
                  </a:cxn>
                  <a:cxn ang="0">
                    <a:pos x="152" y="88"/>
                  </a:cxn>
                  <a:cxn ang="0">
                    <a:pos x="144" y="88"/>
                  </a:cxn>
                  <a:cxn ang="0">
                    <a:pos x="120" y="96"/>
                  </a:cxn>
                  <a:cxn ang="0">
                    <a:pos x="88" y="80"/>
                  </a:cxn>
                  <a:cxn ang="0">
                    <a:pos x="64" y="80"/>
                  </a:cxn>
                  <a:cxn ang="0">
                    <a:pos x="40" y="96"/>
                  </a:cxn>
                  <a:cxn ang="0">
                    <a:pos x="24" y="88"/>
                  </a:cxn>
                  <a:cxn ang="0">
                    <a:pos x="8" y="80"/>
                  </a:cxn>
                  <a:cxn ang="0">
                    <a:pos x="0" y="40"/>
                  </a:cxn>
                  <a:cxn ang="0">
                    <a:pos x="8" y="40"/>
                  </a:cxn>
                  <a:cxn ang="0">
                    <a:pos x="8" y="0"/>
                  </a:cxn>
                </a:cxnLst>
                <a:rect l="0" t="0" r="r" b="b"/>
                <a:pathLst>
                  <a:path w="241" h="97">
                    <a:moveTo>
                      <a:pt x="8" y="0"/>
                    </a:moveTo>
                    <a:lnTo>
                      <a:pt x="184" y="8"/>
                    </a:lnTo>
                    <a:lnTo>
                      <a:pt x="184" y="72"/>
                    </a:lnTo>
                    <a:lnTo>
                      <a:pt x="240" y="72"/>
                    </a:lnTo>
                    <a:lnTo>
                      <a:pt x="240" y="88"/>
                    </a:lnTo>
                    <a:lnTo>
                      <a:pt x="224" y="88"/>
                    </a:lnTo>
                    <a:lnTo>
                      <a:pt x="216" y="88"/>
                    </a:lnTo>
                    <a:lnTo>
                      <a:pt x="184" y="96"/>
                    </a:lnTo>
                    <a:lnTo>
                      <a:pt x="152" y="88"/>
                    </a:lnTo>
                    <a:lnTo>
                      <a:pt x="144" y="88"/>
                    </a:lnTo>
                    <a:lnTo>
                      <a:pt x="120" y="96"/>
                    </a:lnTo>
                    <a:lnTo>
                      <a:pt x="88" y="80"/>
                    </a:lnTo>
                    <a:lnTo>
                      <a:pt x="64" y="80"/>
                    </a:lnTo>
                    <a:lnTo>
                      <a:pt x="40" y="96"/>
                    </a:lnTo>
                    <a:lnTo>
                      <a:pt x="24" y="88"/>
                    </a:lnTo>
                    <a:lnTo>
                      <a:pt x="8" y="80"/>
                    </a:lnTo>
                    <a:lnTo>
                      <a:pt x="0" y="40"/>
                    </a:lnTo>
                    <a:lnTo>
                      <a:pt x="8" y="40"/>
                    </a:lnTo>
                    <a:lnTo>
                      <a:pt x="8" y="0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rgbClr val="FF0000"/>
                  </a:gs>
                </a:gsLst>
                <a:lin ang="5400000" scaled="1"/>
              </a:gra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64874" name="Freeform 10"/>
              <p:cNvSpPr>
                <a:spLocks/>
              </p:cNvSpPr>
              <p:nvPr/>
            </p:nvSpPr>
            <p:spPr bwMode="auto">
              <a:xfrm>
                <a:off x="4200" y="3851"/>
                <a:ext cx="489" cy="137"/>
              </a:xfrm>
              <a:custGeom>
                <a:avLst/>
                <a:gdLst/>
                <a:ahLst/>
                <a:cxnLst>
                  <a:cxn ang="0">
                    <a:pos x="56" y="8"/>
                  </a:cxn>
                  <a:cxn ang="0">
                    <a:pos x="80" y="8"/>
                  </a:cxn>
                  <a:cxn ang="0">
                    <a:pos x="96" y="16"/>
                  </a:cxn>
                  <a:cxn ang="0">
                    <a:pos x="104" y="8"/>
                  </a:cxn>
                  <a:cxn ang="0">
                    <a:pos x="136" y="0"/>
                  </a:cxn>
                  <a:cxn ang="0">
                    <a:pos x="160" y="16"/>
                  </a:cxn>
                  <a:cxn ang="0">
                    <a:pos x="200" y="8"/>
                  </a:cxn>
                  <a:cxn ang="0">
                    <a:pos x="224" y="8"/>
                  </a:cxn>
                  <a:cxn ang="0">
                    <a:pos x="232" y="24"/>
                  </a:cxn>
                  <a:cxn ang="0">
                    <a:pos x="248" y="8"/>
                  </a:cxn>
                  <a:cxn ang="0">
                    <a:pos x="280" y="16"/>
                  </a:cxn>
                  <a:cxn ang="0">
                    <a:pos x="304" y="16"/>
                  </a:cxn>
                  <a:cxn ang="0">
                    <a:pos x="344" y="8"/>
                  </a:cxn>
                  <a:cxn ang="0">
                    <a:pos x="368" y="16"/>
                  </a:cxn>
                  <a:cxn ang="0">
                    <a:pos x="392" y="8"/>
                  </a:cxn>
                  <a:cxn ang="0">
                    <a:pos x="416" y="16"/>
                  </a:cxn>
                  <a:cxn ang="0">
                    <a:pos x="448" y="16"/>
                  </a:cxn>
                  <a:cxn ang="0">
                    <a:pos x="472" y="8"/>
                  </a:cxn>
                  <a:cxn ang="0">
                    <a:pos x="488" y="88"/>
                  </a:cxn>
                  <a:cxn ang="0">
                    <a:pos x="472" y="88"/>
                  </a:cxn>
                  <a:cxn ang="0">
                    <a:pos x="480" y="120"/>
                  </a:cxn>
                  <a:cxn ang="0">
                    <a:pos x="472" y="136"/>
                  </a:cxn>
                  <a:cxn ang="0">
                    <a:pos x="464" y="104"/>
                  </a:cxn>
                  <a:cxn ang="0">
                    <a:pos x="432" y="96"/>
                  </a:cxn>
                  <a:cxn ang="0">
                    <a:pos x="360" y="104"/>
                  </a:cxn>
                  <a:cxn ang="0">
                    <a:pos x="320" y="112"/>
                  </a:cxn>
                  <a:cxn ang="0">
                    <a:pos x="168" y="112"/>
                  </a:cxn>
                  <a:cxn ang="0">
                    <a:pos x="128" y="96"/>
                  </a:cxn>
                  <a:cxn ang="0">
                    <a:pos x="88" y="72"/>
                  </a:cxn>
                  <a:cxn ang="0">
                    <a:pos x="48" y="48"/>
                  </a:cxn>
                  <a:cxn ang="0">
                    <a:pos x="0" y="40"/>
                  </a:cxn>
                  <a:cxn ang="0">
                    <a:pos x="48" y="24"/>
                  </a:cxn>
                </a:cxnLst>
                <a:rect l="0" t="0" r="r" b="b"/>
                <a:pathLst>
                  <a:path w="489" h="137">
                    <a:moveTo>
                      <a:pt x="48" y="8"/>
                    </a:moveTo>
                    <a:lnTo>
                      <a:pt x="56" y="8"/>
                    </a:lnTo>
                    <a:lnTo>
                      <a:pt x="72" y="8"/>
                    </a:lnTo>
                    <a:lnTo>
                      <a:pt x="80" y="8"/>
                    </a:lnTo>
                    <a:lnTo>
                      <a:pt x="88" y="16"/>
                    </a:lnTo>
                    <a:lnTo>
                      <a:pt x="96" y="16"/>
                    </a:lnTo>
                    <a:lnTo>
                      <a:pt x="96" y="8"/>
                    </a:lnTo>
                    <a:lnTo>
                      <a:pt x="104" y="8"/>
                    </a:lnTo>
                    <a:lnTo>
                      <a:pt x="136" y="8"/>
                    </a:lnTo>
                    <a:lnTo>
                      <a:pt x="136" y="0"/>
                    </a:lnTo>
                    <a:lnTo>
                      <a:pt x="152" y="0"/>
                    </a:lnTo>
                    <a:lnTo>
                      <a:pt x="160" y="16"/>
                    </a:lnTo>
                    <a:lnTo>
                      <a:pt x="192" y="16"/>
                    </a:lnTo>
                    <a:lnTo>
                      <a:pt x="200" y="8"/>
                    </a:lnTo>
                    <a:lnTo>
                      <a:pt x="224" y="0"/>
                    </a:lnTo>
                    <a:lnTo>
                      <a:pt x="224" y="8"/>
                    </a:lnTo>
                    <a:lnTo>
                      <a:pt x="232" y="16"/>
                    </a:lnTo>
                    <a:lnTo>
                      <a:pt x="232" y="24"/>
                    </a:lnTo>
                    <a:lnTo>
                      <a:pt x="248" y="24"/>
                    </a:lnTo>
                    <a:lnTo>
                      <a:pt x="248" y="8"/>
                    </a:lnTo>
                    <a:lnTo>
                      <a:pt x="264" y="8"/>
                    </a:lnTo>
                    <a:lnTo>
                      <a:pt x="280" y="16"/>
                    </a:lnTo>
                    <a:lnTo>
                      <a:pt x="288" y="24"/>
                    </a:lnTo>
                    <a:lnTo>
                      <a:pt x="304" y="16"/>
                    </a:lnTo>
                    <a:lnTo>
                      <a:pt x="312" y="8"/>
                    </a:lnTo>
                    <a:lnTo>
                      <a:pt x="344" y="8"/>
                    </a:lnTo>
                    <a:lnTo>
                      <a:pt x="360" y="16"/>
                    </a:lnTo>
                    <a:lnTo>
                      <a:pt x="368" y="16"/>
                    </a:lnTo>
                    <a:lnTo>
                      <a:pt x="384" y="16"/>
                    </a:lnTo>
                    <a:lnTo>
                      <a:pt x="392" y="8"/>
                    </a:lnTo>
                    <a:lnTo>
                      <a:pt x="408" y="8"/>
                    </a:lnTo>
                    <a:lnTo>
                      <a:pt x="416" y="16"/>
                    </a:lnTo>
                    <a:lnTo>
                      <a:pt x="432" y="16"/>
                    </a:lnTo>
                    <a:lnTo>
                      <a:pt x="448" y="16"/>
                    </a:lnTo>
                    <a:lnTo>
                      <a:pt x="456" y="16"/>
                    </a:lnTo>
                    <a:lnTo>
                      <a:pt x="472" y="8"/>
                    </a:lnTo>
                    <a:lnTo>
                      <a:pt x="488" y="16"/>
                    </a:lnTo>
                    <a:lnTo>
                      <a:pt x="488" y="88"/>
                    </a:lnTo>
                    <a:lnTo>
                      <a:pt x="480" y="88"/>
                    </a:lnTo>
                    <a:lnTo>
                      <a:pt x="472" y="88"/>
                    </a:lnTo>
                    <a:lnTo>
                      <a:pt x="472" y="104"/>
                    </a:lnTo>
                    <a:lnTo>
                      <a:pt x="480" y="120"/>
                    </a:lnTo>
                    <a:lnTo>
                      <a:pt x="480" y="136"/>
                    </a:lnTo>
                    <a:lnTo>
                      <a:pt x="472" y="136"/>
                    </a:lnTo>
                    <a:lnTo>
                      <a:pt x="464" y="120"/>
                    </a:lnTo>
                    <a:lnTo>
                      <a:pt x="464" y="104"/>
                    </a:lnTo>
                    <a:lnTo>
                      <a:pt x="456" y="96"/>
                    </a:lnTo>
                    <a:lnTo>
                      <a:pt x="432" y="96"/>
                    </a:lnTo>
                    <a:lnTo>
                      <a:pt x="400" y="96"/>
                    </a:lnTo>
                    <a:lnTo>
                      <a:pt x="360" y="104"/>
                    </a:lnTo>
                    <a:lnTo>
                      <a:pt x="328" y="112"/>
                    </a:lnTo>
                    <a:lnTo>
                      <a:pt x="320" y="112"/>
                    </a:lnTo>
                    <a:lnTo>
                      <a:pt x="184" y="112"/>
                    </a:lnTo>
                    <a:lnTo>
                      <a:pt x="168" y="112"/>
                    </a:lnTo>
                    <a:lnTo>
                      <a:pt x="144" y="104"/>
                    </a:lnTo>
                    <a:lnTo>
                      <a:pt x="128" y="96"/>
                    </a:lnTo>
                    <a:lnTo>
                      <a:pt x="112" y="88"/>
                    </a:lnTo>
                    <a:lnTo>
                      <a:pt x="88" y="72"/>
                    </a:lnTo>
                    <a:lnTo>
                      <a:pt x="64" y="64"/>
                    </a:lnTo>
                    <a:lnTo>
                      <a:pt x="48" y="48"/>
                    </a:lnTo>
                    <a:lnTo>
                      <a:pt x="32" y="40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48" y="24"/>
                    </a:lnTo>
                    <a:lnTo>
                      <a:pt x="48" y="8"/>
                    </a:lnTo>
                  </a:path>
                </a:pathLst>
              </a:custGeom>
              <a:gradFill rotWithShape="0">
                <a:gsLst>
                  <a:gs pos="0">
                    <a:srgbClr val="FFCC00"/>
                  </a:gs>
                  <a:gs pos="100000">
                    <a:srgbClr val="FF0000"/>
                  </a:gs>
                </a:gsLst>
                <a:lin ang="5400000" scaled="1"/>
              </a:gra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64875" name="Freeform 11"/>
              <p:cNvSpPr>
                <a:spLocks/>
              </p:cNvSpPr>
              <p:nvPr/>
            </p:nvSpPr>
            <p:spPr bwMode="auto">
              <a:xfrm>
                <a:off x="4260" y="3765"/>
                <a:ext cx="185" cy="107"/>
              </a:xfrm>
              <a:custGeom>
                <a:avLst/>
                <a:gdLst/>
                <a:ahLst/>
                <a:cxnLst>
                  <a:cxn ang="0">
                    <a:pos x="8" y="88"/>
                  </a:cxn>
                  <a:cxn ang="0">
                    <a:pos x="8" y="64"/>
                  </a:cxn>
                  <a:cxn ang="0">
                    <a:pos x="0" y="64"/>
                  </a:cxn>
                  <a:cxn ang="0">
                    <a:pos x="8" y="0"/>
                  </a:cxn>
                  <a:cxn ang="0">
                    <a:pos x="184" y="0"/>
                  </a:cxn>
                  <a:cxn ang="0">
                    <a:pos x="184" y="40"/>
                  </a:cxn>
                  <a:cxn ang="0">
                    <a:pos x="184" y="80"/>
                  </a:cxn>
                  <a:cxn ang="0">
                    <a:pos x="160" y="80"/>
                  </a:cxn>
                  <a:cxn ang="0">
                    <a:pos x="152" y="88"/>
                  </a:cxn>
                  <a:cxn ang="0">
                    <a:pos x="128" y="88"/>
                  </a:cxn>
                  <a:cxn ang="0">
                    <a:pos x="112" y="80"/>
                  </a:cxn>
                  <a:cxn ang="0">
                    <a:pos x="96" y="80"/>
                  </a:cxn>
                  <a:cxn ang="0">
                    <a:pos x="64" y="80"/>
                  </a:cxn>
                  <a:cxn ang="0">
                    <a:pos x="48" y="88"/>
                  </a:cxn>
                  <a:cxn ang="0">
                    <a:pos x="32" y="80"/>
                  </a:cxn>
                  <a:cxn ang="0">
                    <a:pos x="16" y="80"/>
                  </a:cxn>
                  <a:cxn ang="0">
                    <a:pos x="16" y="88"/>
                  </a:cxn>
                  <a:cxn ang="0">
                    <a:pos x="8" y="88"/>
                  </a:cxn>
                </a:cxnLst>
                <a:rect l="0" t="0" r="r" b="b"/>
                <a:pathLst>
                  <a:path w="185" h="89">
                    <a:moveTo>
                      <a:pt x="8" y="88"/>
                    </a:moveTo>
                    <a:lnTo>
                      <a:pt x="8" y="64"/>
                    </a:lnTo>
                    <a:lnTo>
                      <a:pt x="0" y="64"/>
                    </a:lnTo>
                    <a:lnTo>
                      <a:pt x="8" y="0"/>
                    </a:lnTo>
                    <a:lnTo>
                      <a:pt x="184" y="0"/>
                    </a:lnTo>
                    <a:lnTo>
                      <a:pt x="184" y="40"/>
                    </a:lnTo>
                    <a:lnTo>
                      <a:pt x="184" y="80"/>
                    </a:lnTo>
                    <a:lnTo>
                      <a:pt x="160" y="80"/>
                    </a:lnTo>
                    <a:lnTo>
                      <a:pt x="152" y="88"/>
                    </a:lnTo>
                    <a:lnTo>
                      <a:pt x="128" y="88"/>
                    </a:lnTo>
                    <a:lnTo>
                      <a:pt x="112" y="80"/>
                    </a:lnTo>
                    <a:lnTo>
                      <a:pt x="96" y="80"/>
                    </a:lnTo>
                    <a:lnTo>
                      <a:pt x="64" y="80"/>
                    </a:lnTo>
                    <a:lnTo>
                      <a:pt x="48" y="88"/>
                    </a:lnTo>
                    <a:lnTo>
                      <a:pt x="32" y="80"/>
                    </a:lnTo>
                    <a:lnTo>
                      <a:pt x="16" y="80"/>
                    </a:lnTo>
                    <a:lnTo>
                      <a:pt x="16" y="88"/>
                    </a:lnTo>
                    <a:lnTo>
                      <a:pt x="8" y="88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rgbClr val="FF0000"/>
                  </a:gs>
                </a:gsLst>
                <a:lin ang="5400000" scaled="1"/>
              </a:gra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64876" name="Rectangle 12"/>
              <p:cNvSpPr>
                <a:spLocks noChangeArrowheads="1"/>
              </p:cNvSpPr>
              <p:nvPr/>
            </p:nvSpPr>
            <p:spPr bwMode="auto">
              <a:xfrm>
                <a:off x="4432" y="3624"/>
                <a:ext cx="47" cy="264"/>
              </a:xfrm>
              <a:prstGeom prst="rect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96078"/>
                      <a:invGamma/>
                    </a:srgbClr>
                  </a:gs>
                </a:gsLst>
                <a:lin ang="0" scaled="1"/>
              </a:gradFill>
              <a:ln w="3175" cap="sq">
                <a:solidFill>
                  <a:srgbClr val="5F5F5F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sv-SE"/>
              </a:p>
            </p:txBody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4635" y="2985"/>
              <a:ext cx="469" cy="266"/>
              <a:chOff x="4739" y="3753"/>
              <a:chExt cx="469" cy="266"/>
            </a:xfrm>
          </p:grpSpPr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>
                <a:off x="4788" y="3860"/>
                <a:ext cx="340" cy="68"/>
                <a:chOff x="4732" y="3444"/>
                <a:chExt cx="340" cy="604"/>
              </a:xfrm>
            </p:grpSpPr>
            <p:sp>
              <p:nvSpPr>
                <p:cNvPr id="164879" name="Freeform 15"/>
                <p:cNvSpPr>
                  <a:spLocks/>
                </p:cNvSpPr>
                <p:nvPr/>
              </p:nvSpPr>
              <p:spPr bwMode="auto">
                <a:xfrm>
                  <a:off x="4732" y="3444"/>
                  <a:ext cx="321" cy="604"/>
                </a:xfrm>
                <a:custGeom>
                  <a:avLst/>
                  <a:gdLst/>
                  <a:ahLst/>
                  <a:cxnLst>
                    <a:cxn ang="0">
                      <a:pos x="19" y="86"/>
                    </a:cxn>
                    <a:cxn ang="0">
                      <a:pos x="17" y="73"/>
                    </a:cxn>
                    <a:cxn ang="0">
                      <a:pos x="19" y="57"/>
                    </a:cxn>
                    <a:cxn ang="0">
                      <a:pos x="29" y="42"/>
                    </a:cxn>
                    <a:cxn ang="0">
                      <a:pos x="44" y="29"/>
                    </a:cxn>
                    <a:cxn ang="0">
                      <a:pos x="79" y="11"/>
                    </a:cxn>
                    <a:cxn ang="0">
                      <a:pos x="148" y="0"/>
                    </a:cxn>
                    <a:cxn ang="0">
                      <a:pos x="221" y="4"/>
                    </a:cxn>
                    <a:cxn ang="0">
                      <a:pos x="271" y="21"/>
                    </a:cxn>
                    <a:cxn ang="0">
                      <a:pos x="286" y="32"/>
                    </a:cxn>
                    <a:cxn ang="0">
                      <a:pos x="296" y="46"/>
                    </a:cxn>
                    <a:cxn ang="0">
                      <a:pos x="298" y="59"/>
                    </a:cxn>
                    <a:cxn ang="0">
                      <a:pos x="292" y="75"/>
                    </a:cxn>
                    <a:cxn ang="0">
                      <a:pos x="300" y="92"/>
                    </a:cxn>
                    <a:cxn ang="0">
                      <a:pos x="300" y="109"/>
                    </a:cxn>
                    <a:cxn ang="0">
                      <a:pos x="303" y="117"/>
                    </a:cxn>
                    <a:cxn ang="0">
                      <a:pos x="309" y="125"/>
                    </a:cxn>
                    <a:cxn ang="0">
                      <a:pos x="313" y="144"/>
                    </a:cxn>
                    <a:cxn ang="0">
                      <a:pos x="321" y="480"/>
                    </a:cxn>
                    <a:cxn ang="0">
                      <a:pos x="303" y="529"/>
                    </a:cxn>
                    <a:cxn ang="0">
                      <a:pos x="271" y="568"/>
                    </a:cxn>
                    <a:cxn ang="0">
                      <a:pos x="229" y="593"/>
                    </a:cxn>
                    <a:cxn ang="0">
                      <a:pos x="181" y="604"/>
                    </a:cxn>
                    <a:cxn ang="0">
                      <a:pos x="131" y="602"/>
                    </a:cxn>
                    <a:cxn ang="0">
                      <a:pos x="83" y="587"/>
                    </a:cxn>
                    <a:cxn ang="0">
                      <a:pos x="42" y="556"/>
                    </a:cxn>
                    <a:cxn ang="0">
                      <a:pos x="12" y="512"/>
                    </a:cxn>
                    <a:cxn ang="0">
                      <a:pos x="0" y="163"/>
                    </a:cxn>
                    <a:cxn ang="0">
                      <a:pos x="4" y="142"/>
                    </a:cxn>
                    <a:cxn ang="0">
                      <a:pos x="12" y="132"/>
                    </a:cxn>
                    <a:cxn ang="0">
                      <a:pos x="13" y="119"/>
                    </a:cxn>
                    <a:cxn ang="0">
                      <a:pos x="15" y="103"/>
                    </a:cxn>
                    <a:cxn ang="0">
                      <a:pos x="19" y="94"/>
                    </a:cxn>
                  </a:cxnLst>
                  <a:rect l="0" t="0" r="r" b="b"/>
                  <a:pathLst>
                    <a:path w="321" h="604">
                      <a:moveTo>
                        <a:pt x="23" y="92"/>
                      </a:moveTo>
                      <a:lnTo>
                        <a:pt x="19" y="86"/>
                      </a:lnTo>
                      <a:lnTo>
                        <a:pt x="17" y="79"/>
                      </a:lnTo>
                      <a:lnTo>
                        <a:pt x="17" y="73"/>
                      </a:lnTo>
                      <a:lnTo>
                        <a:pt x="17" y="65"/>
                      </a:lnTo>
                      <a:lnTo>
                        <a:pt x="19" y="57"/>
                      </a:lnTo>
                      <a:lnTo>
                        <a:pt x="23" y="50"/>
                      </a:lnTo>
                      <a:lnTo>
                        <a:pt x="29" y="42"/>
                      </a:lnTo>
                      <a:lnTo>
                        <a:pt x="35" y="34"/>
                      </a:lnTo>
                      <a:lnTo>
                        <a:pt x="44" y="29"/>
                      </a:lnTo>
                      <a:lnTo>
                        <a:pt x="54" y="21"/>
                      </a:lnTo>
                      <a:lnTo>
                        <a:pt x="79" y="11"/>
                      </a:lnTo>
                      <a:lnTo>
                        <a:pt x="109" y="2"/>
                      </a:lnTo>
                      <a:lnTo>
                        <a:pt x="148" y="0"/>
                      </a:lnTo>
                      <a:lnTo>
                        <a:pt x="188" y="0"/>
                      </a:lnTo>
                      <a:lnTo>
                        <a:pt x="221" y="4"/>
                      </a:lnTo>
                      <a:lnTo>
                        <a:pt x="250" y="11"/>
                      </a:lnTo>
                      <a:lnTo>
                        <a:pt x="271" y="21"/>
                      </a:lnTo>
                      <a:lnTo>
                        <a:pt x="280" y="27"/>
                      </a:lnTo>
                      <a:lnTo>
                        <a:pt x="286" y="32"/>
                      </a:lnTo>
                      <a:lnTo>
                        <a:pt x="292" y="38"/>
                      </a:lnTo>
                      <a:lnTo>
                        <a:pt x="296" y="46"/>
                      </a:lnTo>
                      <a:lnTo>
                        <a:pt x="298" y="54"/>
                      </a:lnTo>
                      <a:lnTo>
                        <a:pt x="298" y="59"/>
                      </a:lnTo>
                      <a:lnTo>
                        <a:pt x="296" y="67"/>
                      </a:lnTo>
                      <a:lnTo>
                        <a:pt x="292" y="75"/>
                      </a:lnTo>
                      <a:lnTo>
                        <a:pt x="298" y="82"/>
                      </a:lnTo>
                      <a:lnTo>
                        <a:pt x="300" y="92"/>
                      </a:lnTo>
                      <a:lnTo>
                        <a:pt x="301" y="103"/>
                      </a:lnTo>
                      <a:lnTo>
                        <a:pt x="300" y="109"/>
                      </a:lnTo>
                      <a:lnTo>
                        <a:pt x="298" y="115"/>
                      </a:lnTo>
                      <a:lnTo>
                        <a:pt x="303" y="117"/>
                      </a:lnTo>
                      <a:lnTo>
                        <a:pt x="305" y="119"/>
                      </a:lnTo>
                      <a:lnTo>
                        <a:pt x="309" y="125"/>
                      </a:lnTo>
                      <a:lnTo>
                        <a:pt x="311" y="128"/>
                      </a:lnTo>
                      <a:lnTo>
                        <a:pt x="313" y="144"/>
                      </a:lnTo>
                      <a:lnTo>
                        <a:pt x="315" y="163"/>
                      </a:lnTo>
                      <a:lnTo>
                        <a:pt x="321" y="480"/>
                      </a:lnTo>
                      <a:lnTo>
                        <a:pt x="315" y="506"/>
                      </a:lnTo>
                      <a:lnTo>
                        <a:pt x="303" y="529"/>
                      </a:lnTo>
                      <a:lnTo>
                        <a:pt x="290" y="551"/>
                      </a:lnTo>
                      <a:lnTo>
                        <a:pt x="271" y="568"/>
                      </a:lnTo>
                      <a:lnTo>
                        <a:pt x="252" y="581"/>
                      </a:lnTo>
                      <a:lnTo>
                        <a:pt x="229" y="593"/>
                      </a:lnTo>
                      <a:lnTo>
                        <a:pt x="205" y="600"/>
                      </a:lnTo>
                      <a:lnTo>
                        <a:pt x="181" y="604"/>
                      </a:lnTo>
                      <a:lnTo>
                        <a:pt x="156" y="604"/>
                      </a:lnTo>
                      <a:lnTo>
                        <a:pt x="131" y="602"/>
                      </a:lnTo>
                      <a:lnTo>
                        <a:pt x="106" y="597"/>
                      </a:lnTo>
                      <a:lnTo>
                        <a:pt x="83" y="587"/>
                      </a:lnTo>
                      <a:lnTo>
                        <a:pt x="61" y="574"/>
                      </a:lnTo>
                      <a:lnTo>
                        <a:pt x="42" y="556"/>
                      </a:lnTo>
                      <a:lnTo>
                        <a:pt x="25" y="535"/>
                      </a:lnTo>
                      <a:lnTo>
                        <a:pt x="12" y="512"/>
                      </a:lnTo>
                      <a:lnTo>
                        <a:pt x="0" y="180"/>
                      </a:lnTo>
                      <a:lnTo>
                        <a:pt x="0" y="163"/>
                      </a:lnTo>
                      <a:lnTo>
                        <a:pt x="2" y="148"/>
                      </a:lnTo>
                      <a:lnTo>
                        <a:pt x="4" y="142"/>
                      </a:lnTo>
                      <a:lnTo>
                        <a:pt x="8" y="138"/>
                      </a:lnTo>
                      <a:lnTo>
                        <a:pt x="12" y="132"/>
                      </a:lnTo>
                      <a:lnTo>
                        <a:pt x="15" y="130"/>
                      </a:lnTo>
                      <a:lnTo>
                        <a:pt x="13" y="119"/>
                      </a:lnTo>
                      <a:lnTo>
                        <a:pt x="13" y="107"/>
                      </a:lnTo>
                      <a:lnTo>
                        <a:pt x="15" y="103"/>
                      </a:lnTo>
                      <a:lnTo>
                        <a:pt x="17" y="98"/>
                      </a:lnTo>
                      <a:lnTo>
                        <a:pt x="19" y="94"/>
                      </a:lnTo>
                      <a:lnTo>
                        <a:pt x="23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880" name="Freeform 16"/>
                <p:cNvSpPr>
                  <a:spLocks/>
                </p:cNvSpPr>
                <p:nvPr/>
              </p:nvSpPr>
              <p:spPr bwMode="auto">
                <a:xfrm>
                  <a:off x="4951" y="3603"/>
                  <a:ext cx="23" cy="411"/>
                </a:xfrm>
                <a:custGeom>
                  <a:avLst/>
                  <a:gdLst/>
                  <a:ahLst/>
                  <a:cxnLst>
                    <a:cxn ang="0">
                      <a:pos x="23" y="403"/>
                    </a:cxn>
                    <a:cxn ang="0">
                      <a:pos x="6" y="411"/>
                    </a:cxn>
                    <a:cxn ang="0">
                      <a:pos x="0" y="2"/>
                    </a:cxn>
                    <a:cxn ang="0">
                      <a:pos x="13" y="0"/>
                    </a:cxn>
                    <a:cxn ang="0">
                      <a:pos x="23" y="403"/>
                    </a:cxn>
                  </a:cxnLst>
                  <a:rect l="0" t="0" r="r" b="b"/>
                  <a:pathLst>
                    <a:path w="23" h="411">
                      <a:moveTo>
                        <a:pt x="23" y="403"/>
                      </a:moveTo>
                      <a:lnTo>
                        <a:pt x="6" y="411"/>
                      </a:lnTo>
                      <a:lnTo>
                        <a:pt x="0" y="2"/>
                      </a:lnTo>
                      <a:lnTo>
                        <a:pt x="13" y="0"/>
                      </a:lnTo>
                      <a:lnTo>
                        <a:pt x="23" y="403"/>
                      </a:lnTo>
                      <a:close/>
                    </a:path>
                  </a:pathLst>
                </a:custGeom>
                <a:solidFill>
                  <a:srgbClr val="C2E1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881" name="Freeform 17"/>
                <p:cNvSpPr>
                  <a:spLocks/>
                </p:cNvSpPr>
                <p:nvPr/>
              </p:nvSpPr>
              <p:spPr bwMode="auto">
                <a:xfrm>
                  <a:off x="4932" y="3574"/>
                  <a:ext cx="32" cy="23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5" y="2"/>
                    </a:cxn>
                    <a:cxn ang="0">
                      <a:pos x="11" y="0"/>
                    </a:cxn>
                    <a:cxn ang="0">
                      <a:pos x="17" y="4"/>
                    </a:cxn>
                    <a:cxn ang="0">
                      <a:pos x="25" y="8"/>
                    </a:cxn>
                    <a:cxn ang="0">
                      <a:pos x="32" y="20"/>
                    </a:cxn>
                    <a:cxn ang="0">
                      <a:pos x="25" y="21"/>
                    </a:cxn>
                    <a:cxn ang="0">
                      <a:pos x="17" y="23"/>
                    </a:cxn>
                    <a:cxn ang="0">
                      <a:pos x="9" y="12"/>
                    </a:cxn>
                    <a:cxn ang="0">
                      <a:pos x="5" y="8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32" h="23">
                      <a:moveTo>
                        <a:pt x="0" y="4"/>
                      </a:moveTo>
                      <a:lnTo>
                        <a:pt x="5" y="2"/>
                      </a:lnTo>
                      <a:lnTo>
                        <a:pt x="11" y="0"/>
                      </a:lnTo>
                      <a:lnTo>
                        <a:pt x="17" y="4"/>
                      </a:lnTo>
                      <a:lnTo>
                        <a:pt x="25" y="8"/>
                      </a:lnTo>
                      <a:lnTo>
                        <a:pt x="32" y="20"/>
                      </a:lnTo>
                      <a:lnTo>
                        <a:pt x="25" y="21"/>
                      </a:lnTo>
                      <a:lnTo>
                        <a:pt x="17" y="23"/>
                      </a:lnTo>
                      <a:lnTo>
                        <a:pt x="9" y="12"/>
                      </a:lnTo>
                      <a:lnTo>
                        <a:pt x="5" y="8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2E1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882" name="Freeform 18"/>
                <p:cNvSpPr>
                  <a:spLocks/>
                </p:cNvSpPr>
                <p:nvPr/>
              </p:nvSpPr>
              <p:spPr bwMode="auto">
                <a:xfrm>
                  <a:off x="4970" y="3549"/>
                  <a:ext cx="40" cy="37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15" y="8"/>
                    </a:cxn>
                    <a:cxn ang="0">
                      <a:pos x="27" y="0"/>
                    </a:cxn>
                    <a:cxn ang="0">
                      <a:pos x="33" y="4"/>
                    </a:cxn>
                    <a:cxn ang="0">
                      <a:pos x="39" y="10"/>
                    </a:cxn>
                    <a:cxn ang="0">
                      <a:pos x="40" y="18"/>
                    </a:cxn>
                    <a:cxn ang="0">
                      <a:pos x="40" y="21"/>
                    </a:cxn>
                    <a:cxn ang="0">
                      <a:pos x="40" y="23"/>
                    </a:cxn>
                    <a:cxn ang="0">
                      <a:pos x="31" y="29"/>
                    </a:cxn>
                    <a:cxn ang="0">
                      <a:pos x="17" y="37"/>
                    </a:cxn>
                    <a:cxn ang="0">
                      <a:pos x="15" y="31"/>
                    </a:cxn>
                    <a:cxn ang="0">
                      <a:pos x="12" y="25"/>
                    </a:cxn>
                    <a:cxn ang="0">
                      <a:pos x="6" y="20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40" h="37">
                      <a:moveTo>
                        <a:pt x="0" y="16"/>
                      </a:moveTo>
                      <a:lnTo>
                        <a:pt x="15" y="8"/>
                      </a:lnTo>
                      <a:lnTo>
                        <a:pt x="27" y="0"/>
                      </a:lnTo>
                      <a:lnTo>
                        <a:pt x="33" y="4"/>
                      </a:lnTo>
                      <a:lnTo>
                        <a:pt x="39" y="10"/>
                      </a:lnTo>
                      <a:lnTo>
                        <a:pt x="40" y="18"/>
                      </a:lnTo>
                      <a:lnTo>
                        <a:pt x="40" y="21"/>
                      </a:lnTo>
                      <a:lnTo>
                        <a:pt x="40" y="23"/>
                      </a:lnTo>
                      <a:lnTo>
                        <a:pt x="31" y="29"/>
                      </a:lnTo>
                      <a:lnTo>
                        <a:pt x="17" y="37"/>
                      </a:lnTo>
                      <a:lnTo>
                        <a:pt x="15" y="31"/>
                      </a:lnTo>
                      <a:lnTo>
                        <a:pt x="12" y="25"/>
                      </a:lnTo>
                      <a:lnTo>
                        <a:pt x="6" y="2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C2E1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883" name="Freeform 19"/>
                <p:cNvSpPr>
                  <a:spLocks/>
                </p:cNvSpPr>
                <p:nvPr/>
              </p:nvSpPr>
              <p:spPr bwMode="auto">
                <a:xfrm>
                  <a:off x="4763" y="3461"/>
                  <a:ext cx="249" cy="98"/>
                </a:xfrm>
                <a:custGeom>
                  <a:avLst/>
                  <a:gdLst/>
                  <a:ahLst/>
                  <a:cxnLst>
                    <a:cxn ang="0">
                      <a:pos x="107" y="94"/>
                    </a:cxn>
                    <a:cxn ang="0">
                      <a:pos x="117" y="81"/>
                    </a:cxn>
                    <a:cxn ang="0">
                      <a:pos x="119" y="63"/>
                    </a:cxn>
                    <a:cxn ang="0">
                      <a:pos x="130" y="56"/>
                    </a:cxn>
                    <a:cxn ang="0">
                      <a:pos x="155" y="46"/>
                    </a:cxn>
                    <a:cxn ang="0">
                      <a:pos x="171" y="35"/>
                    </a:cxn>
                    <a:cxn ang="0">
                      <a:pos x="174" y="27"/>
                    </a:cxn>
                    <a:cxn ang="0">
                      <a:pos x="173" y="21"/>
                    </a:cxn>
                    <a:cxn ang="0">
                      <a:pos x="167" y="17"/>
                    </a:cxn>
                    <a:cxn ang="0">
                      <a:pos x="157" y="14"/>
                    </a:cxn>
                    <a:cxn ang="0">
                      <a:pos x="132" y="15"/>
                    </a:cxn>
                    <a:cxn ang="0">
                      <a:pos x="107" y="25"/>
                    </a:cxn>
                    <a:cxn ang="0">
                      <a:pos x="96" y="35"/>
                    </a:cxn>
                    <a:cxn ang="0">
                      <a:pos x="92" y="42"/>
                    </a:cxn>
                    <a:cxn ang="0">
                      <a:pos x="80" y="46"/>
                    </a:cxn>
                    <a:cxn ang="0">
                      <a:pos x="59" y="52"/>
                    </a:cxn>
                    <a:cxn ang="0">
                      <a:pos x="44" y="63"/>
                    </a:cxn>
                    <a:cxn ang="0">
                      <a:pos x="34" y="75"/>
                    </a:cxn>
                    <a:cxn ang="0">
                      <a:pos x="19" y="75"/>
                    </a:cxn>
                    <a:cxn ang="0">
                      <a:pos x="4" y="62"/>
                    </a:cxn>
                    <a:cxn ang="0">
                      <a:pos x="0" y="54"/>
                    </a:cxn>
                    <a:cxn ang="0">
                      <a:pos x="2" y="42"/>
                    </a:cxn>
                    <a:cxn ang="0">
                      <a:pos x="11" y="31"/>
                    </a:cxn>
                    <a:cxn ang="0">
                      <a:pos x="32" y="17"/>
                    </a:cxn>
                    <a:cxn ang="0">
                      <a:pos x="90" y="2"/>
                    </a:cxn>
                    <a:cxn ang="0">
                      <a:pos x="151" y="0"/>
                    </a:cxn>
                    <a:cxn ang="0">
                      <a:pos x="211" y="10"/>
                    </a:cxn>
                    <a:cxn ang="0">
                      <a:pos x="236" y="19"/>
                    </a:cxn>
                    <a:cxn ang="0">
                      <a:pos x="246" y="29"/>
                    </a:cxn>
                    <a:cxn ang="0">
                      <a:pos x="249" y="40"/>
                    </a:cxn>
                    <a:cxn ang="0">
                      <a:pos x="246" y="50"/>
                    </a:cxn>
                    <a:cxn ang="0">
                      <a:pos x="228" y="67"/>
                    </a:cxn>
                    <a:cxn ang="0">
                      <a:pos x="188" y="86"/>
                    </a:cxn>
                    <a:cxn ang="0">
                      <a:pos x="134" y="98"/>
                    </a:cxn>
                  </a:cxnLst>
                  <a:rect l="0" t="0" r="r" b="b"/>
                  <a:pathLst>
                    <a:path w="249" h="98">
                      <a:moveTo>
                        <a:pt x="103" y="98"/>
                      </a:moveTo>
                      <a:lnTo>
                        <a:pt x="107" y="94"/>
                      </a:lnTo>
                      <a:lnTo>
                        <a:pt x="111" y="90"/>
                      </a:lnTo>
                      <a:lnTo>
                        <a:pt x="117" y="81"/>
                      </a:lnTo>
                      <a:lnTo>
                        <a:pt x="119" y="69"/>
                      </a:lnTo>
                      <a:lnTo>
                        <a:pt x="119" y="63"/>
                      </a:lnTo>
                      <a:lnTo>
                        <a:pt x="117" y="58"/>
                      </a:lnTo>
                      <a:lnTo>
                        <a:pt x="130" y="56"/>
                      </a:lnTo>
                      <a:lnTo>
                        <a:pt x="144" y="52"/>
                      </a:lnTo>
                      <a:lnTo>
                        <a:pt x="155" y="46"/>
                      </a:lnTo>
                      <a:lnTo>
                        <a:pt x="165" y="40"/>
                      </a:lnTo>
                      <a:lnTo>
                        <a:pt x="171" y="35"/>
                      </a:lnTo>
                      <a:lnTo>
                        <a:pt x="174" y="31"/>
                      </a:lnTo>
                      <a:lnTo>
                        <a:pt x="174" y="27"/>
                      </a:lnTo>
                      <a:lnTo>
                        <a:pt x="174" y="25"/>
                      </a:lnTo>
                      <a:lnTo>
                        <a:pt x="173" y="21"/>
                      </a:lnTo>
                      <a:lnTo>
                        <a:pt x="171" y="19"/>
                      </a:lnTo>
                      <a:lnTo>
                        <a:pt x="167" y="17"/>
                      </a:lnTo>
                      <a:lnTo>
                        <a:pt x="163" y="15"/>
                      </a:lnTo>
                      <a:lnTo>
                        <a:pt x="157" y="14"/>
                      </a:lnTo>
                      <a:lnTo>
                        <a:pt x="146" y="14"/>
                      </a:lnTo>
                      <a:lnTo>
                        <a:pt x="132" y="15"/>
                      </a:lnTo>
                      <a:lnTo>
                        <a:pt x="121" y="19"/>
                      </a:lnTo>
                      <a:lnTo>
                        <a:pt x="107" y="25"/>
                      </a:lnTo>
                      <a:lnTo>
                        <a:pt x="100" y="31"/>
                      </a:lnTo>
                      <a:lnTo>
                        <a:pt x="96" y="35"/>
                      </a:lnTo>
                      <a:lnTo>
                        <a:pt x="94" y="38"/>
                      </a:lnTo>
                      <a:lnTo>
                        <a:pt x="92" y="42"/>
                      </a:lnTo>
                      <a:lnTo>
                        <a:pt x="92" y="46"/>
                      </a:lnTo>
                      <a:lnTo>
                        <a:pt x="80" y="46"/>
                      </a:lnTo>
                      <a:lnTo>
                        <a:pt x="69" y="48"/>
                      </a:lnTo>
                      <a:lnTo>
                        <a:pt x="59" y="52"/>
                      </a:lnTo>
                      <a:lnTo>
                        <a:pt x="52" y="58"/>
                      </a:lnTo>
                      <a:lnTo>
                        <a:pt x="44" y="63"/>
                      </a:lnTo>
                      <a:lnTo>
                        <a:pt x="38" y="69"/>
                      </a:lnTo>
                      <a:lnTo>
                        <a:pt x="34" y="75"/>
                      </a:lnTo>
                      <a:lnTo>
                        <a:pt x="32" y="83"/>
                      </a:lnTo>
                      <a:lnTo>
                        <a:pt x="19" y="75"/>
                      </a:lnTo>
                      <a:lnTo>
                        <a:pt x="7" y="67"/>
                      </a:lnTo>
                      <a:lnTo>
                        <a:pt x="4" y="62"/>
                      </a:lnTo>
                      <a:lnTo>
                        <a:pt x="2" y="58"/>
                      </a:lnTo>
                      <a:lnTo>
                        <a:pt x="0" y="54"/>
                      </a:lnTo>
                      <a:lnTo>
                        <a:pt x="0" y="50"/>
                      </a:lnTo>
                      <a:lnTo>
                        <a:pt x="2" y="42"/>
                      </a:lnTo>
                      <a:lnTo>
                        <a:pt x="5" y="37"/>
                      </a:lnTo>
                      <a:lnTo>
                        <a:pt x="11" y="31"/>
                      </a:lnTo>
                      <a:lnTo>
                        <a:pt x="17" y="27"/>
                      </a:lnTo>
                      <a:lnTo>
                        <a:pt x="32" y="17"/>
                      </a:lnTo>
                      <a:lnTo>
                        <a:pt x="52" y="12"/>
                      </a:lnTo>
                      <a:lnTo>
                        <a:pt x="90" y="2"/>
                      </a:lnTo>
                      <a:lnTo>
                        <a:pt x="121" y="0"/>
                      </a:lnTo>
                      <a:lnTo>
                        <a:pt x="151" y="0"/>
                      </a:lnTo>
                      <a:lnTo>
                        <a:pt x="192" y="6"/>
                      </a:lnTo>
                      <a:lnTo>
                        <a:pt x="211" y="10"/>
                      </a:lnTo>
                      <a:lnTo>
                        <a:pt x="228" y="15"/>
                      </a:lnTo>
                      <a:lnTo>
                        <a:pt x="236" y="19"/>
                      </a:lnTo>
                      <a:lnTo>
                        <a:pt x="242" y="25"/>
                      </a:lnTo>
                      <a:lnTo>
                        <a:pt x="246" y="29"/>
                      </a:lnTo>
                      <a:lnTo>
                        <a:pt x="247" y="35"/>
                      </a:lnTo>
                      <a:lnTo>
                        <a:pt x="249" y="40"/>
                      </a:lnTo>
                      <a:lnTo>
                        <a:pt x="247" y="46"/>
                      </a:lnTo>
                      <a:lnTo>
                        <a:pt x="246" y="50"/>
                      </a:lnTo>
                      <a:lnTo>
                        <a:pt x="242" y="56"/>
                      </a:lnTo>
                      <a:lnTo>
                        <a:pt x="228" y="67"/>
                      </a:lnTo>
                      <a:lnTo>
                        <a:pt x="211" y="79"/>
                      </a:lnTo>
                      <a:lnTo>
                        <a:pt x="188" y="86"/>
                      </a:lnTo>
                      <a:lnTo>
                        <a:pt x="163" y="94"/>
                      </a:lnTo>
                      <a:lnTo>
                        <a:pt x="134" y="98"/>
                      </a:lnTo>
                      <a:lnTo>
                        <a:pt x="103" y="98"/>
                      </a:lnTo>
                      <a:close/>
                    </a:path>
                  </a:pathLst>
                </a:custGeom>
                <a:solidFill>
                  <a:srgbClr val="C2E1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884" name="Freeform 20"/>
                <p:cNvSpPr>
                  <a:spLocks/>
                </p:cNvSpPr>
                <p:nvPr/>
              </p:nvSpPr>
              <p:spPr bwMode="auto">
                <a:xfrm>
                  <a:off x="4813" y="3521"/>
                  <a:ext cx="48" cy="34"/>
                </a:xfrm>
                <a:custGeom>
                  <a:avLst/>
                  <a:gdLst/>
                  <a:ahLst/>
                  <a:cxnLst>
                    <a:cxn ang="0">
                      <a:pos x="25" y="34"/>
                    </a:cxn>
                    <a:cxn ang="0">
                      <a:pos x="11" y="32"/>
                    </a:cxn>
                    <a:cxn ang="0">
                      <a:pos x="0" y="28"/>
                    </a:cxn>
                    <a:cxn ang="0">
                      <a:pos x="2" y="25"/>
                    </a:cxn>
                    <a:cxn ang="0">
                      <a:pos x="5" y="19"/>
                    </a:cxn>
                    <a:cxn ang="0">
                      <a:pos x="17" y="9"/>
                    </a:cxn>
                    <a:cxn ang="0">
                      <a:pos x="23" y="5"/>
                    </a:cxn>
                    <a:cxn ang="0">
                      <a:pos x="28" y="2"/>
                    </a:cxn>
                    <a:cxn ang="0">
                      <a:pos x="36" y="0"/>
                    </a:cxn>
                    <a:cxn ang="0">
                      <a:pos x="42" y="2"/>
                    </a:cxn>
                    <a:cxn ang="0">
                      <a:pos x="46" y="3"/>
                    </a:cxn>
                    <a:cxn ang="0">
                      <a:pos x="46" y="5"/>
                    </a:cxn>
                    <a:cxn ang="0">
                      <a:pos x="48" y="7"/>
                    </a:cxn>
                    <a:cxn ang="0">
                      <a:pos x="48" y="9"/>
                    </a:cxn>
                    <a:cxn ang="0">
                      <a:pos x="48" y="15"/>
                    </a:cxn>
                    <a:cxn ang="0">
                      <a:pos x="46" y="19"/>
                    </a:cxn>
                    <a:cxn ang="0">
                      <a:pos x="42" y="25"/>
                    </a:cxn>
                    <a:cxn ang="0">
                      <a:pos x="38" y="28"/>
                    </a:cxn>
                    <a:cxn ang="0">
                      <a:pos x="32" y="32"/>
                    </a:cxn>
                    <a:cxn ang="0">
                      <a:pos x="25" y="34"/>
                    </a:cxn>
                  </a:cxnLst>
                  <a:rect l="0" t="0" r="r" b="b"/>
                  <a:pathLst>
                    <a:path w="48" h="34">
                      <a:moveTo>
                        <a:pt x="25" y="34"/>
                      </a:moveTo>
                      <a:lnTo>
                        <a:pt x="11" y="32"/>
                      </a:lnTo>
                      <a:lnTo>
                        <a:pt x="0" y="28"/>
                      </a:lnTo>
                      <a:lnTo>
                        <a:pt x="2" y="25"/>
                      </a:lnTo>
                      <a:lnTo>
                        <a:pt x="5" y="19"/>
                      </a:lnTo>
                      <a:lnTo>
                        <a:pt x="17" y="9"/>
                      </a:lnTo>
                      <a:lnTo>
                        <a:pt x="23" y="5"/>
                      </a:lnTo>
                      <a:lnTo>
                        <a:pt x="28" y="2"/>
                      </a:lnTo>
                      <a:lnTo>
                        <a:pt x="36" y="0"/>
                      </a:lnTo>
                      <a:lnTo>
                        <a:pt x="42" y="2"/>
                      </a:lnTo>
                      <a:lnTo>
                        <a:pt x="46" y="3"/>
                      </a:lnTo>
                      <a:lnTo>
                        <a:pt x="46" y="5"/>
                      </a:lnTo>
                      <a:lnTo>
                        <a:pt x="48" y="7"/>
                      </a:lnTo>
                      <a:lnTo>
                        <a:pt x="48" y="9"/>
                      </a:lnTo>
                      <a:lnTo>
                        <a:pt x="48" y="15"/>
                      </a:lnTo>
                      <a:lnTo>
                        <a:pt x="46" y="19"/>
                      </a:lnTo>
                      <a:lnTo>
                        <a:pt x="42" y="25"/>
                      </a:lnTo>
                      <a:lnTo>
                        <a:pt x="38" y="28"/>
                      </a:lnTo>
                      <a:lnTo>
                        <a:pt x="32" y="32"/>
                      </a:lnTo>
                      <a:lnTo>
                        <a:pt x="25" y="34"/>
                      </a:lnTo>
                      <a:close/>
                    </a:path>
                  </a:pathLst>
                </a:custGeom>
                <a:solidFill>
                  <a:srgbClr val="C2E1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885" name="Freeform 21"/>
                <p:cNvSpPr>
                  <a:spLocks/>
                </p:cNvSpPr>
                <p:nvPr/>
              </p:nvSpPr>
              <p:spPr bwMode="auto">
                <a:xfrm>
                  <a:off x="4792" y="3569"/>
                  <a:ext cx="30" cy="439"/>
                </a:xfrm>
                <a:custGeom>
                  <a:avLst/>
                  <a:gdLst/>
                  <a:ahLst/>
                  <a:cxnLst>
                    <a:cxn ang="0">
                      <a:pos x="30" y="439"/>
                    </a:cxn>
                    <a:cxn ang="0">
                      <a:pos x="21" y="433"/>
                    </a:cxn>
                    <a:cxn ang="0">
                      <a:pos x="11" y="428"/>
                    </a:cxn>
                    <a:cxn ang="0">
                      <a:pos x="0" y="61"/>
                    </a:cxn>
                    <a:cxn ang="0">
                      <a:pos x="1" y="42"/>
                    </a:cxn>
                    <a:cxn ang="0">
                      <a:pos x="3" y="34"/>
                    </a:cxn>
                    <a:cxn ang="0">
                      <a:pos x="7" y="25"/>
                    </a:cxn>
                    <a:cxn ang="0">
                      <a:pos x="7" y="19"/>
                    </a:cxn>
                    <a:cxn ang="0">
                      <a:pos x="7" y="11"/>
                    </a:cxn>
                    <a:cxn ang="0">
                      <a:pos x="7" y="5"/>
                    </a:cxn>
                    <a:cxn ang="0">
                      <a:pos x="9" y="0"/>
                    </a:cxn>
                    <a:cxn ang="0">
                      <a:pos x="17" y="3"/>
                    </a:cxn>
                    <a:cxn ang="0">
                      <a:pos x="24" y="7"/>
                    </a:cxn>
                    <a:cxn ang="0">
                      <a:pos x="24" y="11"/>
                    </a:cxn>
                    <a:cxn ang="0">
                      <a:pos x="23" y="17"/>
                    </a:cxn>
                    <a:cxn ang="0">
                      <a:pos x="23" y="25"/>
                    </a:cxn>
                    <a:cxn ang="0">
                      <a:pos x="24" y="30"/>
                    </a:cxn>
                    <a:cxn ang="0">
                      <a:pos x="23" y="32"/>
                    </a:cxn>
                    <a:cxn ang="0">
                      <a:pos x="21" y="36"/>
                    </a:cxn>
                    <a:cxn ang="0">
                      <a:pos x="17" y="44"/>
                    </a:cxn>
                    <a:cxn ang="0">
                      <a:pos x="17" y="53"/>
                    </a:cxn>
                    <a:cxn ang="0">
                      <a:pos x="17" y="63"/>
                    </a:cxn>
                    <a:cxn ang="0">
                      <a:pos x="30" y="439"/>
                    </a:cxn>
                  </a:cxnLst>
                  <a:rect l="0" t="0" r="r" b="b"/>
                  <a:pathLst>
                    <a:path w="30" h="439">
                      <a:moveTo>
                        <a:pt x="30" y="439"/>
                      </a:moveTo>
                      <a:lnTo>
                        <a:pt x="21" y="433"/>
                      </a:lnTo>
                      <a:lnTo>
                        <a:pt x="11" y="428"/>
                      </a:lnTo>
                      <a:lnTo>
                        <a:pt x="0" y="61"/>
                      </a:lnTo>
                      <a:lnTo>
                        <a:pt x="1" y="42"/>
                      </a:lnTo>
                      <a:lnTo>
                        <a:pt x="3" y="34"/>
                      </a:lnTo>
                      <a:lnTo>
                        <a:pt x="7" y="25"/>
                      </a:lnTo>
                      <a:lnTo>
                        <a:pt x="7" y="19"/>
                      </a:lnTo>
                      <a:lnTo>
                        <a:pt x="7" y="11"/>
                      </a:lnTo>
                      <a:lnTo>
                        <a:pt x="7" y="5"/>
                      </a:lnTo>
                      <a:lnTo>
                        <a:pt x="9" y="0"/>
                      </a:lnTo>
                      <a:lnTo>
                        <a:pt x="17" y="3"/>
                      </a:lnTo>
                      <a:lnTo>
                        <a:pt x="24" y="7"/>
                      </a:lnTo>
                      <a:lnTo>
                        <a:pt x="24" y="11"/>
                      </a:lnTo>
                      <a:lnTo>
                        <a:pt x="23" y="17"/>
                      </a:lnTo>
                      <a:lnTo>
                        <a:pt x="23" y="25"/>
                      </a:lnTo>
                      <a:lnTo>
                        <a:pt x="24" y="30"/>
                      </a:lnTo>
                      <a:lnTo>
                        <a:pt x="23" y="32"/>
                      </a:lnTo>
                      <a:lnTo>
                        <a:pt x="21" y="36"/>
                      </a:lnTo>
                      <a:lnTo>
                        <a:pt x="17" y="44"/>
                      </a:lnTo>
                      <a:lnTo>
                        <a:pt x="17" y="53"/>
                      </a:lnTo>
                      <a:lnTo>
                        <a:pt x="17" y="63"/>
                      </a:lnTo>
                      <a:lnTo>
                        <a:pt x="30" y="4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886" name="Freeform 22"/>
                <p:cNvSpPr>
                  <a:spLocks/>
                </p:cNvSpPr>
                <p:nvPr/>
              </p:nvSpPr>
              <p:spPr bwMode="auto">
                <a:xfrm>
                  <a:off x="4757" y="3551"/>
                  <a:ext cx="38" cy="440"/>
                </a:xfrm>
                <a:custGeom>
                  <a:avLst/>
                  <a:gdLst/>
                  <a:ahLst/>
                  <a:cxnLst>
                    <a:cxn ang="0">
                      <a:pos x="13" y="0"/>
                    </a:cxn>
                    <a:cxn ang="0">
                      <a:pos x="11" y="4"/>
                    </a:cxn>
                    <a:cxn ang="0">
                      <a:pos x="10" y="8"/>
                    </a:cxn>
                    <a:cxn ang="0">
                      <a:pos x="8" y="18"/>
                    </a:cxn>
                    <a:cxn ang="0">
                      <a:pos x="10" y="25"/>
                    </a:cxn>
                    <a:cxn ang="0">
                      <a:pos x="11" y="33"/>
                    </a:cxn>
                    <a:cxn ang="0">
                      <a:pos x="8" y="35"/>
                    </a:cxn>
                    <a:cxn ang="0">
                      <a:pos x="6" y="39"/>
                    </a:cxn>
                    <a:cxn ang="0">
                      <a:pos x="4" y="43"/>
                    </a:cxn>
                    <a:cxn ang="0">
                      <a:pos x="2" y="48"/>
                    </a:cxn>
                    <a:cxn ang="0">
                      <a:pos x="0" y="58"/>
                    </a:cxn>
                    <a:cxn ang="0">
                      <a:pos x="0" y="67"/>
                    </a:cxn>
                    <a:cxn ang="0">
                      <a:pos x="11" y="399"/>
                    </a:cxn>
                    <a:cxn ang="0">
                      <a:pos x="17" y="411"/>
                    </a:cxn>
                    <a:cxn ang="0">
                      <a:pos x="23" y="421"/>
                    </a:cxn>
                    <a:cxn ang="0">
                      <a:pos x="31" y="430"/>
                    </a:cxn>
                    <a:cxn ang="0">
                      <a:pos x="38" y="440"/>
                    </a:cxn>
                    <a:cxn ang="0">
                      <a:pos x="27" y="71"/>
                    </a:cxn>
                    <a:cxn ang="0">
                      <a:pos x="27" y="62"/>
                    </a:cxn>
                    <a:cxn ang="0">
                      <a:pos x="29" y="54"/>
                    </a:cxn>
                    <a:cxn ang="0">
                      <a:pos x="31" y="46"/>
                    </a:cxn>
                    <a:cxn ang="0">
                      <a:pos x="33" y="43"/>
                    </a:cxn>
                    <a:cxn ang="0">
                      <a:pos x="35" y="41"/>
                    </a:cxn>
                    <a:cxn ang="0">
                      <a:pos x="33" y="33"/>
                    </a:cxn>
                    <a:cxn ang="0">
                      <a:pos x="31" y="27"/>
                    </a:cxn>
                    <a:cxn ang="0">
                      <a:pos x="31" y="19"/>
                    </a:cxn>
                    <a:cxn ang="0">
                      <a:pos x="33" y="16"/>
                    </a:cxn>
                    <a:cxn ang="0">
                      <a:pos x="35" y="14"/>
                    </a:cxn>
                    <a:cxn ang="0">
                      <a:pos x="25" y="8"/>
                    </a:cxn>
                    <a:cxn ang="0">
                      <a:pos x="13" y="0"/>
                    </a:cxn>
                  </a:cxnLst>
                  <a:rect l="0" t="0" r="r" b="b"/>
                  <a:pathLst>
                    <a:path w="38" h="440">
                      <a:moveTo>
                        <a:pt x="13" y="0"/>
                      </a:moveTo>
                      <a:lnTo>
                        <a:pt x="11" y="4"/>
                      </a:lnTo>
                      <a:lnTo>
                        <a:pt x="10" y="8"/>
                      </a:lnTo>
                      <a:lnTo>
                        <a:pt x="8" y="18"/>
                      </a:lnTo>
                      <a:lnTo>
                        <a:pt x="10" y="25"/>
                      </a:lnTo>
                      <a:lnTo>
                        <a:pt x="11" y="33"/>
                      </a:lnTo>
                      <a:lnTo>
                        <a:pt x="8" y="35"/>
                      </a:lnTo>
                      <a:lnTo>
                        <a:pt x="6" y="39"/>
                      </a:lnTo>
                      <a:lnTo>
                        <a:pt x="4" y="43"/>
                      </a:lnTo>
                      <a:lnTo>
                        <a:pt x="2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11" y="399"/>
                      </a:lnTo>
                      <a:lnTo>
                        <a:pt x="17" y="411"/>
                      </a:lnTo>
                      <a:lnTo>
                        <a:pt x="23" y="421"/>
                      </a:lnTo>
                      <a:lnTo>
                        <a:pt x="31" y="430"/>
                      </a:lnTo>
                      <a:lnTo>
                        <a:pt x="38" y="440"/>
                      </a:lnTo>
                      <a:lnTo>
                        <a:pt x="27" y="71"/>
                      </a:lnTo>
                      <a:lnTo>
                        <a:pt x="27" y="62"/>
                      </a:lnTo>
                      <a:lnTo>
                        <a:pt x="29" y="54"/>
                      </a:lnTo>
                      <a:lnTo>
                        <a:pt x="31" y="46"/>
                      </a:lnTo>
                      <a:lnTo>
                        <a:pt x="33" y="43"/>
                      </a:lnTo>
                      <a:lnTo>
                        <a:pt x="35" y="41"/>
                      </a:lnTo>
                      <a:lnTo>
                        <a:pt x="33" y="33"/>
                      </a:lnTo>
                      <a:lnTo>
                        <a:pt x="31" y="27"/>
                      </a:lnTo>
                      <a:lnTo>
                        <a:pt x="31" y="19"/>
                      </a:lnTo>
                      <a:lnTo>
                        <a:pt x="33" y="16"/>
                      </a:lnTo>
                      <a:lnTo>
                        <a:pt x="35" y="14"/>
                      </a:lnTo>
                      <a:lnTo>
                        <a:pt x="25" y="8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5CAEB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887" name="Freeform 23"/>
                <p:cNvSpPr>
                  <a:spLocks/>
                </p:cNvSpPr>
                <p:nvPr/>
              </p:nvSpPr>
              <p:spPr bwMode="auto">
                <a:xfrm>
                  <a:off x="4989" y="3582"/>
                  <a:ext cx="39" cy="403"/>
                </a:xfrm>
                <a:custGeom>
                  <a:avLst/>
                  <a:gdLst/>
                  <a:ahLst/>
                  <a:cxnLst>
                    <a:cxn ang="0">
                      <a:pos x="12" y="403"/>
                    </a:cxn>
                    <a:cxn ang="0">
                      <a:pos x="21" y="393"/>
                    </a:cxn>
                    <a:cxn ang="0">
                      <a:pos x="27" y="384"/>
                    </a:cxn>
                    <a:cxn ang="0">
                      <a:pos x="35" y="374"/>
                    </a:cxn>
                    <a:cxn ang="0">
                      <a:pos x="39" y="363"/>
                    </a:cxn>
                    <a:cxn ang="0">
                      <a:pos x="31" y="15"/>
                    </a:cxn>
                    <a:cxn ang="0">
                      <a:pos x="31" y="10"/>
                    </a:cxn>
                    <a:cxn ang="0">
                      <a:pos x="31" y="6"/>
                    </a:cxn>
                    <a:cxn ang="0">
                      <a:pos x="29" y="2"/>
                    </a:cxn>
                    <a:cxn ang="0">
                      <a:pos x="25" y="0"/>
                    </a:cxn>
                    <a:cxn ang="0">
                      <a:pos x="14" y="6"/>
                    </a:cxn>
                    <a:cxn ang="0">
                      <a:pos x="0" y="12"/>
                    </a:cxn>
                    <a:cxn ang="0">
                      <a:pos x="12" y="403"/>
                    </a:cxn>
                  </a:cxnLst>
                  <a:rect l="0" t="0" r="r" b="b"/>
                  <a:pathLst>
                    <a:path w="39" h="403">
                      <a:moveTo>
                        <a:pt x="12" y="403"/>
                      </a:moveTo>
                      <a:lnTo>
                        <a:pt x="21" y="393"/>
                      </a:lnTo>
                      <a:lnTo>
                        <a:pt x="27" y="384"/>
                      </a:lnTo>
                      <a:lnTo>
                        <a:pt x="35" y="374"/>
                      </a:lnTo>
                      <a:lnTo>
                        <a:pt x="39" y="363"/>
                      </a:lnTo>
                      <a:lnTo>
                        <a:pt x="31" y="15"/>
                      </a:lnTo>
                      <a:lnTo>
                        <a:pt x="31" y="10"/>
                      </a:lnTo>
                      <a:lnTo>
                        <a:pt x="31" y="6"/>
                      </a:lnTo>
                      <a:lnTo>
                        <a:pt x="29" y="2"/>
                      </a:lnTo>
                      <a:lnTo>
                        <a:pt x="25" y="0"/>
                      </a:lnTo>
                      <a:lnTo>
                        <a:pt x="14" y="6"/>
                      </a:lnTo>
                      <a:lnTo>
                        <a:pt x="0" y="12"/>
                      </a:lnTo>
                      <a:lnTo>
                        <a:pt x="12" y="403"/>
                      </a:lnTo>
                      <a:close/>
                    </a:path>
                  </a:pathLst>
                </a:custGeom>
                <a:solidFill>
                  <a:srgbClr val="5CAEB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888" name="Freeform 24"/>
                <p:cNvSpPr>
                  <a:spLocks/>
                </p:cNvSpPr>
                <p:nvPr/>
              </p:nvSpPr>
              <p:spPr bwMode="auto">
                <a:xfrm>
                  <a:off x="4809" y="3576"/>
                  <a:ext cx="142" cy="447"/>
                </a:xfrm>
                <a:custGeom>
                  <a:avLst/>
                  <a:gdLst/>
                  <a:ahLst/>
                  <a:cxnLst>
                    <a:cxn ang="0">
                      <a:pos x="13" y="432"/>
                    </a:cxn>
                    <a:cxn ang="0">
                      <a:pos x="0" y="56"/>
                    </a:cxn>
                    <a:cxn ang="0">
                      <a:pos x="0" y="46"/>
                    </a:cxn>
                    <a:cxn ang="0">
                      <a:pos x="0" y="37"/>
                    </a:cxn>
                    <a:cxn ang="0">
                      <a:pos x="4" y="29"/>
                    </a:cxn>
                    <a:cxn ang="0">
                      <a:pos x="6" y="25"/>
                    </a:cxn>
                    <a:cxn ang="0">
                      <a:pos x="7" y="23"/>
                    </a:cxn>
                    <a:cxn ang="0">
                      <a:pos x="6" y="18"/>
                    </a:cxn>
                    <a:cxn ang="0">
                      <a:pos x="6" y="10"/>
                    </a:cxn>
                    <a:cxn ang="0">
                      <a:pos x="7" y="4"/>
                    </a:cxn>
                    <a:cxn ang="0">
                      <a:pos x="7" y="0"/>
                    </a:cxn>
                    <a:cxn ang="0">
                      <a:pos x="34" y="4"/>
                    </a:cxn>
                    <a:cxn ang="0">
                      <a:pos x="61" y="6"/>
                    </a:cxn>
                    <a:cxn ang="0">
                      <a:pos x="86" y="6"/>
                    </a:cxn>
                    <a:cxn ang="0">
                      <a:pos x="105" y="4"/>
                    </a:cxn>
                    <a:cxn ang="0">
                      <a:pos x="109" y="4"/>
                    </a:cxn>
                    <a:cxn ang="0">
                      <a:pos x="111" y="6"/>
                    </a:cxn>
                    <a:cxn ang="0">
                      <a:pos x="119" y="12"/>
                    </a:cxn>
                    <a:cxn ang="0">
                      <a:pos x="127" y="18"/>
                    </a:cxn>
                    <a:cxn ang="0">
                      <a:pos x="130" y="23"/>
                    </a:cxn>
                    <a:cxn ang="0">
                      <a:pos x="100" y="29"/>
                    </a:cxn>
                    <a:cxn ang="0">
                      <a:pos x="98" y="29"/>
                    </a:cxn>
                    <a:cxn ang="0">
                      <a:pos x="96" y="29"/>
                    </a:cxn>
                    <a:cxn ang="0">
                      <a:pos x="96" y="31"/>
                    </a:cxn>
                    <a:cxn ang="0">
                      <a:pos x="100" y="33"/>
                    </a:cxn>
                    <a:cxn ang="0">
                      <a:pos x="104" y="33"/>
                    </a:cxn>
                    <a:cxn ang="0">
                      <a:pos x="132" y="31"/>
                    </a:cxn>
                    <a:cxn ang="0">
                      <a:pos x="142" y="440"/>
                    </a:cxn>
                    <a:cxn ang="0">
                      <a:pos x="127" y="444"/>
                    </a:cxn>
                    <a:cxn ang="0">
                      <a:pos x="109" y="447"/>
                    </a:cxn>
                    <a:cxn ang="0">
                      <a:pos x="77" y="447"/>
                    </a:cxn>
                    <a:cxn ang="0">
                      <a:pos x="59" y="445"/>
                    </a:cxn>
                    <a:cxn ang="0">
                      <a:pos x="44" y="444"/>
                    </a:cxn>
                    <a:cxn ang="0">
                      <a:pos x="29" y="438"/>
                    </a:cxn>
                    <a:cxn ang="0">
                      <a:pos x="13" y="432"/>
                    </a:cxn>
                  </a:cxnLst>
                  <a:rect l="0" t="0" r="r" b="b"/>
                  <a:pathLst>
                    <a:path w="142" h="447">
                      <a:moveTo>
                        <a:pt x="13" y="432"/>
                      </a:moveTo>
                      <a:lnTo>
                        <a:pt x="0" y="56"/>
                      </a:lnTo>
                      <a:lnTo>
                        <a:pt x="0" y="46"/>
                      </a:lnTo>
                      <a:lnTo>
                        <a:pt x="0" y="37"/>
                      </a:lnTo>
                      <a:lnTo>
                        <a:pt x="4" y="29"/>
                      </a:lnTo>
                      <a:lnTo>
                        <a:pt x="6" y="25"/>
                      </a:lnTo>
                      <a:lnTo>
                        <a:pt x="7" y="23"/>
                      </a:lnTo>
                      <a:lnTo>
                        <a:pt x="6" y="18"/>
                      </a:lnTo>
                      <a:lnTo>
                        <a:pt x="6" y="10"/>
                      </a:lnTo>
                      <a:lnTo>
                        <a:pt x="7" y="4"/>
                      </a:lnTo>
                      <a:lnTo>
                        <a:pt x="7" y="0"/>
                      </a:lnTo>
                      <a:lnTo>
                        <a:pt x="34" y="4"/>
                      </a:lnTo>
                      <a:lnTo>
                        <a:pt x="61" y="6"/>
                      </a:lnTo>
                      <a:lnTo>
                        <a:pt x="86" y="6"/>
                      </a:lnTo>
                      <a:lnTo>
                        <a:pt x="105" y="4"/>
                      </a:lnTo>
                      <a:lnTo>
                        <a:pt x="109" y="4"/>
                      </a:lnTo>
                      <a:lnTo>
                        <a:pt x="111" y="6"/>
                      </a:lnTo>
                      <a:lnTo>
                        <a:pt x="119" y="12"/>
                      </a:lnTo>
                      <a:lnTo>
                        <a:pt x="127" y="18"/>
                      </a:lnTo>
                      <a:lnTo>
                        <a:pt x="130" y="23"/>
                      </a:lnTo>
                      <a:lnTo>
                        <a:pt x="100" y="29"/>
                      </a:lnTo>
                      <a:lnTo>
                        <a:pt x="98" y="29"/>
                      </a:lnTo>
                      <a:lnTo>
                        <a:pt x="96" y="29"/>
                      </a:lnTo>
                      <a:lnTo>
                        <a:pt x="96" y="31"/>
                      </a:lnTo>
                      <a:lnTo>
                        <a:pt x="100" y="33"/>
                      </a:lnTo>
                      <a:lnTo>
                        <a:pt x="104" y="33"/>
                      </a:lnTo>
                      <a:lnTo>
                        <a:pt x="132" y="31"/>
                      </a:lnTo>
                      <a:lnTo>
                        <a:pt x="142" y="440"/>
                      </a:lnTo>
                      <a:lnTo>
                        <a:pt x="127" y="444"/>
                      </a:lnTo>
                      <a:lnTo>
                        <a:pt x="109" y="447"/>
                      </a:lnTo>
                      <a:lnTo>
                        <a:pt x="77" y="447"/>
                      </a:lnTo>
                      <a:lnTo>
                        <a:pt x="59" y="445"/>
                      </a:lnTo>
                      <a:lnTo>
                        <a:pt x="44" y="444"/>
                      </a:lnTo>
                      <a:lnTo>
                        <a:pt x="29" y="438"/>
                      </a:lnTo>
                      <a:lnTo>
                        <a:pt x="13" y="432"/>
                      </a:lnTo>
                      <a:close/>
                    </a:path>
                  </a:pathLst>
                </a:custGeom>
                <a:solidFill>
                  <a:srgbClr val="5CAEB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889" name="Freeform 25"/>
                <p:cNvSpPr>
                  <a:spLocks/>
                </p:cNvSpPr>
                <p:nvPr/>
              </p:nvSpPr>
              <p:spPr bwMode="auto">
                <a:xfrm>
                  <a:off x="4782" y="3484"/>
                  <a:ext cx="44" cy="29"/>
                </a:xfrm>
                <a:custGeom>
                  <a:avLst/>
                  <a:gdLst/>
                  <a:ahLst/>
                  <a:cxnLst>
                    <a:cxn ang="0">
                      <a:pos x="0" y="29"/>
                    </a:cxn>
                    <a:cxn ang="0">
                      <a:pos x="2" y="25"/>
                    </a:cxn>
                    <a:cxn ang="0">
                      <a:pos x="6" y="21"/>
                    </a:cxn>
                    <a:cxn ang="0">
                      <a:pos x="15" y="12"/>
                    </a:cxn>
                    <a:cxn ang="0">
                      <a:pos x="27" y="4"/>
                    </a:cxn>
                    <a:cxn ang="0">
                      <a:pos x="40" y="0"/>
                    </a:cxn>
                    <a:cxn ang="0">
                      <a:pos x="44" y="6"/>
                    </a:cxn>
                    <a:cxn ang="0">
                      <a:pos x="19" y="15"/>
                    </a:cxn>
                    <a:cxn ang="0">
                      <a:pos x="8" y="23"/>
                    </a:cxn>
                    <a:cxn ang="0">
                      <a:pos x="4" y="25"/>
                    </a:cxn>
                    <a:cxn ang="0">
                      <a:pos x="0" y="29"/>
                    </a:cxn>
                  </a:cxnLst>
                  <a:rect l="0" t="0" r="r" b="b"/>
                  <a:pathLst>
                    <a:path w="44" h="29">
                      <a:moveTo>
                        <a:pt x="0" y="29"/>
                      </a:moveTo>
                      <a:lnTo>
                        <a:pt x="2" y="25"/>
                      </a:lnTo>
                      <a:lnTo>
                        <a:pt x="6" y="21"/>
                      </a:lnTo>
                      <a:lnTo>
                        <a:pt x="15" y="12"/>
                      </a:lnTo>
                      <a:lnTo>
                        <a:pt x="27" y="4"/>
                      </a:lnTo>
                      <a:lnTo>
                        <a:pt x="40" y="0"/>
                      </a:lnTo>
                      <a:lnTo>
                        <a:pt x="44" y="6"/>
                      </a:lnTo>
                      <a:lnTo>
                        <a:pt x="19" y="15"/>
                      </a:lnTo>
                      <a:lnTo>
                        <a:pt x="8" y="23"/>
                      </a:lnTo>
                      <a:lnTo>
                        <a:pt x="4" y="25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890" name="Freeform 26"/>
                <p:cNvSpPr>
                  <a:spLocks/>
                </p:cNvSpPr>
                <p:nvPr/>
              </p:nvSpPr>
              <p:spPr bwMode="auto">
                <a:xfrm>
                  <a:off x="4951" y="3484"/>
                  <a:ext cx="42" cy="27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19" y="4"/>
                    </a:cxn>
                    <a:cxn ang="0">
                      <a:pos x="33" y="10"/>
                    </a:cxn>
                    <a:cxn ang="0">
                      <a:pos x="38" y="14"/>
                    </a:cxn>
                    <a:cxn ang="0">
                      <a:pos x="42" y="17"/>
                    </a:cxn>
                    <a:cxn ang="0">
                      <a:pos x="42" y="19"/>
                    </a:cxn>
                    <a:cxn ang="0">
                      <a:pos x="42" y="23"/>
                    </a:cxn>
                    <a:cxn ang="0">
                      <a:pos x="42" y="25"/>
                    </a:cxn>
                    <a:cxn ang="0">
                      <a:pos x="40" y="27"/>
                    </a:cxn>
                    <a:cxn ang="0">
                      <a:pos x="38" y="23"/>
                    </a:cxn>
                    <a:cxn ang="0">
                      <a:pos x="34" y="21"/>
                    </a:cxn>
                    <a:cxn ang="0">
                      <a:pos x="23" y="14"/>
                    </a:cxn>
                    <a:cxn ang="0">
                      <a:pos x="11" y="10"/>
                    </a:cxn>
                    <a:cxn ang="0">
                      <a:pos x="6" y="8"/>
                    </a:cxn>
                    <a:cxn ang="0">
                      <a:pos x="0" y="8"/>
                    </a:cxn>
                    <a:cxn ang="0">
                      <a:pos x="2" y="6"/>
                    </a:cxn>
                    <a:cxn ang="0">
                      <a:pos x="4" y="2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42" h="27">
                      <a:moveTo>
                        <a:pt x="8" y="0"/>
                      </a:moveTo>
                      <a:lnTo>
                        <a:pt x="19" y="4"/>
                      </a:lnTo>
                      <a:lnTo>
                        <a:pt x="33" y="10"/>
                      </a:lnTo>
                      <a:lnTo>
                        <a:pt x="38" y="14"/>
                      </a:lnTo>
                      <a:lnTo>
                        <a:pt x="42" y="17"/>
                      </a:lnTo>
                      <a:lnTo>
                        <a:pt x="42" y="19"/>
                      </a:lnTo>
                      <a:lnTo>
                        <a:pt x="42" y="23"/>
                      </a:lnTo>
                      <a:lnTo>
                        <a:pt x="42" y="25"/>
                      </a:lnTo>
                      <a:lnTo>
                        <a:pt x="40" y="27"/>
                      </a:lnTo>
                      <a:lnTo>
                        <a:pt x="38" y="23"/>
                      </a:lnTo>
                      <a:lnTo>
                        <a:pt x="34" y="21"/>
                      </a:lnTo>
                      <a:lnTo>
                        <a:pt x="23" y="14"/>
                      </a:lnTo>
                      <a:lnTo>
                        <a:pt x="11" y="10"/>
                      </a:lnTo>
                      <a:lnTo>
                        <a:pt x="6" y="8"/>
                      </a:lnTo>
                      <a:lnTo>
                        <a:pt x="0" y="8"/>
                      </a:lnTo>
                      <a:lnTo>
                        <a:pt x="2" y="6"/>
                      </a:lnTo>
                      <a:lnTo>
                        <a:pt x="4" y="2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891" name="Freeform 27"/>
                <p:cNvSpPr>
                  <a:spLocks/>
                </p:cNvSpPr>
                <p:nvPr/>
              </p:nvSpPr>
              <p:spPr bwMode="auto">
                <a:xfrm>
                  <a:off x="4999" y="3833"/>
                  <a:ext cx="54" cy="148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15" y="8"/>
                    </a:cxn>
                    <a:cxn ang="0">
                      <a:pos x="23" y="23"/>
                    </a:cxn>
                    <a:cxn ang="0">
                      <a:pos x="40" y="62"/>
                    </a:cxn>
                    <a:cxn ang="0">
                      <a:pos x="46" y="85"/>
                    </a:cxn>
                    <a:cxn ang="0">
                      <a:pos x="52" y="108"/>
                    </a:cxn>
                    <a:cxn ang="0">
                      <a:pos x="54" y="129"/>
                    </a:cxn>
                    <a:cxn ang="0">
                      <a:pos x="52" y="148"/>
                    </a:cxn>
                    <a:cxn ang="0">
                      <a:pos x="11" y="69"/>
                    </a:cxn>
                    <a:cxn ang="0">
                      <a:pos x="4" y="46"/>
                    </a:cxn>
                    <a:cxn ang="0">
                      <a:pos x="0" y="25"/>
                    </a:cxn>
                    <a:cxn ang="0">
                      <a:pos x="0" y="18"/>
                    </a:cxn>
                    <a:cxn ang="0">
                      <a:pos x="2" y="10"/>
                    </a:cxn>
                    <a:cxn ang="0">
                      <a:pos x="6" y="4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54" h="148">
                      <a:moveTo>
                        <a:pt x="10" y="0"/>
                      </a:moveTo>
                      <a:lnTo>
                        <a:pt x="15" y="8"/>
                      </a:lnTo>
                      <a:lnTo>
                        <a:pt x="23" y="23"/>
                      </a:lnTo>
                      <a:lnTo>
                        <a:pt x="40" y="62"/>
                      </a:lnTo>
                      <a:lnTo>
                        <a:pt x="46" y="85"/>
                      </a:lnTo>
                      <a:lnTo>
                        <a:pt x="52" y="108"/>
                      </a:lnTo>
                      <a:lnTo>
                        <a:pt x="54" y="129"/>
                      </a:lnTo>
                      <a:lnTo>
                        <a:pt x="52" y="148"/>
                      </a:lnTo>
                      <a:lnTo>
                        <a:pt x="11" y="69"/>
                      </a:lnTo>
                      <a:lnTo>
                        <a:pt x="4" y="46"/>
                      </a:lnTo>
                      <a:lnTo>
                        <a:pt x="0" y="25"/>
                      </a:lnTo>
                      <a:lnTo>
                        <a:pt x="0" y="18"/>
                      </a:lnTo>
                      <a:lnTo>
                        <a:pt x="2" y="10"/>
                      </a:lnTo>
                      <a:lnTo>
                        <a:pt x="6" y="4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892" name="Freeform 28"/>
                <p:cNvSpPr>
                  <a:spLocks/>
                </p:cNvSpPr>
                <p:nvPr/>
              </p:nvSpPr>
              <p:spPr bwMode="auto">
                <a:xfrm>
                  <a:off x="5012" y="3810"/>
                  <a:ext cx="60" cy="177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43" y="64"/>
                    </a:cxn>
                    <a:cxn ang="0">
                      <a:pos x="50" y="69"/>
                    </a:cxn>
                    <a:cxn ang="0">
                      <a:pos x="58" y="73"/>
                    </a:cxn>
                    <a:cxn ang="0">
                      <a:pos x="60" y="85"/>
                    </a:cxn>
                    <a:cxn ang="0">
                      <a:pos x="56" y="87"/>
                    </a:cxn>
                    <a:cxn ang="0">
                      <a:pos x="52" y="91"/>
                    </a:cxn>
                    <a:cxn ang="0">
                      <a:pos x="52" y="92"/>
                    </a:cxn>
                    <a:cxn ang="0">
                      <a:pos x="52" y="94"/>
                    </a:cxn>
                    <a:cxn ang="0">
                      <a:pos x="56" y="102"/>
                    </a:cxn>
                    <a:cxn ang="0">
                      <a:pos x="60" y="121"/>
                    </a:cxn>
                    <a:cxn ang="0">
                      <a:pos x="60" y="148"/>
                    </a:cxn>
                    <a:cxn ang="0">
                      <a:pos x="58" y="162"/>
                    </a:cxn>
                    <a:cxn ang="0">
                      <a:pos x="54" y="177"/>
                    </a:cxn>
                    <a:cxn ang="0">
                      <a:pos x="54" y="142"/>
                    </a:cxn>
                    <a:cxn ang="0">
                      <a:pos x="48" y="110"/>
                    </a:cxn>
                    <a:cxn ang="0">
                      <a:pos x="41" y="83"/>
                    </a:cxn>
                    <a:cxn ang="0">
                      <a:pos x="35" y="68"/>
                    </a:cxn>
                    <a:cxn ang="0">
                      <a:pos x="20" y="39"/>
                    </a:cxn>
                    <a:cxn ang="0">
                      <a:pos x="10" y="20"/>
                    </a:cxn>
                    <a:cxn ang="0">
                      <a:pos x="6" y="14"/>
                    </a:cxn>
                    <a:cxn ang="0">
                      <a:pos x="0" y="10"/>
                    </a:cxn>
                    <a:cxn ang="0">
                      <a:pos x="4" y="8"/>
                    </a:cxn>
                    <a:cxn ang="0">
                      <a:pos x="10" y="4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0" h="177">
                      <a:moveTo>
                        <a:pt x="18" y="0"/>
                      </a:moveTo>
                      <a:lnTo>
                        <a:pt x="43" y="64"/>
                      </a:lnTo>
                      <a:lnTo>
                        <a:pt x="50" y="69"/>
                      </a:lnTo>
                      <a:lnTo>
                        <a:pt x="58" y="73"/>
                      </a:lnTo>
                      <a:lnTo>
                        <a:pt x="60" y="85"/>
                      </a:lnTo>
                      <a:lnTo>
                        <a:pt x="56" y="87"/>
                      </a:lnTo>
                      <a:lnTo>
                        <a:pt x="52" y="91"/>
                      </a:lnTo>
                      <a:lnTo>
                        <a:pt x="52" y="92"/>
                      </a:lnTo>
                      <a:lnTo>
                        <a:pt x="52" y="94"/>
                      </a:lnTo>
                      <a:lnTo>
                        <a:pt x="56" y="102"/>
                      </a:lnTo>
                      <a:lnTo>
                        <a:pt x="60" y="121"/>
                      </a:lnTo>
                      <a:lnTo>
                        <a:pt x="60" y="148"/>
                      </a:lnTo>
                      <a:lnTo>
                        <a:pt x="58" y="162"/>
                      </a:lnTo>
                      <a:lnTo>
                        <a:pt x="54" y="177"/>
                      </a:lnTo>
                      <a:lnTo>
                        <a:pt x="54" y="142"/>
                      </a:lnTo>
                      <a:lnTo>
                        <a:pt x="48" y="110"/>
                      </a:lnTo>
                      <a:lnTo>
                        <a:pt x="41" y="83"/>
                      </a:lnTo>
                      <a:lnTo>
                        <a:pt x="35" y="68"/>
                      </a:lnTo>
                      <a:lnTo>
                        <a:pt x="20" y="39"/>
                      </a:lnTo>
                      <a:lnTo>
                        <a:pt x="10" y="20"/>
                      </a:lnTo>
                      <a:lnTo>
                        <a:pt x="6" y="14"/>
                      </a:lnTo>
                      <a:lnTo>
                        <a:pt x="0" y="10"/>
                      </a:lnTo>
                      <a:lnTo>
                        <a:pt x="4" y="8"/>
                      </a:lnTo>
                      <a:lnTo>
                        <a:pt x="10" y="4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</p:grpSp>
          <p:grpSp>
            <p:nvGrpSpPr>
              <p:cNvPr id="6" name="Group 29"/>
              <p:cNvGrpSpPr>
                <a:grpSpLocks/>
              </p:cNvGrpSpPr>
              <p:nvPr/>
            </p:nvGrpSpPr>
            <p:grpSpPr bwMode="auto">
              <a:xfrm>
                <a:off x="4883" y="3753"/>
                <a:ext cx="175" cy="130"/>
                <a:chOff x="4987" y="3657"/>
                <a:chExt cx="415" cy="378"/>
              </a:xfrm>
            </p:grpSpPr>
            <p:sp>
              <p:nvSpPr>
                <p:cNvPr id="164894" name="Freeform 30"/>
                <p:cNvSpPr>
                  <a:spLocks/>
                </p:cNvSpPr>
                <p:nvPr/>
              </p:nvSpPr>
              <p:spPr bwMode="auto">
                <a:xfrm>
                  <a:off x="4987" y="3657"/>
                  <a:ext cx="415" cy="378"/>
                </a:xfrm>
                <a:custGeom>
                  <a:avLst/>
                  <a:gdLst/>
                  <a:ahLst/>
                  <a:cxnLst>
                    <a:cxn ang="0">
                      <a:pos x="23" y="132"/>
                    </a:cxn>
                    <a:cxn ang="0">
                      <a:pos x="22" y="121"/>
                    </a:cxn>
                    <a:cxn ang="0">
                      <a:pos x="27" y="107"/>
                    </a:cxn>
                    <a:cxn ang="0">
                      <a:pos x="50" y="94"/>
                    </a:cxn>
                    <a:cxn ang="0">
                      <a:pos x="56" y="73"/>
                    </a:cxn>
                    <a:cxn ang="0">
                      <a:pos x="58" y="69"/>
                    </a:cxn>
                    <a:cxn ang="0">
                      <a:pos x="83" y="61"/>
                    </a:cxn>
                    <a:cxn ang="0">
                      <a:pos x="89" y="61"/>
                    </a:cxn>
                    <a:cxn ang="0">
                      <a:pos x="100" y="69"/>
                    </a:cxn>
                    <a:cxn ang="0">
                      <a:pos x="108" y="71"/>
                    </a:cxn>
                    <a:cxn ang="0">
                      <a:pos x="123" y="73"/>
                    </a:cxn>
                    <a:cxn ang="0">
                      <a:pos x="125" y="75"/>
                    </a:cxn>
                    <a:cxn ang="0">
                      <a:pos x="133" y="77"/>
                    </a:cxn>
                    <a:cxn ang="0">
                      <a:pos x="142" y="75"/>
                    </a:cxn>
                    <a:cxn ang="0">
                      <a:pos x="164" y="40"/>
                    </a:cxn>
                    <a:cxn ang="0">
                      <a:pos x="200" y="8"/>
                    </a:cxn>
                    <a:cxn ang="0">
                      <a:pos x="225" y="2"/>
                    </a:cxn>
                    <a:cxn ang="0">
                      <a:pos x="238" y="8"/>
                    </a:cxn>
                    <a:cxn ang="0">
                      <a:pos x="246" y="17"/>
                    </a:cxn>
                    <a:cxn ang="0">
                      <a:pos x="269" y="9"/>
                    </a:cxn>
                    <a:cxn ang="0">
                      <a:pos x="275" y="11"/>
                    </a:cxn>
                    <a:cxn ang="0">
                      <a:pos x="279" y="8"/>
                    </a:cxn>
                    <a:cxn ang="0">
                      <a:pos x="292" y="0"/>
                    </a:cxn>
                    <a:cxn ang="0">
                      <a:pos x="302" y="0"/>
                    </a:cxn>
                    <a:cxn ang="0">
                      <a:pos x="321" y="4"/>
                    </a:cxn>
                    <a:cxn ang="0">
                      <a:pos x="325" y="8"/>
                    </a:cxn>
                    <a:cxn ang="0">
                      <a:pos x="359" y="44"/>
                    </a:cxn>
                    <a:cxn ang="0">
                      <a:pos x="400" y="96"/>
                    </a:cxn>
                    <a:cxn ang="0">
                      <a:pos x="411" y="125"/>
                    </a:cxn>
                    <a:cxn ang="0">
                      <a:pos x="415" y="190"/>
                    </a:cxn>
                    <a:cxn ang="0">
                      <a:pos x="404" y="240"/>
                    </a:cxn>
                    <a:cxn ang="0">
                      <a:pos x="396" y="251"/>
                    </a:cxn>
                    <a:cxn ang="0">
                      <a:pos x="383" y="255"/>
                    </a:cxn>
                    <a:cxn ang="0">
                      <a:pos x="365" y="267"/>
                    </a:cxn>
                    <a:cxn ang="0">
                      <a:pos x="358" y="276"/>
                    </a:cxn>
                    <a:cxn ang="0">
                      <a:pos x="342" y="276"/>
                    </a:cxn>
                    <a:cxn ang="0">
                      <a:pos x="333" y="284"/>
                    </a:cxn>
                    <a:cxn ang="0">
                      <a:pos x="329" y="293"/>
                    </a:cxn>
                    <a:cxn ang="0">
                      <a:pos x="306" y="320"/>
                    </a:cxn>
                    <a:cxn ang="0">
                      <a:pos x="298" y="330"/>
                    </a:cxn>
                    <a:cxn ang="0">
                      <a:pos x="290" y="336"/>
                    </a:cxn>
                    <a:cxn ang="0">
                      <a:pos x="248" y="322"/>
                    </a:cxn>
                    <a:cxn ang="0">
                      <a:pos x="242" y="359"/>
                    </a:cxn>
                    <a:cxn ang="0">
                      <a:pos x="242" y="364"/>
                    </a:cxn>
                    <a:cxn ang="0">
                      <a:pos x="229" y="378"/>
                    </a:cxn>
                    <a:cxn ang="0">
                      <a:pos x="225" y="378"/>
                    </a:cxn>
                    <a:cxn ang="0">
                      <a:pos x="221" y="374"/>
                    </a:cxn>
                    <a:cxn ang="0">
                      <a:pos x="210" y="361"/>
                    </a:cxn>
                    <a:cxn ang="0">
                      <a:pos x="177" y="364"/>
                    </a:cxn>
                    <a:cxn ang="0">
                      <a:pos x="167" y="372"/>
                    </a:cxn>
                    <a:cxn ang="0">
                      <a:pos x="150" y="372"/>
                    </a:cxn>
                    <a:cxn ang="0">
                      <a:pos x="141" y="370"/>
                    </a:cxn>
                    <a:cxn ang="0">
                      <a:pos x="123" y="359"/>
                    </a:cxn>
                    <a:cxn ang="0">
                      <a:pos x="110" y="349"/>
                    </a:cxn>
                    <a:cxn ang="0">
                      <a:pos x="96" y="351"/>
                    </a:cxn>
                    <a:cxn ang="0">
                      <a:pos x="87" y="353"/>
                    </a:cxn>
                    <a:cxn ang="0">
                      <a:pos x="68" y="334"/>
                    </a:cxn>
                    <a:cxn ang="0">
                      <a:pos x="50" y="322"/>
                    </a:cxn>
                    <a:cxn ang="0">
                      <a:pos x="18" y="259"/>
                    </a:cxn>
                    <a:cxn ang="0">
                      <a:pos x="2" y="213"/>
                    </a:cxn>
                    <a:cxn ang="0">
                      <a:pos x="0" y="186"/>
                    </a:cxn>
                    <a:cxn ang="0">
                      <a:pos x="27" y="140"/>
                    </a:cxn>
                  </a:cxnLst>
                  <a:rect l="0" t="0" r="r" b="b"/>
                  <a:pathLst>
                    <a:path w="415" h="378">
                      <a:moveTo>
                        <a:pt x="27" y="140"/>
                      </a:moveTo>
                      <a:lnTo>
                        <a:pt x="23" y="132"/>
                      </a:lnTo>
                      <a:lnTo>
                        <a:pt x="22" y="127"/>
                      </a:lnTo>
                      <a:lnTo>
                        <a:pt x="22" y="121"/>
                      </a:lnTo>
                      <a:lnTo>
                        <a:pt x="23" y="115"/>
                      </a:lnTo>
                      <a:lnTo>
                        <a:pt x="27" y="107"/>
                      </a:lnTo>
                      <a:lnTo>
                        <a:pt x="37" y="102"/>
                      </a:lnTo>
                      <a:lnTo>
                        <a:pt x="50" y="94"/>
                      </a:lnTo>
                      <a:lnTo>
                        <a:pt x="54" y="79"/>
                      </a:lnTo>
                      <a:lnTo>
                        <a:pt x="56" y="73"/>
                      </a:lnTo>
                      <a:lnTo>
                        <a:pt x="56" y="69"/>
                      </a:lnTo>
                      <a:lnTo>
                        <a:pt x="58" y="69"/>
                      </a:lnTo>
                      <a:lnTo>
                        <a:pt x="73" y="63"/>
                      </a:lnTo>
                      <a:lnTo>
                        <a:pt x="83" y="61"/>
                      </a:lnTo>
                      <a:lnTo>
                        <a:pt x="87" y="61"/>
                      </a:lnTo>
                      <a:lnTo>
                        <a:pt x="89" y="61"/>
                      </a:lnTo>
                      <a:lnTo>
                        <a:pt x="96" y="67"/>
                      </a:lnTo>
                      <a:lnTo>
                        <a:pt x="100" y="69"/>
                      </a:lnTo>
                      <a:lnTo>
                        <a:pt x="104" y="71"/>
                      </a:lnTo>
                      <a:lnTo>
                        <a:pt x="108" y="71"/>
                      </a:lnTo>
                      <a:lnTo>
                        <a:pt x="116" y="71"/>
                      </a:lnTo>
                      <a:lnTo>
                        <a:pt x="123" y="73"/>
                      </a:lnTo>
                      <a:lnTo>
                        <a:pt x="125" y="73"/>
                      </a:lnTo>
                      <a:lnTo>
                        <a:pt x="125" y="75"/>
                      </a:lnTo>
                      <a:lnTo>
                        <a:pt x="129" y="77"/>
                      </a:lnTo>
                      <a:lnTo>
                        <a:pt x="133" y="77"/>
                      </a:lnTo>
                      <a:lnTo>
                        <a:pt x="137" y="77"/>
                      </a:lnTo>
                      <a:lnTo>
                        <a:pt x="142" y="75"/>
                      </a:lnTo>
                      <a:lnTo>
                        <a:pt x="148" y="73"/>
                      </a:lnTo>
                      <a:lnTo>
                        <a:pt x="164" y="40"/>
                      </a:lnTo>
                      <a:lnTo>
                        <a:pt x="175" y="19"/>
                      </a:lnTo>
                      <a:lnTo>
                        <a:pt x="200" y="8"/>
                      </a:lnTo>
                      <a:lnTo>
                        <a:pt x="217" y="4"/>
                      </a:lnTo>
                      <a:lnTo>
                        <a:pt x="225" y="2"/>
                      </a:lnTo>
                      <a:lnTo>
                        <a:pt x="231" y="4"/>
                      </a:lnTo>
                      <a:lnTo>
                        <a:pt x="238" y="8"/>
                      </a:lnTo>
                      <a:lnTo>
                        <a:pt x="242" y="11"/>
                      </a:lnTo>
                      <a:lnTo>
                        <a:pt x="246" y="17"/>
                      </a:lnTo>
                      <a:lnTo>
                        <a:pt x="265" y="9"/>
                      </a:lnTo>
                      <a:lnTo>
                        <a:pt x="269" y="9"/>
                      </a:lnTo>
                      <a:lnTo>
                        <a:pt x="273" y="9"/>
                      </a:lnTo>
                      <a:lnTo>
                        <a:pt x="275" y="11"/>
                      </a:lnTo>
                      <a:lnTo>
                        <a:pt x="277" y="9"/>
                      </a:lnTo>
                      <a:lnTo>
                        <a:pt x="279" y="8"/>
                      </a:lnTo>
                      <a:lnTo>
                        <a:pt x="287" y="4"/>
                      </a:lnTo>
                      <a:lnTo>
                        <a:pt x="292" y="0"/>
                      </a:lnTo>
                      <a:lnTo>
                        <a:pt x="296" y="0"/>
                      </a:lnTo>
                      <a:lnTo>
                        <a:pt x="302" y="0"/>
                      </a:lnTo>
                      <a:lnTo>
                        <a:pt x="311" y="2"/>
                      </a:lnTo>
                      <a:lnTo>
                        <a:pt x="321" y="4"/>
                      </a:lnTo>
                      <a:lnTo>
                        <a:pt x="323" y="6"/>
                      </a:lnTo>
                      <a:lnTo>
                        <a:pt x="325" y="8"/>
                      </a:lnTo>
                      <a:lnTo>
                        <a:pt x="336" y="19"/>
                      </a:lnTo>
                      <a:lnTo>
                        <a:pt x="359" y="44"/>
                      </a:lnTo>
                      <a:lnTo>
                        <a:pt x="384" y="71"/>
                      </a:lnTo>
                      <a:lnTo>
                        <a:pt x="400" y="96"/>
                      </a:lnTo>
                      <a:lnTo>
                        <a:pt x="406" y="109"/>
                      </a:lnTo>
                      <a:lnTo>
                        <a:pt x="411" y="125"/>
                      </a:lnTo>
                      <a:lnTo>
                        <a:pt x="415" y="157"/>
                      </a:lnTo>
                      <a:lnTo>
                        <a:pt x="415" y="190"/>
                      </a:lnTo>
                      <a:lnTo>
                        <a:pt x="411" y="213"/>
                      </a:lnTo>
                      <a:lnTo>
                        <a:pt x="404" y="240"/>
                      </a:lnTo>
                      <a:lnTo>
                        <a:pt x="400" y="249"/>
                      </a:lnTo>
                      <a:lnTo>
                        <a:pt x="396" y="251"/>
                      </a:lnTo>
                      <a:lnTo>
                        <a:pt x="394" y="253"/>
                      </a:lnTo>
                      <a:lnTo>
                        <a:pt x="383" y="255"/>
                      </a:lnTo>
                      <a:lnTo>
                        <a:pt x="369" y="255"/>
                      </a:lnTo>
                      <a:lnTo>
                        <a:pt x="365" y="267"/>
                      </a:lnTo>
                      <a:lnTo>
                        <a:pt x="361" y="272"/>
                      </a:lnTo>
                      <a:lnTo>
                        <a:pt x="358" y="276"/>
                      </a:lnTo>
                      <a:lnTo>
                        <a:pt x="348" y="278"/>
                      </a:lnTo>
                      <a:lnTo>
                        <a:pt x="342" y="276"/>
                      </a:lnTo>
                      <a:lnTo>
                        <a:pt x="335" y="274"/>
                      </a:lnTo>
                      <a:lnTo>
                        <a:pt x="333" y="284"/>
                      </a:lnTo>
                      <a:lnTo>
                        <a:pt x="333" y="288"/>
                      </a:lnTo>
                      <a:lnTo>
                        <a:pt x="329" y="293"/>
                      </a:lnTo>
                      <a:lnTo>
                        <a:pt x="317" y="305"/>
                      </a:lnTo>
                      <a:lnTo>
                        <a:pt x="306" y="320"/>
                      </a:lnTo>
                      <a:lnTo>
                        <a:pt x="304" y="326"/>
                      </a:lnTo>
                      <a:lnTo>
                        <a:pt x="298" y="330"/>
                      </a:lnTo>
                      <a:lnTo>
                        <a:pt x="294" y="334"/>
                      </a:lnTo>
                      <a:lnTo>
                        <a:pt x="290" y="336"/>
                      </a:lnTo>
                      <a:lnTo>
                        <a:pt x="273" y="330"/>
                      </a:lnTo>
                      <a:lnTo>
                        <a:pt x="248" y="322"/>
                      </a:lnTo>
                      <a:lnTo>
                        <a:pt x="240" y="355"/>
                      </a:lnTo>
                      <a:lnTo>
                        <a:pt x="242" y="359"/>
                      </a:lnTo>
                      <a:lnTo>
                        <a:pt x="244" y="361"/>
                      </a:lnTo>
                      <a:lnTo>
                        <a:pt x="242" y="364"/>
                      </a:lnTo>
                      <a:lnTo>
                        <a:pt x="235" y="374"/>
                      </a:lnTo>
                      <a:lnTo>
                        <a:pt x="229" y="378"/>
                      </a:lnTo>
                      <a:lnTo>
                        <a:pt x="227" y="378"/>
                      </a:lnTo>
                      <a:lnTo>
                        <a:pt x="225" y="378"/>
                      </a:lnTo>
                      <a:lnTo>
                        <a:pt x="223" y="376"/>
                      </a:lnTo>
                      <a:lnTo>
                        <a:pt x="221" y="374"/>
                      </a:lnTo>
                      <a:lnTo>
                        <a:pt x="215" y="368"/>
                      </a:lnTo>
                      <a:lnTo>
                        <a:pt x="210" y="361"/>
                      </a:lnTo>
                      <a:lnTo>
                        <a:pt x="190" y="353"/>
                      </a:lnTo>
                      <a:lnTo>
                        <a:pt x="177" y="364"/>
                      </a:lnTo>
                      <a:lnTo>
                        <a:pt x="169" y="370"/>
                      </a:lnTo>
                      <a:lnTo>
                        <a:pt x="167" y="372"/>
                      </a:lnTo>
                      <a:lnTo>
                        <a:pt x="164" y="374"/>
                      </a:lnTo>
                      <a:lnTo>
                        <a:pt x="150" y="372"/>
                      </a:lnTo>
                      <a:lnTo>
                        <a:pt x="144" y="372"/>
                      </a:lnTo>
                      <a:lnTo>
                        <a:pt x="141" y="370"/>
                      </a:lnTo>
                      <a:lnTo>
                        <a:pt x="139" y="370"/>
                      </a:lnTo>
                      <a:lnTo>
                        <a:pt x="123" y="359"/>
                      </a:lnTo>
                      <a:lnTo>
                        <a:pt x="114" y="351"/>
                      </a:lnTo>
                      <a:lnTo>
                        <a:pt x="110" y="349"/>
                      </a:lnTo>
                      <a:lnTo>
                        <a:pt x="108" y="349"/>
                      </a:lnTo>
                      <a:lnTo>
                        <a:pt x="96" y="351"/>
                      </a:lnTo>
                      <a:lnTo>
                        <a:pt x="91" y="353"/>
                      </a:lnTo>
                      <a:lnTo>
                        <a:pt x="87" y="353"/>
                      </a:lnTo>
                      <a:lnTo>
                        <a:pt x="77" y="341"/>
                      </a:lnTo>
                      <a:lnTo>
                        <a:pt x="68" y="334"/>
                      </a:lnTo>
                      <a:lnTo>
                        <a:pt x="58" y="334"/>
                      </a:lnTo>
                      <a:lnTo>
                        <a:pt x="50" y="322"/>
                      </a:lnTo>
                      <a:lnTo>
                        <a:pt x="39" y="303"/>
                      </a:lnTo>
                      <a:lnTo>
                        <a:pt x="18" y="259"/>
                      </a:lnTo>
                      <a:lnTo>
                        <a:pt x="8" y="234"/>
                      </a:lnTo>
                      <a:lnTo>
                        <a:pt x="2" y="213"/>
                      </a:lnTo>
                      <a:lnTo>
                        <a:pt x="0" y="194"/>
                      </a:lnTo>
                      <a:lnTo>
                        <a:pt x="0" y="186"/>
                      </a:lnTo>
                      <a:lnTo>
                        <a:pt x="2" y="180"/>
                      </a:lnTo>
                      <a:lnTo>
                        <a:pt x="27" y="1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895" name="Freeform 31"/>
                <p:cNvSpPr>
                  <a:spLocks/>
                </p:cNvSpPr>
                <p:nvPr/>
              </p:nvSpPr>
              <p:spPr bwMode="auto">
                <a:xfrm>
                  <a:off x="5053" y="3737"/>
                  <a:ext cx="61" cy="58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2" y="8"/>
                    </a:cxn>
                    <a:cxn ang="0">
                      <a:pos x="4" y="2"/>
                    </a:cxn>
                    <a:cxn ang="0">
                      <a:pos x="5" y="0"/>
                    </a:cxn>
                    <a:cxn ang="0">
                      <a:pos x="28" y="8"/>
                    </a:cxn>
                    <a:cxn ang="0">
                      <a:pos x="55" y="20"/>
                    </a:cxn>
                    <a:cxn ang="0">
                      <a:pos x="57" y="22"/>
                    </a:cxn>
                    <a:cxn ang="0">
                      <a:pos x="59" y="27"/>
                    </a:cxn>
                    <a:cxn ang="0">
                      <a:pos x="61" y="41"/>
                    </a:cxn>
                    <a:cxn ang="0">
                      <a:pos x="61" y="58"/>
                    </a:cxn>
                    <a:cxn ang="0">
                      <a:pos x="53" y="47"/>
                    </a:cxn>
                    <a:cxn ang="0">
                      <a:pos x="48" y="41"/>
                    </a:cxn>
                    <a:cxn ang="0">
                      <a:pos x="44" y="39"/>
                    </a:cxn>
                    <a:cxn ang="0">
                      <a:pos x="21" y="27"/>
                    </a:cxn>
                    <a:cxn ang="0">
                      <a:pos x="7" y="20"/>
                    </a:cxn>
                    <a:cxn ang="0">
                      <a:pos x="2" y="18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61" h="58">
                      <a:moveTo>
                        <a:pt x="0" y="16"/>
                      </a:moveTo>
                      <a:lnTo>
                        <a:pt x="2" y="8"/>
                      </a:lnTo>
                      <a:lnTo>
                        <a:pt x="4" y="2"/>
                      </a:lnTo>
                      <a:lnTo>
                        <a:pt x="5" y="0"/>
                      </a:lnTo>
                      <a:lnTo>
                        <a:pt x="28" y="8"/>
                      </a:lnTo>
                      <a:lnTo>
                        <a:pt x="55" y="20"/>
                      </a:lnTo>
                      <a:lnTo>
                        <a:pt x="57" y="22"/>
                      </a:lnTo>
                      <a:lnTo>
                        <a:pt x="59" y="27"/>
                      </a:lnTo>
                      <a:lnTo>
                        <a:pt x="61" y="41"/>
                      </a:lnTo>
                      <a:lnTo>
                        <a:pt x="61" y="58"/>
                      </a:lnTo>
                      <a:lnTo>
                        <a:pt x="53" y="47"/>
                      </a:lnTo>
                      <a:lnTo>
                        <a:pt x="48" y="41"/>
                      </a:lnTo>
                      <a:lnTo>
                        <a:pt x="44" y="39"/>
                      </a:lnTo>
                      <a:lnTo>
                        <a:pt x="21" y="27"/>
                      </a:lnTo>
                      <a:lnTo>
                        <a:pt x="7" y="20"/>
                      </a:lnTo>
                      <a:lnTo>
                        <a:pt x="2" y="18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D7EB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896" name="Freeform 32"/>
                <p:cNvSpPr>
                  <a:spLocks/>
                </p:cNvSpPr>
                <p:nvPr/>
              </p:nvSpPr>
              <p:spPr bwMode="auto">
                <a:xfrm>
                  <a:off x="5170" y="3960"/>
                  <a:ext cx="46" cy="29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46" y="13"/>
                    </a:cxn>
                    <a:cxn ang="0">
                      <a:pos x="42" y="21"/>
                    </a:cxn>
                    <a:cxn ang="0">
                      <a:pos x="40" y="27"/>
                    </a:cxn>
                    <a:cxn ang="0">
                      <a:pos x="38" y="27"/>
                    </a:cxn>
                    <a:cxn ang="0">
                      <a:pos x="36" y="29"/>
                    </a:cxn>
                    <a:cxn ang="0">
                      <a:pos x="31" y="27"/>
                    </a:cxn>
                    <a:cxn ang="0">
                      <a:pos x="21" y="25"/>
                    </a:cxn>
                    <a:cxn ang="0">
                      <a:pos x="7" y="23"/>
                    </a:cxn>
                    <a:cxn ang="0">
                      <a:pos x="0" y="23"/>
                    </a:cxn>
                    <a:cxn ang="0">
                      <a:pos x="0" y="13"/>
                    </a:cxn>
                    <a:cxn ang="0">
                      <a:pos x="0" y="6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46" h="29">
                      <a:moveTo>
                        <a:pt x="11" y="0"/>
                      </a:moveTo>
                      <a:lnTo>
                        <a:pt x="46" y="13"/>
                      </a:lnTo>
                      <a:lnTo>
                        <a:pt x="42" y="21"/>
                      </a:lnTo>
                      <a:lnTo>
                        <a:pt x="40" y="27"/>
                      </a:lnTo>
                      <a:lnTo>
                        <a:pt x="38" y="27"/>
                      </a:lnTo>
                      <a:lnTo>
                        <a:pt x="36" y="29"/>
                      </a:lnTo>
                      <a:lnTo>
                        <a:pt x="31" y="27"/>
                      </a:lnTo>
                      <a:lnTo>
                        <a:pt x="21" y="25"/>
                      </a:lnTo>
                      <a:lnTo>
                        <a:pt x="7" y="23"/>
                      </a:lnTo>
                      <a:lnTo>
                        <a:pt x="0" y="23"/>
                      </a:ln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D7EB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897" name="Freeform 33"/>
                <p:cNvSpPr>
                  <a:spLocks/>
                </p:cNvSpPr>
                <p:nvPr/>
              </p:nvSpPr>
              <p:spPr bwMode="auto">
                <a:xfrm>
                  <a:off x="5039" y="3762"/>
                  <a:ext cx="69" cy="15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6"/>
                    </a:cxn>
                    <a:cxn ang="0">
                      <a:pos x="21" y="12"/>
                    </a:cxn>
                    <a:cxn ang="0">
                      <a:pos x="25" y="16"/>
                    </a:cxn>
                    <a:cxn ang="0">
                      <a:pos x="42" y="31"/>
                    </a:cxn>
                    <a:cxn ang="0">
                      <a:pos x="52" y="41"/>
                    </a:cxn>
                    <a:cxn ang="0">
                      <a:pos x="56" y="45"/>
                    </a:cxn>
                    <a:cxn ang="0">
                      <a:pos x="58" y="48"/>
                    </a:cxn>
                    <a:cxn ang="0">
                      <a:pos x="62" y="58"/>
                    </a:cxn>
                    <a:cxn ang="0">
                      <a:pos x="66" y="75"/>
                    </a:cxn>
                    <a:cxn ang="0">
                      <a:pos x="69" y="106"/>
                    </a:cxn>
                    <a:cxn ang="0">
                      <a:pos x="66" y="129"/>
                    </a:cxn>
                    <a:cxn ang="0">
                      <a:pos x="62" y="152"/>
                    </a:cxn>
                    <a:cxn ang="0">
                      <a:pos x="56" y="119"/>
                    </a:cxn>
                    <a:cxn ang="0">
                      <a:pos x="44" y="79"/>
                    </a:cxn>
                    <a:cxn ang="0">
                      <a:pos x="25" y="35"/>
                    </a:cxn>
                    <a:cxn ang="0">
                      <a:pos x="14" y="1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9" h="152">
                      <a:moveTo>
                        <a:pt x="0" y="0"/>
                      </a:moveTo>
                      <a:lnTo>
                        <a:pt x="12" y="6"/>
                      </a:lnTo>
                      <a:lnTo>
                        <a:pt x="21" y="12"/>
                      </a:lnTo>
                      <a:lnTo>
                        <a:pt x="25" y="16"/>
                      </a:lnTo>
                      <a:lnTo>
                        <a:pt x="42" y="31"/>
                      </a:lnTo>
                      <a:lnTo>
                        <a:pt x="52" y="41"/>
                      </a:lnTo>
                      <a:lnTo>
                        <a:pt x="56" y="45"/>
                      </a:lnTo>
                      <a:lnTo>
                        <a:pt x="58" y="48"/>
                      </a:lnTo>
                      <a:lnTo>
                        <a:pt x="62" y="58"/>
                      </a:lnTo>
                      <a:lnTo>
                        <a:pt x="66" y="75"/>
                      </a:lnTo>
                      <a:lnTo>
                        <a:pt x="69" y="106"/>
                      </a:lnTo>
                      <a:lnTo>
                        <a:pt x="66" y="129"/>
                      </a:lnTo>
                      <a:lnTo>
                        <a:pt x="62" y="152"/>
                      </a:lnTo>
                      <a:lnTo>
                        <a:pt x="56" y="119"/>
                      </a:lnTo>
                      <a:lnTo>
                        <a:pt x="44" y="79"/>
                      </a:lnTo>
                      <a:lnTo>
                        <a:pt x="25" y="35"/>
                      </a:lnTo>
                      <a:lnTo>
                        <a:pt x="14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7EB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898" name="Freeform 34"/>
                <p:cNvSpPr>
                  <a:spLocks/>
                </p:cNvSpPr>
                <p:nvPr/>
              </p:nvSpPr>
              <p:spPr bwMode="auto">
                <a:xfrm>
                  <a:off x="5197" y="3872"/>
                  <a:ext cx="46" cy="75"/>
                </a:xfrm>
                <a:custGeom>
                  <a:avLst/>
                  <a:gdLst/>
                  <a:ahLst/>
                  <a:cxnLst>
                    <a:cxn ang="0">
                      <a:pos x="7" y="19"/>
                    </a:cxn>
                    <a:cxn ang="0">
                      <a:pos x="34" y="0"/>
                    </a:cxn>
                    <a:cxn ang="0">
                      <a:pos x="44" y="0"/>
                    </a:cxn>
                    <a:cxn ang="0">
                      <a:pos x="46" y="7"/>
                    </a:cxn>
                    <a:cxn ang="0">
                      <a:pos x="46" y="13"/>
                    </a:cxn>
                    <a:cxn ang="0">
                      <a:pos x="44" y="19"/>
                    </a:cxn>
                    <a:cxn ang="0">
                      <a:pos x="36" y="40"/>
                    </a:cxn>
                    <a:cxn ang="0">
                      <a:pos x="30" y="54"/>
                    </a:cxn>
                    <a:cxn ang="0">
                      <a:pos x="25" y="63"/>
                    </a:cxn>
                    <a:cxn ang="0">
                      <a:pos x="15" y="75"/>
                    </a:cxn>
                    <a:cxn ang="0">
                      <a:pos x="21" y="57"/>
                    </a:cxn>
                    <a:cxn ang="0">
                      <a:pos x="23" y="46"/>
                    </a:cxn>
                    <a:cxn ang="0">
                      <a:pos x="23" y="42"/>
                    </a:cxn>
                    <a:cxn ang="0">
                      <a:pos x="23" y="40"/>
                    </a:cxn>
                    <a:cxn ang="0">
                      <a:pos x="11" y="34"/>
                    </a:cxn>
                    <a:cxn ang="0">
                      <a:pos x="4" y="30"/>
                    </a:cxn>
                    <a:cxn ang="0">
                      <a:pos x="2" y="29"/>
                    </a:cxn>
                    <a:cxn ang="0">
                      <a:pos x="0" y="27"/>
                    </a:cxn>
                    <a:cxn ang="0">
                      <a:pos x="7" y="19"/>
                    </a:cxn>
                  </a:cxnLst>
                  <a:rect l="0" t="0" r="r" b="b"/>
                  <a:pathLst>
                    <a:path w="46" h="75">
                      <a:moveTo>
                        <a:pt x="7" y="19"/>
                      </a:moveTo>
                      <a:lnTo>
                        <a:pt x="34" y="0"/>
                      </a:lnTo>
                      <a:lnTo>
                        <a:pt x="44" y="0"/>
                      </a:lnTo>
                      <a:lnTo>
                        <a:pt x="46" y="7"/>
                      </a:lnTo>
                      <a:lnTo>
                        <a:pt x="46" y="13"/>
                      </a:lnTo>
                      <a:lnTo>
                        <a:pt x="44" y="19"/>
                      </a:lnTo>
                      <a:lnTo>
                        <a:pt x="36" y="40"/>
                      </a:lnTo>
                      <a:lnTo>
                        <a:pt x="30" y="54"/>
                      </a:lnTo>
                      <a:lnTo>
                        <a:pt x="25" y="63"/>
                      </a:lnTo>
                      <a:lnTo>
                        <a:pt x="15" y="75"/>
                      </a:lnTo>
                      <a:lnTo>
                        <a:pt x="21" y="57"/>
                      </a:lnTo>
                      <a:lnTo>
                        <a:pt x="23" y="46"/>
                      </a:lnTo>
                      <a:lnTo>
                        <a:pt x="23" y="42"/>
                      </a:lnTo>
                      <a:lnTo>
                        <a:pt x="23" y="40"/>
                      </a:lnTo>
                      <a:lnTo>
                        <a:pt x="11" y="34"/>
                      </a:lnTo>
                      <a:lnTo>
                        <a:pt x="4" y="30"/>
                      </a:lnTo>
                      <a:lnTo>
                        <a:pt x="2" y="29"/>
                      </a:lnTo>
                      <a:lnTo>
                        <a:pt x="0" y="27"/>
                      </a:lnTo>
                      <a:lnTo>
                        <a:pt x="7" y="19"/>
                      </a:lnTo>
                      <a:close/>
                    </a:path>
                  </a:pathLst>
                </a:custGeom>
                <a:solidFill>
                  <a:srgbClr val="D7EB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899" name="Freeform 35"/>
                <p:cNvSpPr>
                  <a:spLocks/>
                </p:cNvSpPr>
                <p:nvPr/>
              </p:nvSpPr>
              <p:spPr bwMode="auto">
                <a:xfrm>
                  <a:off x="5202" y="3688"/>
                  <a:ext cx="54" cy="149"/>
                </a:xfrm>
                <a:custGeom>
                  <a:avLst/>
                  <a:gdLst/>
                  <a:ahLst/>
                  <a:cxnLst>
                    <a:cxn ang="0">
                      <a:pos x="16" y="51"/>
                    </a:cxn>
                    <a:cxn ang="0">
                      <a:pos x="18" y="57"/>
                    </a:cxn>
                    <a:cxn ang="0">
                      <a:pos x="22" y="69"/>
                    </a:cxn>
                    <a:cxn ang="0">
                      <a:pos x="31" y="97"/>
                    </a:cxn>
                    <a:cxn ang="0">
                      <a:pos x="45" y="126"/>
                    </a:cxn>
                    <a:cxn ang="0">
                      <a:pos x="54" y="143"/>
                    </a:cxn>
                    <a:cxn ang="0">
                      <a:pos x="45" y="149"/>
                    </a:cxn>
                    <a:cxn ang="0">
                      <a:pos x="23" y="111"/>
                    </a:cxn>
                    <a:cxn ang="0">
                      <a:pos x="12" y="92"/>
                    </a:cxn>
                    <a:cxn ang="0">
                      <a:pos x="6" y="61"/>
                    </a:cxn>
                    <a:cxn ang="0">
                      <a:pos x="2" y="42"/>
                    </a:cxn>
                    <a:cxn ang="0">
                      <a:pos x="2" y="36"/>
                    </a:cxn>
                    <a:cxn ang="0">
                      <a:pos x="0" y="34"/>
                    </a:cxn>
                    <a:cxn ang="0">
                      <a:pos x="14" y="19"/>
                    </a:cxn>
                    <a:cxn ang="0">
                      <a:pos x="23" y="7"/>
                    </a:cxn>
                    <a:cxn ang="0">
                      <a:pos x="39" y="0"/>
                    </a:cxn>
                    <a:cxn ang="0">
                      <a:pos x="27" y="21"/>
                    </a:cxn>
                    <a:cxn ang="0">
                      <a:pos x="20" y="38"/>
                    </a:cxn>
                    <a:cxn ang="0">
                      <a:pos x="18" y="46"/>
                    </a:cxn>
                    <a:cxn ang="0">
                      <a:pos x="16" y="51"/>
                    </a:cxn>
                  </a:cxnLst>
                  <a:rect l="0" t="0" r="r" b="b"/>
                  <a:pathLst>
                    <a:path w="54" h="149">
                      <a:moveTo>
                        <a:pt x="16" y="51"/>
                      </a:moveTo>
                      <a:lnTo>
                        <a:pt x="18" y="57"/>
                      </a:lnTo>
                      <a:lnTo>
                        <a:pt x="22" y="69"/>
                      </a:lnTo>
                      <a:lnTo>
                        <a:pt x="31" y="97"/>
                      </a:lnTo>
                      <a:lnTo>
                        <a:pt x="45" y="126"/>
                      </a:lnTo>
                      <a:lnTo>
                        <a:pt x="54" y="143"/>
                      </a:lnTo>
                      <a:lnTo>
                        <a:pt x="45" y="149"/>
                      </a:lnTo>
                      <a:lnTo>
                        <a:pt x="23" y="111"/>
                      </a:lnTo>
                      <a:lnTo>
                        <a:pt x="12" y="92"/>
                      </a:lnTo>
                      <a:lnTo>
                        <a:pt x="6" y="61"/>
                      </a:lnTo>
                      <a:lnTo>
                        <a:pt x="2" y="42"/>
                      </a:lnTo>
                      <a:lnTo>
                        <a:pt x="2" y="36"/>
                      </a:lnTo>
                      <a:lnTo>
                        <a:pt x="0" y="34"/>
                      </a:lnTo>
                      <a:lnTo>
                        <a:pt x="14" y="19"/>
                      </a:lnTo>
                      <a:lnTo>
                        <a:pt x="23" y="7"/>
                      </a:lnTo>
                      <a:lnTo>
                        <a:pt x="39" y="0"/>
                      </a:lnTo>
                      <a:lnTo>
                        <a:pt x="27" y="21"/>
                      </a:lnTo>
                      <a:lnTo>
                        <a:pt x="20" y="38"/>
                      </a:lnTo>
                      <a:lnTo>
                        <a:pt x="18" y="46"/>
                      </a:lnTo>
                      <a:lnTo>
                        <a:pt x="16" y="51"/>
                      </a:lnTo>
                      <a:close/>
                    </a:path>
                  </a:pathLst>
                </a:custGeom>
                <a:solidFill>
                  <a:srgbClr val="D7EB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00" name="Freeform 36"/>
                <p:cNvSpPr>
                  <a:spLocks/>
                </p:cNvSpPr>
                <p:nvPr/>
              </p:nvSpPr>
              <p:spPr bwMode="auto">
                <a:xfrm>
                  <a:off x="5114" y="3960"/>
                  <a:ext cx="44" cy="50"/>
                </a:xfrm>
                <a:custGeom>
                  <a:avLst/>
                  <a:gdLst/>
                  <a:ahLst/>
                  <a:cxnLst>
                    <a:cxn ang="0">
                      <a:pos x="6" y="50"/>
                    </a:cxn>
                    <a:cxn ang="0">
                      <a:pos x="6" y="40"/>
                    </a:cxn>
                    <a:cxn ang="0">
                      <a:pos x="4" y="25"/>
                    </a:cxn>
                    <a:cxn ang="0">
                      <a:pos x="0" y="4"/>
                    </a:cxn>
                    <a:cxn ang="0">
                      <a:pos x="8" y="19"/>
                    </a:cxn>
                    <a:cxn ang="0">
                      <a:pos x="10" y="17"/>
                    </a:cxn>
                    <a:cxn ang="0">
                      <a:pos x="12" y="17"/>
                    </a:cxn>
                    <a:cxn ang="0">
                      <a:pos x="14" y="12"/>
                    </a:cxn>
                    <a:cxn ang="0">
                      <a:pos x="15" y="6"/>
                    </a:cxn>
                    <a:cxn ang="0">
                      <a:pos x="14" y="2"/>
                    </a:cxn>
                    <a:cxn ang="0">
                      <a:pos x="12" y="0"/>
                    </a:cxn>
                    <a:cxn ang="0">
                      <a:pos x="37" y="6"/>
                    </a:cxn>
                    <a:cxn ang="0">
                      <a:pos x="39" y="21"/>
                    </a:cxn>
                    <a:cxn ang="0">
                      <a:pos x="40" y="35"/>
                    </a:cxn>
                    <a:cxn ang="0">
                      <a:pos x="42" y="40"/>
                    </a:cxn>
                    <a:cxn ang="0">
                      <a:pos x="44" y="46"/>
                    </a:cxn>
                    <a:cxn ang="0">
                      <a:pos x="40" y="44"/>
                    </a:cxn>
                    <a:cxn ang="0">
                      <a:pos x="35" y="46"/>
                    </a:cxn>
                    <a:cxn ang="0">
                      <a:pos x="25" y="48"/>
                    </a:cxn>
                    <a:cxn ang="0">
                      <a:pos x="15" y="50"/>
                    </a:cxn>
                    <a:cxn ang="0">
                      <a:pos x="10" y="50"/>
                    </a:cxn>
                    <a:cxn ang="0">
                      <a:pos x="6" y="50"/>
                    </a:cxn>
                  </a:cxnLst>
                  <a:rect l="0" t="0" r="r" b="b"/>
                  <a:pathLst>
                    <a:path w="44" h="50">
                      <a:moveTo>
                        <a:pt x="6" y="50"/>
                      </a:moveTo>
                      <a:lnTo>
                        <a:pt x="6" y="40"/>
                      </a:lnTo>
                      <a:lnTo>
                        <a:pt x="4" y="25"/>
                      </a:lnTo>
                      <a:lnTo>
                        <a:pt x="0" y="4"/>
                      </a:lnTo>
                      <a:lnTo>
                        <a:pt x="8" y="19"/>
                      </a:lnTo>
                      <a:lnTo>
                        <a:pt x="10" y="17"/>
                      </a:lnTo>
                      <a:lnTo>
                        <a:pt x="12" y="17"/>
                      </a:lnTo>
                      <a:lnTo>
                        <a:pt x="14" y="12"/>
                      </a:lnTo>
                      <a:lnTo>
                        <a:pt x="15" y="6"/>
                      </a:lnTo>
                      <a:lnTo>
                        <a:pt x="14" y="2"/>
                      </a:lnTo>
                      <a:lnTo>
                        <a:pt x="12" y="0"/>
                      </a:lnTo>
                      <a:lnTo>
                        <a:pt x="37" y="6"/>
                      </a:lnTo>
                      <a:lnTo>
                        <a:pt x="39" y="21"/>
                      </a:lnTo>
                      <a:lnTo>
                        <a:pt x="40" y="35"/>
                      </a:lnTo>
                      <a:lnTo>
                        <a:pt x="42" y="40"/>
                      </a:lnTo>
                      <a:lnTo>
                        <a:pt x="44" y="46"/>
                      </a:lnTo>
                      <a:lnTo>
                        <a:pt x="40" y="44"/>
                      </a:lnTo>
                      <a:lnTo>
                        <a:pt x="35" y="46"/>
                      </a:lnTo>
                      <a:lnTo>
                        <a:pt x="25" y="48"/>
                      </a:lnTo>
                      <a:lnTo>
                        <a:pt x="15" y="50"/>
                      </a:lnTo>
                      <a:lnTo>
                        <a:pt x="10" y="50"/>
                      </a:lnTo>
                      <a:lnTo>
                        <a:pt x="6" y="50"/>
                      </a:lnTo>
                      <a:close/>
                    </a:path>
                  </a:pathLst>
                </a:custGeom>
                <a:solidFill>
                  <a:srgbClr val="D7EB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01" name="Freeform 37"/>
                <p:cNvSpPr>
                  <a:spLocks/>
                </p:cNvSpPr>
                <p:nvPr/>
              </p:nvSpPr>
              <p:spPr bwMode="auto">
                <a:xfrm>
                  <a:off x="5323" y="3747"/>
                  <a:ext cx="27" cy="52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6" y="0"/>
                    </a:cxn>
                    <a:cxn ang="0">
                      <a:pos x="20" y="4"/>
                    </a:cxn>
                    <a:cxn ang="0">
                      <a:pos x="23" y="10"/>
                    </a:cxn>
                    <a:cxn ang="0">
                      <a:pos x="27" y="19"/>
                    </a:cxn>
                    <a:cxn ang="0">
                      <a:pos x="27" y="29"/>
                    </a:cxn>
                    <a:cxn ang="0">
                      <a:pos x="27" y="38"/>
                    </a:cxn>
                    <a:cxn ang="0">
                      <a:pos x="23" y="46"/>
                    </a:cxn>
                    <a:cxn ang="0">
                      <a:pos x="22" y="50"/>
                    </a:cxn>
                    <a:cxn ang="0">
                      <a:pos x="20" y="52"/>
                    </a:cxn>
                    <a:cxn ang="0">
                      <a:pos x="18" y="52"/>
                    </a:cxn>
                    <a:cxn ang="0">
                      <a:pos x="14" y="52"/>
                    </a:cxn>
                    <a:cxn ang="0">
                      <a:pos x="12" y="50"/>
                    </a:cxn>
                    <a:cxn ang="0">
                      <a:pos x="8" y="48"/>
                    </a:cxn>
                    <a:cxn ang="0">
                      <a:pos x="4" y="40"/>
                    </a:cxn>
                    <a:cxn ang="0">
                      <a:pos x="0" y="33"/>
                    </a:cxn>
                    <a:cxn ang="0">
                      <a:pos x="0" y="23"/>
                    </a:cxn>
                    <a:cxn ang="0">
                      <a:pos x="0" y="13"/>
                    </a:cxn>
                    <a:cxn ang="0">
                      <a:pos x="2" y="6"/>
                    </a:cxn>
                    <a:cxn ang="0">
                      <a:pos x="4" y="2"/>
                    </a:cxn>
                    <a:cxn ang="0">
                      <a:pos x="6" y="0"/>
                    </a:cxn>
                    <a:cxn ang="0">
                      <a:pos x="10" y="0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27" h="52">
                      <a:moveTo>
                        <a:pt x="12" y="0"/>
                      </a:moveTo>
                      <a:lnTo>
                        <a:pt x="16" y="0"/>
                      </a:lnTo>
                      <a:lnTo>
                        <a:pt x="20" y="4"/>
                      </a:lnTo>
                      <a:lnTo>
                        <a:pt x="23" y="10"/>
                      </a:lnTo>
                      <a:lnTo>
                        <a:pt x="27" y="19"/>
                      </a:lnTo>
                      <a:lnTo>
                        <a:pt x="27" y="29"/>
                      </a:lnTo>
                      <a:lnTo>
                        <a:pt x="27" y="38"/>
                      </a:lnTo>
                      <a:lnTo>
                        <a:pt x="23" y="46"/>
                      </a:lnTo>
                      <a:lnTo>
                        <a:pt x="22" y="50"/>
                      </a:lnTo>
                      <a:lnTo>
                        <a:pt x="20" y="52"/>
                      </a:lnTo>
                      <a:lnTo>
                        <a:pt x="18" y="52"/>
                      </a:lnTo>
                      <a:lnTo>
                        <a:pt x="14" y="52"/>
                      </a:lnTo>
                      <a:lnTo>
                        <a:pt x="12" y="50"/>
                      </a:lnTo>
                      <a:lnTo>
                        <a:pt x="8" y="48"/>
                      </a:lnTo>
                      <a:lnTo>
                        <a:pt x="4" y="40"/>
                      </a:lnTo>
                      <a:lnTo>
                        <a:pt x="0" y="33"/>
                      </a:lnTo>
                      <a:lnTo>
                        <a:pt x="0" y="23"/>
                      </a:lnTo>
                      <a:lnTo>
                        <a:pt x="0" y="13"/>
                      </a:lnTo>
                      <a:lnTo>
                        <a:pt x="2" y="6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02" name="Freeform 38"/>
                <p:cNvSpPr>
                  <a:spLocks/>
                </p:cNvSpPr>
                <p:nvPr/>
              </p:nvSpPr>
              <p:spPr bwMode="auto">
                <a:xfrm>
                  <a:off x="5264" y="3668"/>
                  <a:ext cx="125" cy="227"/>
                </a:xfrm>
                <a:custGeom>
                  <a:avLst/>
                  <a:gdLst/>
                  <a:ahLst/>
                  <a:cxnLst>
                    <a:cxn ang="0">
                      <a:pos x="33" y="158"/>
                    </a:cxn>
                    <a:cxn ang="0">
                      <a:pos x="11" y="106"/>
                    </a:cxn>
                    <a:cxn ang="0">
                      <a:pos x="4" y="75"/>
                    </a:cxn>
                    <a:cxn ang="0">
                      <a:pos x="2" y="62"/>
                    </a:cxn>
                    <a:cxn ang="0">
                      <a:pos x="0" y="52"/>
                    </a:cxn>
                    <a:cxn ang="0">
                      <a:pos x="2" y="35"/>
                    </a:cxn>
                    <a:cxn ang="0">
                      <a:pos x="6" y="23"/>
                    </a:cxn>
                    <a:cxn ang="0">
                      <a:pos x="11" y="12"/>
                    </a:cxn>
                    <a:cxn ang="0">
                      <a:pos x="15" y="6"/>
                    </a:cxn>
                    <a:cxn ang="0">
                      <a:pos x="19" y="4"/>
                    </a:cxn>
                    <a:cxn ang="0">
                      <a:pos x="21" y="2"/>
                    </a:cxn>
                    <a:cxn ang="0">
                      <a:pos x="29" y="0"/>
                    </a:cxn>
                    <a:cxn ang="0">
                      <a:pos x="34" y="2"/>
                    </a:cxn>
                    <a:cxn ang="0">
                      <a:pos x="40" y="6"/>
                    </a:cxn>
                    <a:cxn ang="0">
                      <a:pos x="54" y="18"/>
                    </a:cxn>
                    <a:cxn ang="0">
                      <a:pos x="75" y="43"/>
                    </a:cxn>
                    <a:cxn ang="0">
                      <a:pos x="98" y="71"/>
                    </a:cxn>
                    <a:cxn ang="0">
                      <a:pos x="107" y="87"/>
                    </a:cxn>
                    <a:cxn ang="0">
                      <a:pos x="113" y="100"/>
                    </a:cxn>
                    <a:cxn ang="0">
                      <a:pos x="121" y="133"/>
                    </a:cxn>
                    <a:cxn ang="0">
                      <a:pos x="125" y="169"/>
                    </a:cxn>
                    <a:cxn ang="0">
                      <a:pos x="125" y="202"/>
                    </a:cxn>
                    <a:cxn ang="0">
                      <a:pos x="121" y="215"/>
                    </a:cxn>
                    <a:cxn ang="0">
                      <a:pos x="119" y="219"/>
                    </a:cxn>
                    <a:cxn ang="0">
                      <a:pos x="117" y="223"/>
                    </a:cxn>
                    <a:cxn ang="0">
                      <a:pos x="111" y="225"/>
                    </a:cxn>
                    <a:cxn ang="0">
                      <a:pos x="106" y="227"/>
                    </a:cxn>
                    <a:cxn ang="0">
                      <a:pos x="100" y="225"/>
                    </a:cxn>
                    <a:cxn ang="0">
                      <a:pos x="94" y="223"/>
                    </a:cxn>
                    <a:cxn ang="0">
                      <a:pos x="82" y="215"/>
                    </a:cxn>
                    <a:cxn ang="0">
                      <a:pos x="75" y="210"/>
                    </a:cxn>
                    <a:cxn ang="0">
                      <a:pos x="82" y="198"/>
                    </a:cxn>
                    <a:cxn ang="0">
                      <a:pos x="88" y="185"/>
                    </a:cxn>
                    <a:cxn ang="0">
                      <a:pos x="92" y="171"/>
                    </a:cxn>
                    <a:cxn ang="0">
                      <a:pos x="94" y="160"/>
                    </a:cxn>
                    <a:cxn ang="0">
                      <a:pos x="90" y="156"/>
                    </a:cxn>
                    <a:cxn ang="0">
                      <a:pos x="84" y="154"/>
                    </a:cxn>
                    <a:cxn ang="0">
                      <a:pos x="92" y="135"/>
                    </a:cxn>
                    <a:cxn ang="0">
                      <a:pos x="96" y="121"/>
                    </a:cxn>
                    <a:cxn ang="0">
                      <a:pos x="98" y="108"/>
                    </a:cxn>
                    <a:cxn ang="0">
                      <a:pos x="98" y="96"/>
                    </a:cxn>
                    <a:cxn ang="0">
                      <a:pos x="94" y="83"/>
                    </a:cxn>
                    <a:cxn ang="0">
                      <a:pos x="90" y="79"/>
                    </a:cxn>
                    <a:cxn ang="0">
                      <a:pos x="86" y="73"/>
                    </a:cxn>
                    <a:cxn ang="0">
                      <a:pos x="82" y="69"/>
                    </a:cxn>
                    <a:cxn ang="0">
                      <a:pos x="75" y="68"/>
                    </a:cxn>
                    <a:cxn ang="0">
                      <a:pos x="69" y="66"/>
                    </a:cxn>
                    <a:cxn ang="0">
                      <a:pos x="63" y="66"/>
                    </a:cxn>
                    <a:cxn ang="0">
                      <a:pos x="59" y="68"/>
                    </a:cxn>
                    <a:cxn ang="0">
                      <a:pos x="56" y="69"/>
                    </a:cxn>
                    <a:cxn ang="0">
                      <a:pos x="52" y="73"/>
                    </a:cxn>
                    <a:cxn ang="0">
                      <a:pos x="50" y="77"/>
                    </a:cxn>
                    <a:cxn ang="0">
                      <a:pos x="48" y="89"/>
                    </a:cxn>
                    <a:cxn ang="0">
                      <a:pos x="48" y="102"/>
                    </a:cxn>
                    <a:cxn ang="0">
                      <a:pos x="48" y="114"/>
                    </a:cxn>
                    <a:cxn ang="0">
                      <a:pos x="50" y="123"/>
                    </a:cxn>
                    <a:cxn ang="0">
                      <a:pos x="52" y="129"/>
                    </a:cxn>
                    <a:cxn ang="0">
                      <a:pos x="48" y="131"/>
                    </a:cxn>
                    <a:cxn ang="0">
                      <a:pos x="46" y="133"/>
                    </a:cxn>
                    <a:cxn ang="0">
                      <a:pos x="40" y="139"/>
                    </a:cxn>
                    <a:cxn ang="0">
                      <a:pos x="36" y="148"/>
                    </a:cxn>
                    <a:cxn ang="0">
                      <a:pos x="33" y="158"/>
                    </a:cxn>
                  </a:cxnLst>
                  <a:rect l="0" t="0" r="r" b="b"/>
                  <a:pathLst>
                    <a:path w="125" h="227">
                      <a:moveTo>
                        <a:pt x="33" y="158"/>
                      </a:moveTo>
                      <a:lnTo>
                        <a:pt x="11" y="106"/>
                      </a:lnTo>
                      <a:lnTo>
                        <a:pt x="4" y="75"/>
                      </a:lnTo>
                      <a:lnTo>
                        <a:pt x="2" y="62"/>
                      </a:lnTo>
                      <a:lnTo>
                        <a:pt x="0" y="52"/>
                      </a:lnTo>
                      <a:lnTo>
                        <a:pt x="2" y="35"/>
                      </a:lnTo>
                      <a:lnTo>
                        <a:pt x="6" y="23"/>
                      </a:lnTo>
                      <a:lnTo>
                        <a:pt x="11" y="12"/>
                      </a:lnTo>
                      <a:lnTo>
                        <a:pt x="15" y="6"/>
                      </a:lnTo>
                      <a:lnTo>
                        <a:pt x="19" y="4"/>
                      </a:lnTo>
                      <a:lnTo>
                        <a:pt x="21" y="2"/>
                      </a:lnTo>
                      <a:lnTo>
                        <a:pt x="29" y="0"/>
                      </a:lnTo>
                      <a:lnTo>
                        <a:pt x="34" y="2"/>
                      </a:lnTo>
                      <a:lnTo>
                        <a:pt x="40" y="6"/>
                      </a:lnTo>
                      <a:lnTo>
                        <a:pt x="54" y="18"/>
                      </a:lnTo>
                      <a:lnTo>
                        <a:pt x="75" y="43"/>
                      </a:lnTo>
                      <a:lnTo>
                        <a:pt x="98" y="71"/>
                      </a:lnTo>
                      <a:lnTo>
                        <a:pt x="107" y="87"/>
                      </a:lnTo>
                      <a:lnTo>
                        <a:pt x="113" y="100"/>
                      </a:lnTo>
                      <a:lnTo>
                        <a:pt x="121" y="133"/>
                      </a:lnTo>
                      <a:lnTo>
                        <a:pt x="125" y="169"/>
                      </a:lnTo>
                      <a:lnTo>
                        <a:pt x="125" y="202"/>
                      </a:lnTo>
                      <a:lnTo>
                        <a:pt x="121" y="215"/>
                      </a:lnTo>
                      <a:lnTo>
                        <a:pt x="119" y="219"/>
                      </a:lnTo>
                      <a:lnTo>
                        <a:pt x="117" y="223"/>
                      </a:lnTo>
                      <a:lnTo>
                        <a:pt x="111" y="225"/>
                      </a:lnTo>
                      <a:lnTo>
                        <a:pt x="106" y="227"/>
                      </a:lnTo>
                      <a:lnTo>
                        <a:pt x="100" y="225"/>
                      </a:lnTo>
                      <a:lnTo>
                        <a:pt x="94" y="223"/>
                      </a:lnTo>
                      <a:lnTo>
                        <a:pt x="82" y="215"/>
                      </a:lnTo>
                      <a:lnTo>
                        <a:pt x="75" y="210"/>
                      </a:lnTo>
                      <a:lnTo>
                        <a:pt x="82" y="198"/>
                      </a:lnTo>
                      <a:lnTo>
                        <a:pt x="88" y="185"/>
                      </a:lnTo>
                      <a:lnTo>
                        <a:pt x="92" y="171"/>
                      </a:lnTo>
                      <a:lnTo>
                        <a:pt x="94" y="160"/>
                      </a:lnTo>
                      <a:lnTo>
                        <a:pt x="90" y="156"/>
                      </a:lnTo>
                      <a:lnTo>
                        <a:pt x="84" y="154"/>
                      </a:lnTo>
                      <a:lnTo>
                        <a:pt x="92" y="135"/>
                      </a:lnTo>
                      <a:lnTo>
                        <a:pt x="96" y="121"/>
                      </a:lnTo>
                      <a:lnTo>
                        <a:pt x="98" y="108"/>
                      </a:lnTo>
                      <a:lnTo>
                        <a:pt x="98" y="96"/>
                      </a:lnTo>
                      <a:lnTo>
                        <a:pt x="94" y="83"/>
                      </a:lnTo>
                      <a:lnTo>
                        <a:pt x="90" y="79"/>
                      </a:lnTo>
                      <a:lnTo>
                        <a:pt x="86" y="73"/>
                      </a:lnTo>
                      <a:lnTo>
                        <a:pt x="82" y="69"/>
                      </a:lnTo>
                      <a:lnTo>
                        <a:pt x="75" y="68"/>
                      </a:lnTo>
                      <a:lnTo>
                        <a:pt x="69" y="66"/>
                      </a:lnTo>
                      <a:lnTo>
                        <a:pt x="63" y="66"/>
                      </a:lnTo>
                      <a:lnTo>
                        <a:pt x="59" y="68"/>
                      </a:lnTo>
                      <a:lnTo>
                        <a:pt x="56" y="69"/>
                      </a:lnTo>
                      <a:lnTo>
                        <a:pt x="52" y="73"/>
                      </a:lnTo>
                      <a:lnTo>
                        <a:pt x="50" y="77"/>
                      </a:lnTo>
                      <a:lnTo>
                        <a:pt x="48" y="89"/>
                      </a:lnTo>
                      <a:lnTo>
                        <a:pt x="48" y="102"/>
                      </a:lnTo>
                      <a:lnTo>
                        <a:pt x="48" y="114"/>
                      </a:lnTo>
                      <a:lnTo>
                        <a:pt x="50" y="123"/>
                      </a:lnTo>
                      <a:lnTo>
                        <a:pt x="52" y="129"/>
                      </a:lnTo>
                      <a:lnTo>
                        <a:pt x="48" y="131"/>
                      </a:lnTo>
                      <a:lnTo>
                        <a:pt x="46" y="133"/>
                      </a:lnTo>
                      <a:lnTo>
                        <a:pt x="40" y="139"/>
                      </a:lnTo>
                      <a:lnTo>
                        <a:pt x="36" y="148"/>
                      </a:lnTo>
                      <a:lnTo>
                        <a:pt x="33" y="158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03" name="Freeform 39"/>
                <p:cNvSpPr>
                  <a:spLocks/>
                </p:cNvSpPr>
                <p:nvPr/>
              </p:nvSpPr>
              <p:spPr bwMode="auto">
                <a:xfrm>
                  <a:off x="5176" y="3807"/>
                  <a:ext cx="65" cy="8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2" y="24"/>
                    </a:cxn>
                    <a:cxn ang="0">
                      <a:pos x="53" y="48"/>
                    </a:cxn>
                    <a:cxn ang="0">
                      <a:pos x="61" y="57"/>
                    </a:cxn>
                    <a:cxn ang="0">
                      <a:pos x="65" y="61"/>
                    </a:cxn>
                    <a:cxn ang="0">
                      <a:pos x="65" y="65"/>
                    </a:cxn>
                    <a:cxn ang="0">
                      <a:pos x="55" y="65"/>
                    </a:cxn>
                    <a:cxn ang="0">
                      <a:pos x="28" y="84"/>
                    </a:cxn>
                    <a:cxn ang="0">
                      <a:pos x="42" y="59"/>
                    </a:cxn>
                    <a:cxn ang="0">
                      <a:pos x="38" y="4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5" h="84">
                      <a:moveTo>
                        <a:pt x="0" y="0"/>
                      </a:moveTo>
                      <a:lnTo>
                        <a:pt x="32" y="24"/>
                      </a:lnTo>
                      <a:lnTo>
                        <a:pt x="53" y="48"/>
                      </a:lnTo>
                      <a:lnTo>
                        <a:pt x="61" y="57"/>
                      </a:lnTo>
                      <a:lnTo>
                        <a:pt x="65" y="61"/>
                      </a:lnTo>
                      <a:lnTo>
                        <a:pt x="65" y="65"/>
                      </a:lnTo>
                      <a:lnTo>
                        <a:pt x="55" y="65"/>
                      </a:lnTo>
                      <a:lnTo>
                        <a:pt x="28" y="84"/>
                      </a:lnTo>
                      <a:lnTo>
                        <a:pt x="42" y="59"/>
                      </a:lnTo>
                      <a:lnTo>
                        <a:pt x="38" y="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04" name="Freeform 40"/>
                <p:cNvSpPr>
                  <a:spLocks/>
                </p:cNvSpPr>
                <p:nvPr/>
              </p:nvSpPr>
              <p:spPr bwMode="auto">
                <a:xfrm>
                  <a:off x="5249" y="3843"/>
                  <a:ext cx="59" cy="65"/>
                </a:xfrm>
                <a:custGeom>
                  <a:avLst/>
                  <a:gdLst/>
                  <a:ahLst/>
                  <a:cxnLst>
                    <a:cxn ang="0">
                      <a:pos x="13" y="25"/>
                    </a:cxn>
                    <a:cxn ang="0">
                      <a:pos x="5" y="13"/>
                    </a:cxn>
                    <a:cxn ang="0">
                      <a:pos x="1" y="10"/>
                    </a:cxn>
                    <a:cxn ang="0">
                      <a:pos x="0" y="8"/>
                    </a:cxn>
                    <a:cxn ang="0">
                      <a:pos x="7" y="4"/>
                    </a:cxn>
                    <a:cxn ang="0">
                      <a:pos x="13" y="2"/>
                    </a:cxn>
                    <a:cxn ang="0">
                      <a:pos x="17" y="0"/>
                    </a:cxn>
                    <a:cxn ang="0">
                      <a:pos x="21" y="2"/>
                    </a:cxn>
                    <a:cxn ang="0">
                      <a:pos x="59" y="40"/>
                    </a:cxn>
                    <a:cxn ang="0">
                      <a:pos x="48" y="46"/>
                    </a:cxn>
                    <a:cxn ang="0">
                      <a:pos x="46" y="54"/>
                    </a:cxn>
                    <a:cxn ang="0">
                      <a:pos x="42" y="59"/>
                    </a:cxn>
                    <a:cxn ang="0">
                      <a:pos x="38" y="65"/>
                    </a:cxn>
                    <a:cxn ang="0">
                      <a:pos x="13" y="25"/>
                    </a:cxn>
                  </a:cxnLst>
                  <a:rect l="0" t="0" r="r" b="b"/>
                  <a:pathLst>
                    <a:path w="59" h="65">
                      <a:moveTo>
                        <a:pt x="13" y="25"/>
                      </a:moveTo>
                      <a:lnTo>
                        <a:pt x="5" y="13"/>
                      </a:lnTo>
                      <a:lnTo>
                        <a:pt x="1" y="10"/>
                      </a:lnTo>
                      <a:lnTo>
                        <a:pt x="0" y="8"/>
                      </a:lnTo>
                      <a:lnTo>
                        <a:pt x="7" y="4"/>
                      </a:lnTo>
                      <a:lnTo>
                        <a:pt x="13" y="2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59" y="40"/>
                      </a:lnTo>
                      <a:lnTo>
                        <a:pt x="48" y="46"/>
                      </a:lnTo>
                      <a:lnTo>
                        <a:pt x="46" y="54"/>
                      </a:lnTo>
                      <a:lnTo>
                        <a:pt x="42" y="59"/>
                      </a:lnTo>
                      <a:lnTo>
                        <a:pt x="38" y="65"/>
                      </a:lnTo>
                      <a:lnTo>
                        <a:pt x="13" y="25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05" name="Freeform 41"/>
                <p:cNvSpPr>
                  <a:spLocks/>
                </p:cNvSpPr>
                <p:nvPr/>
              </p:nvSpPr>
              <p:spPr bwMode="auto">
                <a:xfrm>
                  <a:off x="5297" y="3893"/>
                  <a:ext cx="42" cy="34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21" y="6"/>
                    </a:cxn>
                    <a:cxn ang="0">
                      <a:pos x="13" y="13"/>
                    </a:cxn>
                    <a:cxn ang="0">
                      <a:pos x="5" y="21"/>
                    </a:cxn>
                    <a:cxn ang="0">
                      <a:pos x="0" y="27"/>
                    </a:cxn>
                    <a:cxn ang="0">
                      <a:pos x="9" y="34"/>
                    </a:cxn>
                    <a:cxn ang="0">
                      <a:pos x="15" y="23"/>
                    </a:cxn>
                    <a:cxn ang="0">
                      <a:pos x="28" y="21"/>
                    </a:cxn>
                    <a:cxn ang="0">
                      <a:pos x="38" y="19"/>
                    </a:cxn>
                    <a:cxn ang="0">
                      <a:pos x="40" y="17"/>
                    </a:cxn>
                    <a:cxn ang="0">
                      <a:pos x="42" y="17"/>
                    </a:cxn>
                    <a:cxn ang="0">
                      <a:pos x="42" y="15"/>
                    </a:cxn>
                    <a:cxn ang="0">
                      <a:pos x="40" y="13"/>
                    </a:cxn>
                    <a:cxn ang="0">
                      <a:pos x="36" y="8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2" h="34">
                      <a:moveTo>
                        <a:pt x="23" y="0"/>
                      </a:moveTo>
                      <a:lnTo>
                        <a:pt x="21" y="6"/>
                      </a:lnTo>
                      <a:lnTo>
                        <a:pt x="13" y="13"/>
                      </a:lnTo>
                      <a:lnTo>
                        <a:pt x="5" y="21"/>
                      </a:lnTo>
                      <a:lnTo>
                        <a:pt x="0" y="27"/>
                      </a:lnTo>
                      <a:lnTo>
                        <a:pt x="9" y="34"/>
                      </a:lnTo>
                      <a:lnTo>
                        <a:pt x="15" y="23"/>
                      </a:lnTo>
                      <a:lnTo>
                        <a:pt x="28" y="21"/>
                      </a:lnTo>
                      <a:lnTo>
                        <a:pt x="38" y="19"/>
                      </a:lnTo>
                      <a:lnTo>
                        <a:pt x="40" y="17"/>
                      </a:lnTo>
                      <a:lnTo>
                        <a:pt x="42" y="17"/>
                      </a:lnTo>
                      <a:lnTo>
                        <a:pt x="42" y="15"/>
                      </a:lnTo>
                      <a:lnTo>
                        <a:pt x="40" y="13"/>
                      </a:lnTo>
                      <a:lnTo>
                        <a:pt x="36" y="8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06" name="Freeform 42"/>
                <p:cNvSpPr>
                  <a:spLocks/>
                </p:cNvSpPr>
                <p:nvPr/>
              </p:nvSpPr>
              <p:spPr bwMode="auto">
                <a:xfrm>
                  <a:off x="5212" y="3916"/>
                  <a:ext cx="62" cy="31"/>
                </a:xfrm>
                <a:custGeom>
                  <a:avLst/>
                  <a:gdLst/>
                  <a:ahLst/>
                  <a:cxnLst>
                    <a:cxn ang="0">
                      <a:pos x="62" y="0"/>
                    </a:cxn>
                    <a:cxn ang="0">
                      <a:pos x="40" y="25"/>
                    </a:cxn>
                    <a:cxn ang="0">
                      <a:pos x="25" y="25"/>
                    </a:cxn>
                    <a:cxn ang="0">
                      <a:pos x="12" y="27"/>
                    </a:cxn>
                    <a:cxn ang="0">
                      <a:pos x="6" y="27"/>
                    </a:cxn>
                    <a:cxn ang="0">
                      <a:pos x="0" y="31"/>
                    </a:cxn>
                    <a:cxn ang="0">
                      <a:pos x="8" y="21"/>
                    </a:cxn>
                    <a:cxn ang="0">
                      <a:pos x="13" y="17"/>
                    </a:cxn>
                    <a:cxn ang="0">
                      <a:pos x="13" y="15"/>
                    </a:cxn>
                    <a:cxn ang="0">
                      <a:pos x="15" y="15"/>
                    </a:cxn>
                    <a:cxn ang="0">
                      <a:pos x="38" y="10"/>
                    </a:cxn>
                    <a:cxn ang="0">
                      <a:pos x="54" y="4"/>
                    </a:cxn>
                    <a:cxn ang="0">
                      <a:pos x="58" y="2"/>
                    </a:cxn>
                    <a:cxn ang="0">
                      <a:pos x="62" y="0"/>
                    </a:cxn>
                  </a:cxnLst>
                  <a:rect l="0" t="0" r="r" b="b"/>
                  <a:pathLst>
                    <a:path w="62" h="31">
                      <a:moveTo>
                        <a:pt x="62" y="0"/>
                      </a:moveTo>
                      <a:lnTo>
                        <a:pt x="40" y="25"/>
                      </a:lnTo>
                      <a:lnTo>
                        <a:pt x="25" y="25"/>
                      </a:lnTo>
                      <a:lnTo>
                        <a:pt x="12" y="27"/>
                      </a:lnTo>
                      <a:lnTo>
                        <a:pt x="6" y="27"/>
                      </a:lnTo>
                      <a:lnTo>
                        <a:pt x="0" y="31"/>
                      </a:lnTo>
                      <a:lnTo>
                        <a:pt x="8" y="21"/>
                      </a:lnTo>
                      <a:lnTo>
                        <a:pt x="13" y="17"/>
                      </a:lnTo>
                      <a:lnTo>
                        <a:pt x="13" y="15"/>
                      </a:lnTo>
                      <a:lnTo>
                        <a:pt x="15" y="15"/>
                      </a:lnTo>
                      <a:lnTo>
                        <a:pt x="38" y="10"/>
                      </a:lnTo>
                      <a:lnTo>
                        <a:pt x="54" y="4"/>
                      </a:lnTo>
                      <a:lnTo>
                        <a:pt x="58" y="2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07" name="Freeform 43"/>
                <p:cNvSpPr>
                  <a:spLocks/>
                </p:cNvSpPr>
                <p:nvPr/>
              </p:nvSpPr>
              <p:spPr bwMode="auto">
                <a:xfrm>
                  <a:off x="5218" y="3929"/>
                  <a:ext cx="88" cy="50"/>
                </a:xfrm>
                <a:custGeom>
                  <a:avLst/>
                  <a:gdLst/>
                  <a:ahLst/>
                  <a:cxnLst>
                    <a:cxn ang="0">
                      <a:pos x="67" y="0"/>
                    </a:cxn>
                    <a:cxn ang="0">
                      <a:pos x="77" y="8"/>
                    </a:cxn>
                    <a:cxn ang="0">
                      <a:pos x="82" y="12"/>
                    </a:cxn>
                    <a:cxn ang="0">
                      <a:pos x="86" y="12"/>
                    </a:cxn>
                    <a:cxn ang="0">
                      <a:pos x="88" y="12"/>
                    </a:cxn>
                    <a:cxn ang="0">
                      <a:pos x="73" y="25"/>
                    </a:cxn>
                    <a:cxn ang="0">
                      <a:pos x="69" y="29"/>
                    </a:cxn>
                    <a:cxn ang="0">
                      <a:pos x="67" y="35"/>
                    </a:cxn>
                    <a:cxn ang="0">
                      <a:pos x="65" y="39"/>
                    </a:cxn>
                    <a:cxn ang="0">
                      <a:pos x="59" y="44"/>
                    </a:cxn>
                    <a:cxn ang="0">
                      <a:pos x="50" y="50"/>
                    </a:cxn>
                    <a:cxn ang="0">
                      <a:pos x="25" y="35"/>
                    </a:cxn>
                    <a:cxn ang="0">
                      <a:pos x="0" y="23"/>
                    </a:cxn>
                    <a:cxn ang="0">
                      <a:pos x="21" y="25"/>
                    </a:cxn>
                    <a:cxn ang="0">
                      <a:pos x="36" y="27"/>
                    </a:cxn>
                    <a:cxn ang="0">
                      <a:pos x="54" y="14"/>
                    </a:cxn>
                    <a:cxn ang="0">
                      <a:pos x="67" y="0"/>
                    </a:cxn>
                  </a:cxnLst>
                  <a:rect l="0" t="0" r="r" b="b"/>
                  <a:pathLst>
                    <a:path w="88" h="50">
                      <a:moveTo>
                        <a:pt x="67" y="0"/>
                      </a:moveTo>
                      <a:lnTo>
                        <a:pt x="77" y="8"/>
                      </a:lnTo>
                      <a:lnTo>
                        <a:pt x="82" y="12"/>
                      </a:lnTo>
                      <a:lnTo>
                        <a:pt x="86" y="12"/>
                      </a:lnTo>
                      <a:lnTo>
                        <a:pt x="88" y="12"/>
                      </a:lnTo>
                      <a:lnTo>
                        <a:pt x="73" y="25"/>
                      </a:lnTo>
                      <a:lnTo>
                        <a:pt x="69" y="29"/>
                      </a:lnTo>
                      <a:lnTo>
                        <a:pt x="67" y="35"/>
                      </a:lnTo>
                      <a:lnTo>
                        <a:pt x="65" y="39"/>
                      </a:lnTo>
                      <a:lnTo>
                        <a:pt x="59" y="44"/>
                      </a:lnTo>
                      <a:lnTo>
                        <a:pt x="50" y="50"/>
                      </a:lnTo>
                      <a:lnTo>
                        <a:pt x="25" y="35"/>
                      </a:lnTo>
                      <a:lnTo>
                        <a:pt x="0" y="23"/>
                      </a:lnTo>
                      <a:lnTo>
                        <a:pt x="21" y="25"/>
                      </a:lnTo>
                      <a:lnTo>
                        <a:pt x="36" y="27"/>
                      </a:lnTo>
                      <a:lnTo>
                        <a:pt x="54" y="14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08" name="Freeform 44"/>
                <p:cNvSpPr>
                  <a:spLocks/>
                </p:cNvSpPr>
                <p:nvPr/>
              </p:nvSpPr>
              <p:spPr bwMode="auto">
                <a:xfrm>
                  <a:off x="5131" y="3787"/>
                  <a:ext cx="23" cy="81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14" y="27"/>
                    </a:cxn>
                    <a:cxn ang="0">
                      <a:pos x="20" y="46"/>
                    </a:cxn>
                    <a:cxn ang="0">
                      <a:pos x="23" y="62"/>
                    </a:cxn>
                    <a:cxn ang="0">
                      <a:pos x="2" y="81"/>
                    </a:cxn>
                    <a:cxn ang="0">
                      <a:pos x="2" y="64"/>
                    </a:cxn>
                    <a:cxn ang="0">
                      <a:pos x="0" y="41"/>
                    </a:cxn>
                    <a:cxn ang="0">
                      <a:pos x="2" y="18"/>
                    </a:cxn>
                    <a:cxn ang="0">
                      <a:pos x="4" y="8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23" h="81">
                      <a:moveTo>
                        <a:pt x="8" y="0"/>
                      </a:moveTo>
                      <a:lnTo>
                        <a:pt x="14" y="27"/>
                      </a:lnTo>
                      <a:lnTo>
                        <a:pt x="20" y="46"/>
                      </a:lnTo>
                      <a:lnTo>
                        <a:pt x="23" y="62"/>
                      </a:lnTo>
                      <a:lnTo>
                        <a:pt x="2" y="81"/>
                      </a:lnTo>
                      <a:lnTo>
                        <a:pt x="2" y="64"/>
                      </a:lnTo>
                      <a:lnTo>
                        <a:pt x="0" y="41"/>
                      </a:lnTo>
                      <a:lnTo>
                        <a:pt x="2" y="18"/>
                      </a:lnTo>
                      <a:lnTo>
                        <a:pt x="4" y="8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09" name="Freeform 45"/>
                <p:cNvSpPr>
                  <a:spLocks/>
                </p:cNvSpPr>
                <p:nvPr/>
              </p:nvSpPr>
              <p:spPr bwMode="auto">
                <a:xfrm>
                  <a:off x="5087" y="3924"/>
                  <a:ext cx="33" cy="8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11"/>
                    </a:cxn>
                    <a:cxn ang="0">
                      <a:pos x="6" y="26"/>
                    </a:cxn>
                    <a:cxn ang="0">
                      <a:pos x="6" y="44"/>
                    </a:cxn>
                    <a:cxn ang="0">
                      <a:pos x="4" y="51"/>
                    </a:cxn>
                    <a:cxn ang="0">
                      <a:pos x="0" y="61"/>
                    </a:cxn>
                    <a:cxn ang="0">
                      <a:pos x="33" y="86"/>
                    </a:cxn>
                    <a:cxn ang="0">
                      <a:pos x="33" y="76"/>
                    </a:cxn>
                    <a:cxn ang="0">
                      <a:pos x="31" y="61"/>
                    </a:cxn>
                    <a:cxn ang="0">
                      <a:pos x="27" y="40"/>
                    </a:cxn>
                    <a:cxn ang="0">
                      <a:pos x="23" y="32"/>
                    </a:cxn>
                    <a:cxn ang="0">
                      <a:pos x="14" y="23"/>
                    </a:cxn>
                    <a:cxn ang="0">
                      <a:pos x="6" y="9"/>
                    </a:cxn>
                    <a:cxn ang="0">
                      <a:pos x="2" y="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 h="86">
                      <a:moveTo>
                        <a:pt x="0" y="0"/>
                      </a:moveTo>
                      <a:lnTo>
                        <a:pt x="4" y="11"/>
                      </a:lnTo>
                      <a:lnTo>
                        <a:pt x="6" y="26"/>
                      </a:lnTo>
                      <a:lnTo>
                        <a:pt x="6" y="44"/>
                      </a:lnTo>
                      <a:lnTo>
                        <a:pt x="4" y="51"/>
                      </a:lnTo>
                      <a:lnTo>
                        <a:pt x="0" y="61"/>
                      </a:lnTo>
                      <a:lnTo>
                        <a:pt x="33" y="86"/>
                      </a:lnTo>
                      <a:lnTo>
                        <a:pt x="33" y="76"/>
                      </a:lnTo>
                      <a:lnTo>
                        <a:pt x="31" y="61"/>
                      </a:lnTo>
                      <a:lnTo>
                        <a:pt x="27" y="40"/>
                      </a:lnTo>
                      <a:lnTo>
                        <a:pt x="23" y="32"/>
                      </a:lnTo>
                      <a:lnTo>
                        <a:pt x="14" y="23"/>
                      </a:lnTo>
                      <a:lnTo>
                        <a:pt x="6" y="9"/>
                      </a:lnTo>
                      <a:lnTo>
                        <a:pt x="2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10" name="Freeform 46"/>
                <p:cNvSpPr>
                  <a:spLocks/>
                </p:cNvSpPr>
                <p:nvPr/>
              </p:nvSpPr>
              <p:spPr bwMode="auto">
                <a:xfrm>
                  <a:off x="5287" y="3686"/>
                  <a:ext cx="36" cy="40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10" y="3"/>
                    </a:cxn>
                    <a:cxn ang="0">
                      <a:pos x="19" y="13"/>
                    </a:cxn>
                    <a:cxn ang="0">
                      <a:pos x="31" y="23"/>
                    </a:cxn>
                    <a:cxn ang="0">
                      <a:pos x="36" y="32"/>
                    </a:cxn>
                    <a:cxn ang="0">
                      <a:pos x="33" y="40"/>
                    </a:cxn>
                    <a:cxn ang="0">
                      <a:pos x="21" y="23"/>
                    </a:cxn>
                    <a:cxn ang="0">
                      <a:pos x="13" y="15"/>
                    </a:cxn>
                    <a:cxn ang="0">
                      <a:pos x="6" y="11"/>
                    </a:cxn>
                    <a:cxn ang="0">
                      <a:pos x="2" y="7"/>
                    </a:cxn>
                    <a:cxn ang="0">
                      <a:pos x="0" y="3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36" h="40">
                      <a:moveTo>
                        <a:pt x="2" y="0"/>
                      </a:moveTo>
                      <a:lnTo>
                        <a:pt x="10" y="3"/>
                      </a:lnTo>
                      <a:lnTo>
                        <a:pt x="19" y="13"/>
                      </a:lnTo>
                      <a:lnTo>
                        <a:pt x="31" y="23"/>
                      </a:lnTo>
                      <a:lnTo>
                        <a:pt x="36" y="32"/>
                      </a:lnTo>
                      <a:lnTo>
                        <a:pt x="33" y="40"/>
                      </a:lnTo>
                      <a:lnTo>
                        <a:pt x="21" y="23"/>
                      </a:lnTo>
                      <a:lnTo>
                        <a:pt x="13" y="15"/>
                      </a:lnTo>
                      <a:lnTo>
                        <a:pt x="6" y="11"/>
                      </a:lnTo>
                      <a:lnTo>
                        <a:pt x="2" y="7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11" name="Freeform 47"/>
                <p:cNvSpPr>
                  <a:spLocks/>
                </p:cNvSpPr>
                <p:nvPr/>
              </p:nvSpPr>
              <p:spPr bwMode="auto">
                <a:xfrm>
                  <a:off x="5133" y="3682"/>
                  <a:ext cx="175" cy="265"/>
                </a:xfrm>
                <a:custGeom>
                  <a:avLst/>
                  <a:gdLst/>
                  <a:ahLst/>
                  <a:cxnLst>
                    <a:cxn ang="0">
                      <a:pos x="96" y="27"/>
                    </a:cxn>
                    <a:cxn ang="0">
                      <a:pos x="87" y="52"/>
                    </a:cxn>
                    <a:cxn ang="0">
                      <a:pos x="87" y="63"/>
                    </a:cxn>
                    <a:cxn ang="0">
                      <a:pos x="100" y="103"/>
                    </a:cxn>
                    <a:cxn ang="0">
                      <a:pos x="123" y="149"/>
                    </a:cxn>
                    <a:cxn ang="0">
                      <a:pos x="79" y="105"/>
                    </a:cxn>
                    <a:cxn ang="0">
                      <a:pos x="50" y="55"/>
                    </a:cxn>
                    <a:cxn ang="0">
                      <a:pos x="48" y="48"/>
                    </a:cxn>
                    <a:cxn ang="0">
                      <a:pos x="71" y="2"/>
                    </a:cxn>
                    <a:cxn ang="0">
                      <a:pos x="60" y="2"/>
                    </a:cxn>
                    <a:cxn ang="0">
                      <a:pos x="43" y="13"/>
                    </a:cxn>
                    <a:cxn ang="0">
                      <a:pos x="20" y="61"/>
                    </a:cxn>
                    <a:cxn ang="0">
                      <a:pos x="8" y="98"/>
                    </a:cxn>
                    <a:cxn ang="0">
                      <a:pos x="12" y="132"/>
                    </a:cxn>
                    <a:cxn ang="0">
                      <a:pos x="21" y="167"/>
                    </a:cxn>
                    <a:cxn ang="0">
                      <a:pos x="0" y="213"/>
                    </a:cxn>
                    <a:cxn ang="0">
                      <a:pos x="0" y="240"/>
                    </a:cxn>
                    <a:cxn ang="0">
                      <a:pos x="0" y="244"/>
                    </a:cxn>
                    <a:cxn ang="0">
                      <a:pos x="66" y="255"/>
                    </a:cxn>
                    <a:cxn ang="0">
                      <a:pos x="77" y="263"/>
                    </a:cxn>
                    <a:cxn ang="0">
                      <a:pos x="85" y="247"/>
                    </a:cxn>
                    <a:cxn ang="0">
                      <a:pos x="87" y="232"/>
                    </a:cxn>
                    <a:cxn ang="0">
                      <a:pos x="79" y="228"/>
                    </a:cxn>
                    <a:cxn ang="0">
                      <a:pos x="58" y="217"/>
                    </a:cxn>
                    <a:cxn ang="0">
                      <a:pos x="54" y="215"/>
                    </a:cxn>
                    <a:cxn ang="0">
                      <a:pos x="60" y="192"/>
                    </a:cxn>
                    <a:cxn ang="0">
                      <a:pos x="66" y="171"/>
                    </a:cxn>
                    <a:cxn ang="0">
                      <a:pos x="64" y="163"/>
                    </a:cxn>
                    <a:cxn ang="0">
                      <a:pos x="46" y="142"/>
                    </a:cxn>
                    <a:cxn ang="0">
                      <a:pos x="54" y="171"/>
                    </a:cxn>
                    <a:cxn ang="0">
                      <a:pos x="35" y="201"/>
                    </a:cxn>
                    <a:cxn ang="0">
                      <a:pos x="12" y="213"/>
                    </a:cxn>
                    <a:cxn ang="0">
                      <a:pos x="31" y="138"/>
                    </a:cxn>
                    <a:cxn ang="0">
                      <a:pos x="37" y="82"/>
                    </a:cxn>
                    <a:cxn ang="0">
                      <a:pos x="43" y="84"/>
                    </a:cxn>
                    <a:cxn ang="0">
                      <a:pos x="43" y="92"/>
                    </a:cxn>
                    <a:cxn ang="0">
                      <a:pos x="41" y="113"/>
                    </a:cxn>
                    <a:cxn ang="0">
                      <a:pos x="43" y="125"/>
                    </a:cxn>
                    <a:cxn ang="0">
                      <a:pos x="96" y="173"/>
                    </a:cxn>
                    <a:cxn ang="0">
                      <a:pos x="108" y="186"/>
                    </a:cxn>
                    <a:cxn ang="0">
                      <a:pos x="110" y="197"/>
                    </a:cxn>
                    <a:cxn ang="0">
                      <a:pos x="108" y="209"/>
                    </a:cxn>
                    <a:cxn ang="0">
                      <a:pos x="94" y="244"/>
                    </a:cxn>
                    <a:cxn ang="0">
                      <a:pos x="94" y="249"/>
                    </a:cxn>
                    <a:cxn ang="0">
                      <a:pos x="133" y="238"/>
                    </a:cxn>
                    <a:cxn ang="0">
                      <a:pos x="141" y="234"/>
                    </a:cxn>
                    <a:cxn ang="0">
                      <a:pos x="125" y="197"/>
                    </a:cxn>
                    <a:cxn ang="0">
                      <a:pos x="123" y="188"/>
                    </a:cxn>
                    <a:cxn ang="0">
                      <a:pos x="129" y="186"/>
                    </a:cxn>
                    <a:cxn ang="0">
                      <a:pos x="117" y="171"/>
                    </a:cxn>
                    <a:cxn ang="0">
                      <a:pos x="123" y="165"/>
                    </a:cxn>
                    <a:cxn ang="0">
                      <a:pos x="133" y="161"/>
                    </a:cxn>
                    <a:cxn ang="0">
                      <a:pos x="175" y="201"/>
                    </a:cxn>
                    <a:cxn ang="0">
                      <a:pos x="156" y="169"/>
                    </a:cxn>
                    <a:cxn ang="0">
                      <a:pos x="119" y="94"/>
                    </a:cxn>
                    <a:cxn ang="0">
                      <a:pos x="104" y="54"/>
                    </a:cxn>
                    <a:cxn ang="0">
                      <a:pos x="104" y="46"/>
                    </a:cxn>
                    <a:cxn ang="0">
                      <a:pos x="108" y="6"/>
                    </a:cxn>
                  </a:cxnLst>
                  <a:rect l="0" t="0" r="r" b="b"/>
                  <a:pathLst>
                    <a:path w="175" h="265">
                      <a:moveTo>
                        <a:pt x="108" y="6"/>
                      </a:moveTo>
                      <a:lnTo>
                        <a:pt x="96" y="27"/>
                      </a:lnTo>
                      <a:lnTo>
                        <a:pt x="89" y="44"/>
                      </a:lnTo>
                      <a:lnTo>
                        <a:pt x="87" y="52"/>
                      </a:lnTo>
                      <a:lnTo>
                        <a:pt x="85" y="57"/>
                      </a:lnTo>
                      <a:lnTo>
                        <a:pt x="87" y="63"/>
                      </a:lnTo>
                      <a:lnTo>
                        <a:pt x="91" y="75"/>
                      </a:lnTo>
                      <a:lnTo>
                        <a:pt x="100" y="103"/>
                      </a:lnTo>
                      <a:lnTo>
                        <a:pt x="114" y="132"/>
                      </a:lnTo>
                      <a:lnTo>
                        <a:pt x="123" y="149"/>
                      </a:lnTo>
                      <a:lnTo>
                        <a:pt x="114" y="155"/>
                      </a:lnTo>
                      <a:lnTo>
                        <a:pt x="79" y="105"/>
                      </a:lnTo>
                      <a:lnTo>
                        <a:pt x="56" y="69"/>
                      </a:lnTo>
                      <a:lnTo>
                        <a:pt x="50" y="55"/>
                      </a:lnTo>
                      <a:lnTo>
                        <a:pt x="48" y="50"/>
                      </a:lnTo>
                      <a:lnTo>
                        <a:pt x="48" y="48"/>
                      </a:lnTo>
                      <a:lnTo>
                        <a:pt x="60" y="27"/>
                      </a:lnTo>
                      <a:lnTo>
                        <a:pt x="71" y="2"/>
                      </a:lnTo>
                      <a:lnTo>
                        <a:pt x="68" y="0"/>
                      </a:lnTo>
                      <a:lnTo>
                        <a:pt x="60" y="2"/>
                      </a:lnTo>
                      <a:lnTo>
                        <a:pt x="52" y="4"/>
                      </a:lnTo>
                      <a:lnTo>
                        <a:pt x="43" y="13"/>
                      </a:lnTo>
                      <a:lnTo>
                        <a:pt x="33" y="32"/>
                      </a:lnTo>
                      <a:lnTo>
                        <a:pt x="20" y="61"/>
                      </a:lnTo>
                      <a:lnTo>
                        <a:pt x="10" y="88"/>
                      </a:lnTo>
                      <a:lnTo>
                        <a:pt x="8" y="98"/>
                      </a:lnTo>
                      <a:lnTo>
                        <a:pt x="6" y="105"/>
                      </a:lnTo>
                      <a:lnTo>
                        <a:pt x="12" y="132"/>
                      </a:lnTo>
                      <a:lnTo>
                        <a:pt x="18" y="151"/>
                      </a:lnTo>
                      <a:lnTo>
                        <a:pt x="21" y="167"/>
                      </a:lnTo>
                      <a:lnTo>
                        <a:pt x="0" y="186"/>
                      </a:lnTo>
                      <a:lnTo>
                        <a:pt x="0" y="213"/>
                      </a:lnTo>
                      <a:lnTo>
                        <a:pt x="0" y="234"/>
                      </a:lnTo>
                      <a:lnTo>
                        <a:pt x="0" y="240"/>
                      </a:lnTo>
                      <a:lnTo>
                        <a:pt x="0" y="242"/>
                      </a:lnTo>
                      <a:lnTo>
                        <a:pt x="0" y="244"/>
                      </a:lnTo>
                      <a:lnTo>
                        <a:pt x="39" y="249"/>
                      </a:lnTo>
                      <a:lnTo>
                        <a:pt x="66" y="255"/>
                      </a:lnTo>
                      <a:lnTo>
                        <a:pt x="75" y="259"/>
                      </a:lnTo>
                      <a:lnTo>
                        <a:pt x="77" y="263"/>
                      </a:lnTo>
                      <a:lnTo>
                        <a:pt x="79" y="265"/>
                      </a:lnTo>
                      <a:lnTo>
                        <a:pt x="85" y="247"/>
                      </a:lnTo>
                      <a:lnTo>
                        <a:pt x="87" y="236"/>
                      </a:lnTo>
                      <a:lnTo>
                        <a:pt x="87" y="232"/>
                      </a:lnTo>
                      <a:lnTo>
                        <a:pt x="87" y="230"/>
                      </a:lnTo>
                      <a:lnTo>
                        <a:pt x="79" y="228"/>
                      </a:lnTo>
                      <a:lnTo>
                        <a:pt x="68" y="222"/>
                      </a:lnTo>
                      <a:lnTo>
                        <a:pt x="58" y="217"/>
                      </a:lnTo>
                      <a:lnTo>
                        <a:pt x="56" y="215"/>
                      </a:lnTo>
                      <a:lnTo>
                        <a:pt x="54" y="215"/>
                      </a:lnTo>
                      <a:lnTo>
                        <a:pt x="56" y="207"/>
                      </a:lnTo>
                      <a:lnTo>
                        <a:pt x="60" y="192"/>
                      </a:lnTo>
                      <a:lnTo>
                        <a:pt x="64" y="176"/>
                      </a:lnTo>
                      <a:lnTo>
                        <a:pt x="66" y="171"/>
                      </a:lnTo>
                      <a:lnTo>
                        <a:pt x="66" y="169"/>
                      </a:lnTo>
                      <a:lnTo>
                        <a:pt x="64" y="163"/>
                      </a:lnTo>
                      <a:lnTo>
                        <a:pt x="58" y="155"/>
                      </a:lnTo>
                      <a:lnTo>
                        <a:pt x="46" y="142"/>
                      </a:lnTo>
                      <a:lnTo>
                        <a:pt x="52" y="161"/>
                      </a:lnTo>
                      <a:lnTo>
                        <a:pt x="54" y="171"/>
                      </a:lnTo>
                      <a:lnTo>
                        <a:pt x="54" y="178"/>
                      </a:lnTo>
                      <a:lnTo>
                        <a:pt x="35" y="201"/>
                      </a:lnTo>
                      <a:lnTo>
                        <a:pt x="18" y="220"/>
                      </a:lnTo>
                      <a:lnTo>
                        <a:pt x="12" y="213"/>
                      </a:lnTo>
                      <a:lnTo>
                        <a:pt x="35" y="163"/>
                      </a:lnTo>
                      <a:lnTo>
                        <a:pt x="31" y="138"/>
                      </a:lnTo>
                      <a:lnTo>
                        <a:pt x="27" y="117"/>
                      </a:lnTo>
                      <a:lnTo>
                        <a:pt x="37" y="82"/>
                      </a:lnTo>
                      <a:lnTo>
                        <a:pt x="41" y="82"/>
                      </a:lnTo>
                      <a:lnTo>
                        <a:pt x="43" y="84"/>
                      </a:lnTo>
                      <a:lnTo>
                        <a:pt x="43" y="86"/>
                      </a:lnTo>
                      <a:lnTo>
                        <a:pt x="43" y="92"/>
                      </a:lnTo>
                      <a:lnTo>
                        <a:pt x="41" y="102"/>
                      </a:lnTo>
                      <a:lnTo>
                        <a:pt x="41" y="113"/>
                      </a:lnTo>
                      <a:lnTo>
                        <a:pt x="41" y="119"/>
                      </a:lnTo>
                      <a:lnTo>
                        <a:pt x="43" y="125"/>
                      </a:lnTo>
                      <a:lnTo>
                        <a:pt x="75" y="149"/>
                      </a:lnTo>
                      <a:lnTo>
                        <a:pt x="96" y="173"/>
                      </a:lnTo>
                      <a:lnTo>
                        <a:pt x="104" y="182"/>
                      </a:lnTo>
                      <a:lnTo>
                        <a:pt x="108" y="186"/>
                      </a:lnTo>
                      <a:lnTo>
                        <a:pt x="108" y="190"/>
                      </a:lnTo>
                      <a:lnTo>
                        <a:pt x="110" y="197"/>
                      </a:lnTo>
                      <a:lnTo>
                        <a:pt x="110" y="203"/>
                      </a:lnTo>
                      <a:lnTo>
                        <a:pt x="108" y="209"/>
                      </a:lnTo>
                      <a:lnTo>
                        <a:pt x="100" y="230"/>
                      </a:lnTo>
                      <a:lnTo>
                        <a:pt x="94" y="244"/>
                      </a:lnTo>
                      <a:lnTo>
                        <a:pt x="89" y="253"/>
                      </a:lnTo>
                      <a:lnTo>
                        <a:pt x="94" y="249"/>
                      </a:lnTo>
                      <a:lnTo>
                        <a:pt x="117" y="244"/>
                      </a:lnTo>
                      <a:lnTo>
                        <a:pt x="133" y="238"/>
                      </a:lnTo>
                      <a:lnTo>
                        <a:pt x="137" y="236"/>
                      </a:lnTo>
                      <a:lnTo>
                        <a:pt x="141" y="234"/>
                      </a:lnTo>
                      <a:lnTo>
                        <a:pt x="131" y="211"/>
                      </a:lnTo>
                      <a:lnTo>
                        <a:pt x="125" y="197"/>
                      </a:lnTo>
                      <a:lnTo>
                        <a:pt x="121" y="190"/>
                      </a:lnTo>
                      <a:lnTo>
                        <a:pt x="123" y="188"/>
                      </a:lnTo>
                      <a:lnTo>
                        <a:pt x="125" y="186"/>
                      </a:lnTo>
                      <a:lnTo>
                        <a:pt x="129" y="186"/>
                      </a:lnTo>
                      <a:lnTo>
                        <a:pt x="121" y="174"/>
                      </a:lnTo>
                      <a:lnTo>
                        <a:pt x="117" y="171"/>
                      </a:lnTo>
                      <a:lnTo>
                        <a:pt x="116" y="169"/>
                      </a:lnTo>
                      <a:lnTo>
                        <a:pt x="123" y="165"/>
                      </a:lnTo>
                      <a:lnTo>
                        <a:pt x="129" y="163"/>
                      </a:lnTo>
                      <a:lnTo>
                        <a:pt x="133" y="161"/>
                      </a:lnTo>
                      <a:lnTo>
                        <a:pt x="137" y="163"/>
                      </a:lnTo>
                      <a:lnTo>
                        <a:pt x="175" y="201"/>
                      </a:lnTo>
                      <a:lnTo>
                        <a:pt x="167" y="188"/>
                      </a:lnTo>
                      <a:lnTo>
                        <a:pt x="156" y="169"/>
                      </a:lnTo>
                      <a:lnTo>
                        <a:pt x="141" y="142"/>
                      </a:lnTo>
                      <a:lnTo>
                        <a:pt x="119" y="94"/>
                      </a:lnTo>
                      <a:lnTo>
                        <a:pt x="108" y="65"/>
                      </a:lnTo>
                      <a:lnTo>
                        <a:pt x="104" y="54"/>
                      </a:lnTo>
                      <a:lnTo>
                        <a:pt x="104" y="48"/>
                      </a:lnTo>
                      <a:lnTo>
                        <a:pt x="104" y="46"/>
                      </a:lnTo>
                      <a:lnTo>
                        <a:pt x="119" y="7"/>
                      </a:lnTo>
                      <a:lnTo>
                        <a:pt x="108" y="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12" name="Freeform 48"/>
                <p:cNvSpPr>
                  <a:spLocks/>
                </p:cNvSpPr>
                <p:nvPr/>
              </p:nvSpPr>
              <p:spPr bwMode="auto">
                <a:xfrm>
                  <a:off x="5124" y="3933"/>
                  <a:ext cx="38" cy="33"/>
                </a:xfrm>
                <a:custGeom>
                  <a:avLst/>
                  <a:gdLst/>
                  <a:ahLst/>
                  <a:cxnLst>
                    <a:cxn ang="0">
                      <a:pos x="27" y="33"/>
                    </a:cxn>
                    <a:cxn ang="0">
                      <a:pos x="2" y="27"/>
                    </a:cxn>
                    <a:cxn ang="0">
                      <a:pos x="0" y="0"/>
                    </a:cxn>
                    <a:cxn ang="0">
                      <a:pos x="38" y="17"/>
                    </a:cxn>
                    <a:cxn ang="0">
                      <a:pos x="29" y="17"/>
                    </a:cxn>
                    <a:cxn ang="0">
                      <a:pos x="27" y="33"/>
                    </a:cxn>
                  </a:cxnLst>
                  <a:rect l="0" t="0" r="r" b="b"/>
                  <a:pathLst>
                    <a:path w="38" h="33">
                      <a:moveTo>
                        <a:pt x="27" y="33"/>
                      </a:moveTo>
                      <a:lnTo>
                        <a:pt x="2" y="27"/>
                      </a:lnTo>
                      <a:lnTo>
                        <a:pt x="0" y="0"/>
                      </a:lnTo>
                      <a:lnTo>
                        <a:pt x="38" y="17"/>
                      </a:lnTo>
                      <a:lnTo>
                        <a:pt x="29" y="17"/>
                      </a:lnTo>
                      <a:lnTo>
                        <a:pt x="27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13" name="Freeform 49"/>
                <p:cNvSpPr>
                  <a:spLocks/>
                </p:cNvSpPr>
                <p:nvPr/>
              </p:nvSpPr>
              <p:spPr bwMode="auto">
                <a:xfrm>
                  <a:off x="5030" y="3762"/>
                  <a:ext cx="84" cy="225"/>
                </a:xfrm>
                <a:custGeom>
                  <a:avLst/>
                  <a:gdLst/>
                  <a:ahLst/>
                  <a:cxnLst>
                    <a:cxn ang="0">
                      <a:pos x="40" y="121"/>
                    </a:cxn>
                    <a:cxn ang="0">
                      <a:pos x="32" y="117"/>
                    </a:cxn>
                    <a:cxn ang="0">
                      <a:pos x="25" y="112"/>
                    </a:cxn>
                    <a:cxn ang="0">
                      <a:pos x="0" y="48"/>
                    </a:cxn>
                    <a:cxn ang="0">
                      <a:pos x="36" y="114"/>
                    </a:cxn>
                    <a:cxn ang="0">
                      <a:pos x="40" y="110"/>
                    </a:cxn>
                    <a:cxn ang="0">
                      <a:pos x="27" y="69"/>
                    </a:cxn>
                    <a:cxn ang="0">
                      <a:pos x="15" y="39"/>
                    </a:cxn>
                    <a:cxn ang="0">
                      <a:pos x="7" y="25"/>
                    </a:cxn>
                    <a:cxn ang="0">
                      <a:pos x="0" y="18"/>
                    </a:cxn>
                    <a:cxn ang="0">
                      <a:pos x="2" y="10"/>
                    </a:cxn>
                    <a:cxn ang="0">
                      <a:pos x="5" y="2"/>
                    </a:cxn>
                    <a:cxn ang="0">
                      <a:pos x="7" y="0"/>
                    </a:cxn>
                    <a:cxn ang="0">
                      <a:pos x="9" y="0"/>
                    </a:cxn>
                    <a:cxn ang="0">
                      <a:pos x="30" y="22"/>
                    </a:cxn>
                    <a:cxn ang="0">
                      <a:pos x="44" y="35"/>
                    </a:cxn>
                    <a:cxn ang="0">
                      <a:pos x="48" y="43"/>
                    </a:cxn>
                    <a:cxn ang="0">
                      <a:pos x="51" y="50"/>
                    </a:cxn>
                    <a:cxn ang="0">
                      <a:pos x="55" y="79"/>
                    </a:cxn>
                    <a:cxn ang="0">
                      <a:pos x="84" y="169"/>
                    </a:cxn>
                    <a:cxn ang="0">
                      <a:pos x="82" y="183"/>
                    </a:cxn>
                    <a:cxn ang="0">
                      <a:pos x="82" y="192"/>
                    </a:cxn>
                    <a:cxn ang="0">
                      <a:pos x="84" y="202"/>
                    </a:cxn>
                    <a:cxn ang="0">
                      <a:pos x="80" y="194"/>
                    </a:cxn>
                    <a:cxn ang="0">
                      <a:pos x="71" y="185"/>
                    </a:cxn>
                    <a:cxn ang="0">
                      <a:pos x="63" y="171"/>
                    </a:cxn>
                    <a:cxn ang="0">
                      <a:pos x="59" y="165"/>
                    </a:cxn>
                    <a:cxn ang="0">
                      <a:pos x="57" y="162"/>
                    </a:cxn>
                    <a:cxn ang="0">
                      <a:pos x="61" y="173"/>
                    </a:cxn>
                    <a:cxn ang="0">
                      <a:pos x="63" y="188"/>
                    </a:cxn>
                    <a:cxn ang="0">
                      <a:pos x="63" y="206"/>
                    </a:cxn>
                    <a:cxn ang="0">
                      <a:pos x="61" y="213"/>
                    </a:cxn>
                    <a:cxn ang="0">
                      <a:pos x="57" y="223"/>
                    </a:cxn>
                    <a:cxn ang="0">
                      <a:pos x="50" y="223"/>
                    </a:cxn>
                    <a:cxn ang="0">
                      <a:pos x="42" y="225"/>
                    </a:cxn>
                    <a:cxn ang="0">
                      <a:pos x="36" y="225"/>
                    </a:cxn>
                    <a:cxn ang="0">
                      <a:pos x="40" y="210"/>
                    </a:cxn>
                    <a:cxn ang="0">
                      <a:pos x="42" y="196"/>
                    </a:cxn>
                    <a:cxn ang="0">
                      <a:pos x="42" y="169"/>
                    </a:cxn>
                    <a:cxn ang="0">
                      <a:pos x="38" y="150"/>
                    </a:cxn>
                    <a:cxn ang="0">
                      <a:pos x="34" y="142"/>
                    </a:cxn>
                    <a:cxn ang="0">
                      <a:pos x="34" y="140"/>
                    </a:cxn>
                    <a:cxn ang="0">
                      <a:pos x="34" y="139"/>
                    </a:cxn>
                    <a:cxn ang="0">
                      <a:pos x="38" y="135"/>
                    </a:cxn>
                    <a:cxn ang="0">
                      <a:pos x="42" y="133"/>
                    </a:cxn>
                    <a:cxn ang="0">
                      <a:pos x="40" y="121"/>
                    </a:cxn>
                  </a:cxnLst>
                  <a:rect l="0" t="0" r="r" b="b"/>
                  <a:pathLst>
                    <a:path w="84" h="225">
                      <a:moveTo>
                        <a:pt x="40" y="121"/>
                      </a:moveTo>
                      <a:lnTo>
                        <a:pt x="32" y="117"/>
                      </a:lnTo>
                      <a:lnTo>
                        <a:pt x="25" y="112"/>
                      </a:lnTo>
                      <a:lnTo>
                        <a:pt x="0" y="48"/>
                      </a:lnTo>
                      <a:lnTo>
                        <a:pt x="36" y="114"/>
                      </a:lnTo>
                      <a:lnTo>
                        <a:pt x="40" y="110"/>
                      </a:lnTo>
                      <a:lnTo>
                        <a:pt x="27" y="69"/>
                      </a:lnTo>
                      <a:lnTo>
                        <a:pt x="15" y="39"/>
                      </a:lnTo>
                      <a:lnTo>
                        <a:pt x="7" y="25"/>
                      </a:lnTo>
                      <a:lnTo>
                        <a:pt x="0" y="18"/>
                      </a:lnTo>
                      <a:lnTo>
                        <a:pt x="2" y="10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30" y="22"/>
                      </a:lnTo>
                      <a:lnTo>
                        <a:pt x="44" y="35"/>
                      </a:lnTo>
                      <a:lnTo>
                        <a:pt x="48" y="43"/>
                      </a:lnTo>
                      <a:lnTo>
                        <a:pt x="51" y="50"/>
                      </a:lnTo>
                      <a:lnTo>
                        <a:pt x="55" y="79"/>
                      </a:lnTo>
                      <a:lnTo>
                        <a:pt x="84" y="169"/>
                      </a:lnTo>
                      <a:lnTo>
                        <a:pt x="82" y="183"/>
                      </a:lnTo>
                      <a:lnTo>
                        <a:pt x="82" y="192"/>
                      </a:lnTo>
                      <a:lnTo>
                        <a:pt x="84" y="202"/>
                      </a:lnTo>
                      <a:lnTo>
                        <a:pt x="80" y="194"/>
                      </a:lnTo>
                      <a:lnTo>
                        <a:pt x="71" y="185"/>
                      </a:lnTo>
                      <a:lnTo>
                        <a:pt x="63" y="171"/>
                      </a:lnTo>
                      <a:lnTo>
                        <a:pt x="59" y="165"/>
                      </a:lnTo>
                      <a:lnTo>
                        <a:pt x="57" y="162"/>
                      </a:lnTo>
                      <a:lnTo>
                        <a:pt x="61" y="173"/>
                      </a:lnTo>
                      <a:lnTo>
                        <a:pt x="63" y="188"/>
                      </a:lnTo>
                      <a:lnTo>
                        <a:pt x="63" y="206"/>
                      </a:lnTo>
                      <a:lnTo>
                        <a:pt x="61" y="213"/>
                      </a:lnTo>
                      <a:lnTo>
                        <a:pt x="57" y="223"/>
                      </a:lnTo>
                      <a:lnTo>
                        <a:pt x="50" y="223"/>
                      </a:lnTo>
                      <a:lnTo>
                        <a:pt x="42" y="225"/>
                      </a:lnTo>
                      <a:lnTo>
                        <a:pt x="36" y="225"/>
                      </a:lnTo>
                      <a:lnTo>
                        <a:pt x="40" y="210"/>
                      </a:lnTo>
                      <a:lnTo>
                        <a:pt x="42" y="196"/>
                      </a:lnTo>
                      <a:lnTo>
                        <a:pt x="42" y="169"/>
                      </a:lnTo>
                      <a:lnTo>
                        <a:pt x="38" y="150"/>
                      </a:lnTo>
                      <a:lnTo>
                        <a:pt x="34" y="142"/>
                      </a:lnTo>
                      <a:lnTo>
                        <a:pt x="34" y="140"/>
                      </a:lnTo>
                      <a:lnTo>
                        <a:pt x="34" y="139"/>
                      </a:lnTo>
                      <a:lnTo>
                        <a:pt x="38" y="135"/>
                      </a:lnTo>
                      <a:lnTo>
                        <a:pt x="42" y="133"/>
                      </a:lnTo>
                      <a:lnTo>
                        <a:pt x="40" y="1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</p:grpSp>
          <p:grpSp>
            <p:nvGrpSpPr>
              <p:cNvPr id="7" name="Group 50"/>
              <p:cNvGrpSpPr>
                <a:grpSpLocks/>
              </p:cNvGrpSpPr>
              <p:nvPr/>
            </p:nvGrpSpPr>
            <p:grpSpPr bwMode="auto">
              <a:xfrm>
                <a:off x="5019" y="3793"/>
                <a:ext cx="175" cy="130"/>
                <a:chOff x="4987" y="3657"/>
                <a:chExt cx="415" cy="378"/>
              </a:xfrm>
            </p:grpSpPr>
            <p:sp>
              <p:nvSpPr>
                <p:cNvPr id="164915" name="Freeform 51"/>
                <p:cNvSpPr>
                  <a:spLocks/>
                </p:cNvSpPr>
                <p:nvPr/>
              </p:nvSpPr>
              <p:spPr bwMode="auto">
                <a:xfrm>
                  <a:off x="4987" y="3657"/>
                  <a:ext cx="415" cy="378"/>
                </a:xfrm>
                <a:custGeom>
                  <a:avLst/>
                  <a:gdLst/>
                  <a:ahLst/>
                  <a:cxnLst>
                    <a:cxn ang="0">
                      <a:pos x="23" y="132"/>
                    </a:cxn>
                    <a:cxn ang="0">
                      <a:pos x="22" y="121"/>
                    </a:cxn>
                    <a:cxn ang="0">
                      <a:pos x="27" y="107"/>
                    </a:cxn>
                    <a:cxn ang="0">
                      <a:pos x="50" y="94"/>
                    </a:cxn>
                    <a:cxn ang="0">
                      <a:pos x="56" y="73"/>
                    </a:cxn>
                    <a:cxn ang="0">
                      <a:pos x="58" y="69"/>
                    </a:cxn>
                    <a:cxn ang="0">
                      <a:pos x="83" y="61"/>
                    </a:cxn>
                    <a:cxn ang="0">
                      <a:pos x="89" y="61"/>
                    </a:cxn>
                    <a:cxn ang="0">
                      <a:pos x="100" y="69"/>
                    </a:cxn>
                    <a:cxn ang="0">
                      <a:pos x="108" y="71"/>
                    </a:cxn>
                    <a:cxn ang="0">
                      <a:pos x="123" y="73"/>
                    </a:cxn>
                    <a:cxn ang="0">
                      <a:pos x="125" y="75"/>
                    </a:cxn>
                    <a:cxn ang="0">
                      <a:pos x="133" y="77"/>
                    </a:cxn>
                    <a:cxn ang="0">
                      <a:pos x="142" y="75"/>
                    </a:cxn>
                    <a:cxn ang="0">
                      <a:pos x="164" y="40"/>
                    </a:cxn>
                    <a:cxn ang="0">
                      <a:pos x="200" y="8"/>
                    </a:cxn>
                    <a:cxn ang="0">
                      <a:pos x="225" y="2"/>
                    </a:cxn>
                    <a:cxn ang="0">
                      <a:pos x="238" y="8"/>
                    </a:cxn>
                    <a:cxn ang="0">
                      <a:pos x="246" y="17"/>
                    </a:cxn>
                    <a:cxn ang="0">
                      <a:pos x="269" y="9"/>
                    </a:cxn>
                    <a:cxn ang="0">
                      <a:pos x="275" y="11"/>
                    </a:cxn>
                    <a:cxn ang="0">
                      <a:pos x="279" y="8"/>
                    </a:cxn>
                    <a:cxn ang="0">
                      <a:pos x="292" y="0"/>
                    </a:cxn>
                    <a:cxn ang="0">
                      <a:pos x="302" y="0"/>
                    </a:cxn>
                    <a:cxn ang="0">
                      <a:pos x="321" y="4"/>
                    </a:cxn>
                    <a:cxn ang="0">
                      <a:pos x="325" y="8"/>
                    </a:cxn>
                    <a:cxn ang="0">
                      <a:pos x="359" y="44"/>
                    </a:cxn>
                    <a:cxn ang="0">
                      <a:pos x="400" y="96"/>
                    </a:cxn>
                    <a:cxn ang="0">
                      <a:pos x="411" y="125"/>
                    </a:cxn>
                    <a:cxn ang="0">
                      <a:pos x="415" y="190"/>
                    </a:cxn>
                    <a:cxn ang="0">
                      <a:pos x="404" y="240"/>
                    </a:cxn>
                    <a:cxn ang="0">
                      <a:pos x="396" y="251"/>
                    </a:cxn>
                    <a:cxn ang="0">
                      <a:pos x="383" y="255"/>
                    </a:cxn>
                    <a:cxn ang="0">
                      <a:pos x="365" y="267"/>
                    </a:cxn>
                    <a:cxn ang="0">
                      <a:pos x="358" y="276"/>
                    </a:cxn>
                    <a:cxn ang="0">
                      <a:pos x="342" y="276"/>
                    </a:cxn>
                    <a:cxn ang="0">
                      <a:pos x="333" y="284"/>
                    </a:cxn>
                    <a:cxn ang="0">
                      <a:pos x="329" y="293"/>
                    </a:cxn>
                    <a:cxn ang="0">
                      <a:pos x="306" y="320"/>
                    </a:cxn>
                    <a:cxn ang="0">
                      <a:pos x="298" y="330"/>
                    </a:cxn>
                    <a:cxn ang="0">
                      <a:pos x="290" y="336"/>
                    </a:cxn>
                    <a:cxn ang="0">
                      <a:pos x="248" y="322"/>
                    </a:cxn>
                    <a:cxn ang="0">
                      <a:pos x="242" y="359"/>
                    </a:cxn>
                    <a:cxn ang="0">
                      <a:pos x="242" y="364"/>
                    </a:cxn>
                    <a:cxn ang="0">
                      <a:pos x="229" y="378"/>
                    </a:cxn>
                    <a:cxn ang="0">
                      <a:pos x="225" y="378"/>
                    </a:cxn>
                    <a:cxn ang="0">
                      <a:pos x="221" y="374"/>
                    </a:cxn>
                    <a:cxn ang="0">
                      <a:pos x="210" y="361"/>
                    </a:cxn>
                    <a:cxn ang="0">
                      <a:pos x="177" y="364"/>
                    </a:cxn>
                    <a:cxn ang="0">
                      <a:pos x="167" y="372"/>
                    </a:cxn>
                    <a:cxn ang="0">
                      <a:pos x="150" y="372"/>
                    </a:cxn>
                    <a:cxn ang="0">
                      <a:pos x="141" y="370"/>
                    </a:cxn>
                    <a:cxn ang="0">
                      <a:pos x="123" y="359"/>
                    </a:cxn>
                    <a:cxn ang="0">
                      <a:pos x="110" y="349"/>
                    </a:cxn>
                    <a:cxn ang="0">
                      <a:pos x="96" y="351"/>
                    </a:cxn>
                    <a:cxn ang="0">
                      <a:pos x="87" y="353"/>
                    </a:cxn>
                    <a:cxn ang="0">
                      <a:pos x="68" y="334"/>
                    </a:cxn>
                    <a:cxn ang="0">
                      <a:pos x="50" y="322"/>
                    </a:cxn>
                    <a:cxn ang="0">
                      <a:pos x="18" y="259"/>
                    </a:cxn>
                    <a:cxn ang="0">
                      <a:pos x="2" y="213"/>
                    </a:cxn>
                    <a:cxn ang="0">
                      <a:pos x="0" y="186"/>
                    </a:cxn>
                    <a:cxn ang="0">
                      <a:pos x="27" y="140"/>
                    </a:cxn>
                  </a:cxnLst>
                  <a:rect l="0" t="0" r="r" b="b"/>
                  <a:pathLst>
                    <a:path w="415" h="378">
                      <a:moveTo>
                        <a:pt x="27" y="140"/>
                      </a:moveTo>
                      <a:lnTo>
                        <a:pt x="23" y="132"/>
                      </a:lnTo>
                      <a:lnTo>
                        <a:pt x="22" y="127"/>
                      </a:lnTo>
                      <a:lnTo>
                        <a:pt x="22" y="121"/>
                      </a:lnTo>
                      <a:lnTo>
                        <a:pt x="23" y="115"/>
                      </a:lnTo>
                      <a:lnTo>
                        <a:pt x="27" y="107"/>
                      </a:lnTo>
                      <a:lnTo>
                        <a:pt x="37" y="102"/>
                      </a:lnTo>
                      <a:lnTo>
                        <a:pt x="50" y="94"/>
                      </a:lnTo>
                      <a:lnTo>
                        <a:pt x="54" y="79"/>
                      </a:lnTo>
                      <a:lnTo>
                        <a:pt x="56" y="73"/>
                      </a:lnTo>
                      <a:lnTo>
                        <a:pt x="56" y="69"/>
                      </a:lnTo>
                      <a:lnTo>
                        <a:pt x="58" y="69"/>
                      </a:lnTo>
                      <a:lnTo>
                        <a:pt x="73" y="63"/>
                      </a:lnTo>
                      <a:lnTo>
                        <a:pt x="83" y="61"/>
                      </a:lnTo>
                      <a:lnTo>
                        <a:pt x="87" y="61"/>
                      </a:lnTo>
                      <a:lnTo>
                        <a:pt x="89" y="61"/>
                      </a:lnTo>
                      <a:lnTo>
                        <a:pt x="96" y="67"/>
                      </a:lnTo>
                      <a:lnTo>
                        <a:pt x="100" y="69"/>
                      </a:lnTo>
                      <a:lnTo>
                        <a:pt x="104" y="71"/>
                      </a:lnTo>
                      <a:lnTo>
                        <a:pt x="108" y="71"/>
                      </a:lnTo>
                      <a:lnTo>
                        <a:pt x="116" y="71"/>
                      </a:lnTo>
                      <a:lnTo>
                        <a:pt x="123" y="73"/>
                      </a:lnTo>
                      <a:lnTo>
                        <a:pt x="125" y="73"/>
                      </a:lnTo>
                      <a:lnTo>
                        <a:pt x="125" y="75"/>
                      </a:lnTo>
                      <a:lnTo>
                        <a:pt x="129" y="77"/>
                      </a:lnTo>
                      <a:lnTo>
                        <a:pt x="133" y="77"/>
                      </a:lnTo>
                      <a:lnTo>
                        <a:pt x="137" y="77"/>
                      </a:lnTo>
                      <a:lnTo>
                        <a:pt x="142" y="75"/>
                      </a:lnTo>
                      <a:lnTo>
                        <a:pt x="148" y="73"/>
                      </a:lnTo>
                      <a:lnTo>
                        <a:pt x="164" y="40"/>
                      </a:lnTo>
                      <a:lnTo>
                        <a:pt x="175" y="19"/>
                      </a:lnTo>
                      <a:lnTo>
                        <a:pt x="200" y="8"/>
                      </a:lnTo>
                      <a:lnTo>
                        <a:pt x="217" y="4"/>
                      </a:lnTo>
                      <a:lnTo>
                        <a:pt x="225" y="2"/>
                      </a:lnTo>
                      <a:lnTo>
                        <a:pt x="231" y="4"/>
                      </a:lnTo>
                      <a:lnTo>
                        <a:pt x="238" y="8"/>
                      </a:lnTo>
                      <a:lnTo>
                        <a:pt x="242" y="11"/>
                      </a:lnTo>
                      <a:lnTo>
                        <a:pt x="246" y="17"/>
                      </a:lnTo>
                      <a:lnTo>
                        <a:pt x="265" y="9"/>
                      </a:lnTo>
                      <a:lnTo>
                        <a:pt x="269" y="9"/>
                      </a:lnTo>
                      <a:lnTo>
                        <a:pt x="273" y="9"/>
                      </a:lnTo>
                      <a:lnTo>
                        <a:pt x="275" y="11"/>
                      </a:lnTo>
                      <a:lnTo>
                        <a:pt x="277" y="9"/>
                      </a:lnTo>
                      <a:lnTo>
                        <a:pt x="279" y="8"/>
                      </a:lnTo>
                      <a:lnTo>
                        <a:pt x="287" y="4"/>
                      </a:lnTo>
                      <a:lnTo>
                        <a:pt x="292" y="0"/>
                      </a:lnTo>
                      <a:lnTo>
                        <a:pt x="296" y="0"/>
                      </a:lnTo>
                      <a:lnTo>
                        <a:pt x="302" y="0"/>
                      </a:lnTo>
                      <a:lnTo>
                        <a:pt x="311" y="2"/>
                      </a:lnTo>
                      <a:lnTo>
                        <a:pt x="321" y="4"/>
                      </a:lnTo>
                      <a:lnTo>
                        <a:pt x="323" y="6"/>
                      </a:lnTo>
                      <a:lnTo>
                        <a:pt x="325" y="8"/>
                      </a:lnTo>
                      <a:lnTo>
                        <a:pt x="336" y="19"/>
                      </a:lnTo>
                      <a:lnTo>
                        <a:pt x="359" y="44"/>
                      </a:lnTo>
                      <a:lnTo>
                        <a:pt x="384" y="71"/>
                      </a:lnTo>
                      <a:lnTo>
                        <a:pt x="400" y="96"/>
                      </a:lnTo>
                      <a:lnTo>
                        <a:pt x="406" y="109"/>
                      </a:lnTo>
                      <a:lnTo>
                        <a:pt x="411" y="125"/>
                      </a:lnTo>
                      <a:lnTo>
                        <a:pt x="415" y="157"/>
                      </a:lnTo>
                      <a:lnTo>
                        <a:pt x="415" y="190"/>
                      </a:lnTo>
                      <a:lnTo>
                        <a:pt x="411" y="213"/>
                      </a:lnTo>
                      <a:lnTo>
                        <a:pt x="404" y="240"/>
                      </a:lnTo>
                      <a:lnTo>
                        <a:pt x="400" y="249"/>
                      </a:lnTo>
                      <a:lnTo>
                        <a:pt x="396" y="251"/>
                      </a:lnTo>
                      <a:lnTo>
                        <a:pt x="394" y="253"/>
                      </a:lnTo>
                      <a:lnTo>
                        <a:pt x="383" y="255"/>
                      </a:lnTo>
                      <a:lnTo>
                        <a:pt x="369" y="255"/>
                      </a:lnTo>
                      <a:lnTo>
                        <a:pt x="365" y="267"/>
                      </a:lnTo>
                      <a:lnTo>
                        <a:pt x="361" y="272"/>
                      </a:lnTo>
                      <a:lnTo>
                        <a:pt x="358" y="276"/>
                      </a:lnTo>
                      <a:lnTo>
                        <a:pt x="348" y="278"/>
                      </a:lnTo>
                      <a:lnTo>
                        <a:pt x="342" y="276"/>
                      </a:lnTo>
                      <a:lnTo>
                        <a:pt x="335" y="274"/>
                      </a:lnTo>
                      <a:lnTo>
                        <a:pt x="333" y="284"/>
                      </a:lnTo>
                      <a:lnTo>
                        <a:pt x="333" y="288"/>
                      </a:lnTo>
                      <a:lnTo>
                        <a:pt x="329" y="293"/>
                      </a:lnTo>
                      <a:lnTo>
                        <a:pt x="317" y="305"/>
                      </a:lnTo>
                      <a:lnTo>
                        <a:pt x="306" y="320"/>
                      </a:lnTo>
                      <a:lnTo>
                        <a:pt x="304" y="326"/>
                      </a:lnTo>
                      <a:lnTo>
                        <a:pt x="298" y="330"/>
                      </a:lnTo>
                      <a:lnTo>
                        <a:pt x="294" y="334"/>
                      </a:lnTo>
                      <a:lnTo>
                        <a:pt x="290" y="336"/>
                      </a:lnTo>
                      <a:lnTo>
                        <a:pt x="273" y="330"/>
                      </a:lnTo>
                      <a:lnTo>
                        <a:pt x="248" y="322"/>
                      </a:lnTo>
                      <a:lnTo>
                        <a:pt x="240" y="355"/>
                      </a:lnTo>
                      <a:lnTo>
                        <a:pt x="242" y="359"/>
                      </a:lnTo>
                      <a:lnTo>
                        <a:pt x="244" y="361"/>
                      </a:lnTo>
                      <a:lnTo>
                        <a:pt x="242" y="364"/>
                      </a:lnTo>
                      <a:lnTo>
                        <a:pt x="235" y="374"/>
                      </a:lnTo>
                      <a:lnTo>
                        <a:pt x="229" y="378"/>
                      </a:lnTo>
                      <a:lnTo>
                        <a:pt x="227" y="378"/>
                      </a:lnTo>
                      <a:lnTo>
                        <a:pt x="225" y="378"/>
                      </a:lnTo>
                      <a:lnTo>
                        <a:pt x="223" y="376"/>
                      </a:lnTo>
                      <a:lnTo>
                        <a:pt x="221" y="374"/>
                      </a:lnTo>
                      <a:lnTo>
                        <a:pt x="215" y="368"/>
                      </a:lnTo>
                      <a:lnTo>
                        <a:pt x="210" y="361"/>
                      </a:lnTo>
                      <a:lnTo>
                        <a:pt x="190" y="353"/>
                      </a:lnTo>
                      <a:lnTo>
                        <a:pt x="177" y="364"/>
                      </a:lnTo>
                      <a:lnTo>
                        <a:pt x="169" y="370"/>
                      </a:lnTo>
                      <a:lnTo>
                        <a:pt x="167" y="372"/>
                      </a:lnTo>
                      <a:lnTo>
                        <a:pt x="164" y="374"/>
                      </a:lnTo>
                      <a:lnTo>
                        <a:pt x="150" y="372"/>
                      </a:lnTo>
                      <a:lnTo>
                        <a:pt x="144" y="372"/>
                      </a:lnTo>
                      <a:lnTo>
                        <a:pt x="141" y="370"/>
                      </a:lnTo>
                      <a:lnTo>
                        <a:pt x="139" y="370"/>
                      </a:lnTo>
                      <a:lnTo>
                        <a:pt x="123" y="359"/>
                      </a:lnTo>
                      <a:lnTo>
                        <a:pt x="114" y="351"/>
                      </a:lnTo>
                      <a:lnTo>
                        <a:pt x="110" y="349"/>
                      </a:lnTo>
                      <a:lnTo>
                        <a:pt x="108" y="349"/>
                      </a:lnTo>
                      <a:lnTo>
                        <a:pt x="96" y="351"/>
                      </a:lnTo>
                      <a:lnTo>
                        <a:pt x="91" y="353"/>
                      </a:lnTo>
                      <a:lnTo>
                        <a:pt x="87" y="353"/>
                      </a:lnTo>
                      <a:lnTo>
                        <a:pt x="77" y="341"/>
                      </a:lnTo>
                      <a:lnTo>
                        <a:pt x="68" y="334"/>
                      </a:lnTo>
                      <a:lnTo>
                        <a:pt x="58" y="334"/>
                      </a:lnTo>
                      <a:lnTo>
                        <a:pt x="50" y="322"/>
                      </a:lnTo>
                      <a:lnTo>
                        <a:pt x="39" y="303"/>
                      </a:lnTo>
                      <a:lnTo>
                        <a:pt x="18" y="259"/>
                      </a:lnTo>
                      <a:lnTo>
                        <a:pt x="8" y="234"/>
                      </a:lnTo>
                      <a:lnTo>
                        <a:pt x="2" y="213"/>
                      </a:lnTo>
                      <a:lnTo>
                        <a:pt x="0" y="194"/>
                      </a:lnTo>
                      <a:lnTo>
                        <a:pt x="0" y="186"/>
                      </a:lnTo>
                      <a:lnTo>
                        <a:pt x="2" y="180"/>
                      </a:lnTo>
                      <a:lnTo>
                        <a:pt x="27" y="1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16" name="Freeform 52"/>
                <p:cNvSpPr>
                  <a:spLocks/>
                </p:cNvSpPr>
                <p:nvPr/>
              </p:nvSpPr>
              <p:spPr bwMode="auto">
                <a:xfrm>
                  <a:off x="5053" y="3737"/>
                  <a:ext cx="61" cy="58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2" y="8"/>
                    </a:cxn>
                    <a:cxn ang="0">
                      <a:pos x="4" y="2"/>
                    </a:cxn>
                    <a:cxn ang="0">
                      <a:pos x="5" y="0"/>
                    </a:cxn>
                    <a:cxn ang="0">
                      <a:pos x="28" y="8"/>
                    </a:cxn>
                    <a:cxn ang="0">
                      <a:pos x="55" y="20"/>
                    </a:cxn>
                    <a:cxn ang="0">
                      <a:pos x="57" y="22"/>
                    </a:cxn>
                    <a:cxn ang="0">
                      <a:pos x="59" y="27"/>
                    </a:cxn>
                    <a:cxn ang="0">
                      <a:pos x="61" y="41"/>
                    </a:cxn>
                    <a:cxn ang="0">
                      <a:pos x="61" y="58"/>
                    </a:cxn>
                    <a:cxn ang="0">
                      <a:pos x="53" y="47"/>
                    </a:cxn>
                    <a:cxn ang="0">
                      <a:pos x="48" y="41"/>
                    </a:cxn>
                    <a:cxn ang="0">
                      <a:pos x="44" y="39"/>
                    </a:cxn>
                    <a:cxn ang="0">
                      <a:pos x="21" y="27"/>
                    </a:cxn>
                    <a:cxn ang="0">
                      <a:pos x="7" y="20"/>
                    </a:cxn>
                    <a:cxn ang="0">
                      <a:pos x="2" y="18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61" h="58">
                      <a:moveTo>
                        <a:pt x="0" y="16"/>
                      </a:moveTo>
                      <a:lnTo>
                        <a:pt x="2" y="8"/>
                      </a:lnTo>
                      <a:lnTo>
                        <a:pt x="4" y="2"/>
                      </a:lnTo>
                      <a:lnTo>
                        <a:pt x="5" y="0"/>
                      </a:lnTo>
                      <a:lnTo>
                        <a:pt x="28" y="8"/>
                      </a:lnTo>
                      <a:lnTo>
                        <a:pt x="55" y="20"/>
                      </a:lnTo>
                      <a:lnTo>
                        <a:pt x="57" y="22"/>
                      </a:lnTo>
                      <a:lnTo>
                        <a:pt x="59" y="27"/>
                      </a:lnTo>
                      <a:lnTo>
                        <a:pt x="61" y="41"/>
                      </a:lnTo>
                      <a:lnTo>
                        <a:pt x="61" y="58"/>
                      </a:lnTo>
                      <a:lnTo>
                        <a:pt x="53" y="47"/>
                      </a:lnTo>
                      <a:lnTo>
                        <a:pt x="48" y="41"/>
                      </a:lnTo>
                      <a:lnTo>
                        <a:pt x="44" y="39"/>
                      </a:lnTo>
                      <a:lnTo>
                        <a:pt x="21" y="27"/>
                      </a:lnTo>
                      <a:lnTo>
                        <a:pt x="7" y="20"/>
                      </a:lnTo>
                      <a:lnTo>
                        <a:pt x="2" y="18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D7EB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17" name="Freeform 53"/>
                <p:cNvSpPr>
                  <a:spLocks/>
                </p:cNvSpPr>
                <p:nvPr/>
              </p:nvSpPr>
              <p:spPr bwMode="auto">
                <a:xfrm>
                  <a:off x="5170" y="3960"/>
                  <a:ext cx="46" cy="29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46" y="13"/>
                    </a:cxn>
                    <a:cxn ang="0">
                      <a:pos x="42" y="21"/>
                    </a:cxn>
                    <a:cxn ang="0">
                      <a:pos x="40" y="27"/>
                    </a:cxn>
                    <a:cxn ang="0">
                      <a:pos x="38" y="27"/>
                    </a:cxn>
                    <a:cxn ang="0">
                      <a:pos x="36" y="29"/>
                    </a:cxn>
                    <a:cxn ang="0">
                      <a:pos x="31" y="27"/>
                    </a:cxn>
                    <a:cxn ang="0">
                      <a:pos x="21" y="25"/>
                    </a:cxn>
                    <a:cxn ang="0">
                      <a:pos x="7" y="23"/>
                    </a:cxn>
                    <a:cxn ang="0">
                      <a:pos x="0" y="23"/>
                    </a:cxn>
                    <a:cxn ang="0">
                      <a:pos x="0" y="13"/>
                    </a:cxn>
                    <a:cxn ang="0">
                      <a:pos x="0" y="6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46" h="29">
                      <a:moveTo>
                        <a:pt x="11" y="0"/>
                      </a:moveTo>
                      <a:lnTo>
                        <a:pt x="46" y="13"/>
                      </a:lnTo>
                      <a:lnTo>
                        <a:pt x="42" y="21"/>
                      </a:lnTo>
                      <a:lnTo>
                        <a:pt x="40" y="27"/>
                      </a:lnTo>
                      <a:lnTo>
                        <a:pt x="38" y="27"/>
                      </a:lnTo>
                      <a:lnTo>
                        <a:pt x="36" y="29"/>
                      </a:lnTo>
                      <a:lnTo>
                        <a:pt x="31" y="27"/>
                      </a:lnTo>
                      <a:lnTo>
                        <a:pt x="21" y="25"/>
                      </a:lnTo>
                      <a:lnTo>
                        <a:pt x="7" y="23"/>
                      </a:lnTo>
                      <a:lnTo>
                        <a:pt x="0" y="23"/>
                      </a:ln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D7EB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18" name="Freeform 54"/>
                <p:cNvSpPr>
                  <a:spLocks/>
                </p:cNvSpPr>
                <p:nvPr/>
              </p:nvSpPr>
              <p:spPr bwMode="auto">
                <a:xfrm>
                  <a:off x="5039" y="3762"/>
                  <a:ext cx="69" cy="15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6"/>
                    </a:cxn>
                    <a:cxn ang="0">
                      <a:pos x="21" y="12"/>
                    </a:cxn>
                    <a:cxn ang="0">
                      <a:pos x="25" y="16"/>
                    </a:cxn>
                    <a:cxn ang="0">
                      <a:pos x="42" y="31"/>
                    </a:cxn>
                    <a:cxn ang="0">
                      <a:pos x="52" y="41"/>
                    </a:cxn>
                    <a:cxn ang="0">
                      <a:pos x="56" y="45"/>
                    </a:cxn>
                    <a:cxn ang="0">
                      <a:pos x="58" y="48"/>
                    </a:cxn>
                    <a:cxn ang="0">
                      <a:pos x="62" y="58"/>
                    </a:cxn>
                    <a:cxn ang="0">
                      <a:pos x="66" y="75"/>
                    </a:cxn>
                    <a:cxn ang="0">
                      <a:pos x="69" y="106"/>
                    </a:cxn>
                    <a:cxn ang="0">
                      <a:pos x="66" y="129"/>
                    </a:cxn>
                    <a:cxn ang="0">
                      <a:pos x="62" y="152"/>
                    </a:cxn>
                    <a:cxn ang="0">
                      <a:pos x="56" y="119"/>
                    </a:cxn>
                    <a:cxn ang="0">
                      <a:pos x="44" y="79"/>
                    </a:cxn>
                    <a:cxn ang="0">
                      <a:pos x="25" y="35"/>
                    </a:cxn>
                    <a:cxn ang="0">
                      <a:pos x="14" y="1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9" h="152">
                      <a:moveTo>
                        <a:pt x="0" y="0"/>
                      </a:moveTo>
                      <a:lnTo>
                        <a:pt x="12" y="6"/>
                      </a:lnTo>
                      <a:lnTo>
                        <a:pt x="21" y="12"/>
                      </a:lnTo>
                      <a:lnTo>
                        <a:pt x="25" y="16"/>
                      </a:lnTo>
                      <a:lnTo>
                        <a:pt x="42" y="31"/>
                      </a:lnTo>
                      <a:lnTo>
                        <a:pt x="52" y="41"/>
                      </a:lnTo>
                      <a:lnTo>
                        <a:pt x="56" y="45"/>
                      </a:lnTo>
                      <a:lnTo>
                        <a:pt x="58" y="48"/>
                      </a:lnTo>
                      <a:lnTo>
                        <a:pt x="62" y="58"/>
                      </a:lnTo>
                      <a:lnTo>
                        <a:pt x="66" y="75"/>
                      </a:lnTo>
                      <a:lnTo>
                        <a:pt x="69" y="106"/>
                      </a:lnTo>
                      <a:lnTo>
                        <a:pt x="66" y="129"/>
                      </a:lnTo>
                      <a:lnTo>
                        <a:pt x="62" y="152"/>
                      </a:lnTo>
                      <a:lnTo>
                        <a:pt x="56" y="119"/>
                      </a:lnTo>
                      <a:lnTo>
                        <a:pt x="44" y="79"/>
                      </a:lnTo>
                      <a:lnTo>
                        <a:pt x="25" y="35"/>
                      </a:lnTo>
                      <a:lnTo>
                        <a:pt x="14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7EB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19" name="Freeform 55"/>
                <p:cNvSpPr>
                  <a:spLocks/>
                </p:cNvSpPr>
                <p:nvPr/>
              </p:nvSpPr>
              <p:spPr bwMode="auto">
                <a:xfrm>
                  <a:off x="5197" y="3872"/>
                  <a:ext cx="46" cy="75"/>
                </a:xfrm>
                <a:custGeom>
                  <a:avLst/>
                  <a:gdLst/>
                  <a:ahLst/>
                  <a:cxnLst>
                    <a:cxn ang="0">
                      <a:pos x="7" y="19"/>
                    </a:cxn>
                    <a:cxn ang="0">
                      <a:pos x="34" y="0"/>
                    </a:cxn>
                    <a:cxn ang="0">
                      <a:pos x="44" y="0"/>
                    </a:cxn>
                    <a:cxn ang="0">
                      <a:pos x="46" y="7"/>
                    </a:cxn>
                    <a:cxn ang="0">
                      <a:pos x="46" y="13"/>
                    </a:cxn>
                    <a:cxn ang="0">
                      <a:pos x="44" y="19"/>
                    </a:cxn>
                    <a:cxn ang="0">
                      <a:pos x="36" y="40"/>
                    </a:cxn>
                    <a:cxn ang="0">
                      <a:pos x="30" y="54"/>
                    </a:cxn>
                    <a:cxn ang="0">
                      <a:pos x="25" y="63"/>
                    </a:cxn>
                    <a:cxn ang="0">
                      <a:pos x="15" y="75"/>
                    </a:cxn>
                    <a:cxn ang="0">
                      <a:pos x="21" y="57"/>
                    </a:cxn>
                    <a:cxn ang="0">
                      <a:pos x="23" y="46"/>
                    </a:cxn>
                    <a:cxn ang="0">
                      <a:pos x="23" y="42"/>
                    </a:cxn>
                    <a:cxn ang="0">
                      <a:pos x="23" y="40"/>
                    </a:cxn>
                    <a:cxn ang="0">
                      <a:pos x="11" y="34"/>
                    </a:cxn>
                    <a:cxn ang="0">
                      <a:pos x="4" y="30"/>
                    </a:cxn>
                    <a:cxn ang="0">
                      <a:pos x="2" y="29"/>
                    </a:cxn>
                    <a:cxn ang="0">
                      <a:pos x="0" y="27"/>
                    </a:cxn>
                    <a:cxn ang="0">
                      <a:pos x="7" y="19"/>
                    </a:cxn>
                  </a:cxnLst>
                  <a:rect l="0" t="0" r="r" b="b"/>
                  <a:pathLst>
                    <a:path w="46" h="75">
                      <a:moveTo>
                        <a:pt x="7" y="19"/>
                      </a:moveTo>
                      <a:lnTo>
                        <a:pt x="34" y="0"/>
                      </a:lnTo>
                      <a:lnTo>
                        <a:pt x="44" y="0"/>
                      </a:lnTo>
                      <a:lnTo>
                        <a:pt x="46" y="7"/>
                      </a:lnTo>
                      <a:lnTo>
                        <a:pt x="46" y="13"/>
                      </a:lnTo>
                      <a:lnTo>
                        <a:pt x="44" y="19"/>
                      </a:lnTo>
                      <a:lnTo>
                        <a:pt x="36" y="40"/>
                      </a:lnTo>
                      <a:lnTo>
                        <a:pt x="30" y="54"/>
                      </a:lnTo>
                      <a:lnTo>
                        <a:pt x="25" y="63"/>
                      </a:lnTo>
                      <a:lnTo>
                        <a:pt x="15" y="75"/>
                      </a:lnTo>
                      <a:lnTo>
                        <a:pt x="21" y="57"/>
                      </a:lnTo>
                      <a:lnTo>
                        <a:pt x="23" y="46"/>
                      </a:lnTo>
                      <a:lnTo>
                        <a:pt x="23" y="42"/>
                      </a:lnTo>
                      <a:lnTo>
                        <a:pt x="23" y="40"/>
                      </a:lnTo>
                      <a:lnTo>
                        <a:pt x="11" y="34"/>
                      </a:lnTo>
                      <a:lnTo>
                        <a:pt x="4" y="30"/>
                      </a:lnTo>
                      <a:lnTo>
                        <a:pt x="2" y="29"/>
                      </a:lnTo>
                      <a:lnTo>
                        <a:pt x="0" y="27"/>
                      </a:lnTo>
                      <a:lnTo>
                        <a:pt x="7" y="19"/>
                      </a:lnTo>
                      <a:close/>
                    </a:path>
                  </a:pathLst>
                </a:custGeom>
                <a:solidFill>
                  <a:srgbClr val="D7EB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20" name="Freeform 56"/>
                <p:cNvSpPr>
                  <a:spLocks/>
                </p:cNvSpPr>
                <p:nvPr/>
              </p:nvSpPr>
              <p:spPr bwMode="auto">
                <a:xfrm>
                  <a:off x="5202" y="3688"/>
                  <a:ext cx="54" cy="149"/>
                </a:xfrm>
                <a:custGeom>
                  <a:avLst/>
                  <a:gdLst/>
                  <a:ahLst/>
                  <a:cxnLst>
                    <a:cxn ang="0">
                      <a:pos x="16" y="51"/>
                    </a:cxn>
                    <a:cxn ang="0">
                      <a:pos x="18" y="57"/>
                    </a:cxn>
                    <a:cxn ang="0">
                      <a:pos x="22" y="69"/>
                    </a:cxn>
                    <a:cxn ang="0">
                      <a:pos x="31" y="97"/>
                    </a:cxn>
                    <a:cxn ang="0">
                      <a:pos x="45" y="126"/>
                    </a:cxn>
                    <a:cxn ang="0">
                      <a:pos x="54" y="143"/>
                    </a:cxn>
                    <a:cxn ang="0">
                      <a:pos x="45" y="149"/>
                    </a:cxn>
                    <a:cxn ang="0">
                      <a:pos x="23" y="111"/>
                    </a:cxn>
                    <a:cxn ang="0">
                      <a:pos x="12" y="92"/>
                    </a:cxn>
                    <a:cxn ang="0">
                      <a:pos x="6" y="61"/>
                    </a:cxn>
                    <a:cxn ang="0">
                      <a:pos x="2" y="42"/>
                    </a:cxn>
                    <a:cxn ang="0">
                      <a:pos x="2" y="36"/>
                    </a:cxn>
                    <a:cxn ang="0">
                      <a:pos x="0" y="34"/>
                    </a:cxn>
                    <a:cxn ang="0">
                      <a:pos x="14" y="19"/>
                    </a:cxn>
                    <a:cxn ang="0">
                      <a:pos x="23" y="7"/>
                    </a:cxn>
                    <a:cxn ang="0">
                      <a:pos x="39" y="0"/>
                    </a:cxn>
                    <a:cxn ang="0">
                      <a:pos x="27" y="21"/>
                    </a:cxn>
                    <a:cxn ang="0">
                      <a:pos x="20" y="38"/>
                    </a:cxn>
                    <a:cxn ang="0">
                      <a:pos x="18" y="46"/>
                    </a:cxn>
                    <a:cxn ang="0">
                      <a:pos x="16" y="51"/>
                    </a:cxn>
                  </a:cxnLst>
                  <a:rect l="0" t="0" r="r" b="b"/>
                  <a:pathLst>
                    <a:path w="54" h="149">
                      <a:moveTo>
                        <a:pt x="16" y="51"/>
                      </a:moveTo>
                      <a:lnTo>
                        <a:pt x="18" y="57"/>
                      </a:lnTo>
                      <a:lnTo>
                        <a:pt x="22" y="69"/>
                      </a:lnTo>
                      <a:lnTo>
                        <a:pt x="31" y="97"/>
                      </a:lnTo>
                      <a:lnTo>
                        <a:pt x="45" y="126"/>
                      </a:lnTo>
                      <a:lnTo>
                        <a:pt x="54" y="143"/>
                      </a:lnTo>
                      <a:lnTo>
                        <a:pt x="45" y="149"/>
                      </a:lnTo>
                      <a:lnTo>
                        <a:pt x="23" y="111"/>
                      </a:lnTo>
                      <a:lnTo>
                        <a:pt x="12" y="92"/>
                      </a:lnTo>
                      <a:lnTo>
                        <a:pt x="6" y="61"/>
                      </a:lnTo>
                      <a:lnTo>
                        <a:pt x="2" y="42"/>
                      </a:lnTo>
                      <a:lnTo>
                        <a:pt x="2" y="36"/>
                      </a:lnTo>
                      <a:lnTo>
                        <a:pt x="0" y="34"/>
                      </a:lnTo>
                      <a:lnTo>
                        <a:pt x="14" y="19"/>
                      </a:lnTo>
                      <a:lnTo>
                        <a:pt x="23" y="7"/>
                      </a:lnTo>
                      <a:lnTo>
                        <a:pt x="39" y="0"/>
                      </a:lnTo>
                      <a:lnTo>
                        <a:pt x="27" y="21"/>
                      </a:lnTo>
                      <a:lnTo>
                        <a:pt x="20" y="38"/>
                      </a:lnTo>
                      <a:lnTo>
                        <a:pt x="18" y="46"/>
                      </a:lnTo>
                      <a:lnTo>
                        <a:pt x="16" y="51"/>
                      </a:lnTo>
                      <a:close/>
                    </a:path>
                  </a:pathLst>
                </a:custGeom>
                <a:solidFill>
                  <a:srgbClr val="D7EB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21" name="Freeform 57"/>
                <p:cNvSpPr>
                  <a:spLocks/>
                </p:cNvSpPr>
                <p:nvPr/>
              </p:nvSpPr>
              <p:spPr bwMode="auto">
                <a:xfrm>
                  <a:off x="5114" y="3960"/>
                  <a:ext cx="44" cy="50"/>
                </a:xfrm>
                <a:custGeom>
                  <a:avLst/>
                  <a:gdLst/>
                  <a:ahLst/>
                  <a:cxnLst>
                    <a:cxn ang="0">
                      <a:pos x="6" y="50"/>
                    </a:cxn>
                    <a:cxn ang="0">
                      <a:pos x="6" y="40"/>
                    </a:cxn>
                    <a:cxn ang="0">
                      <a:pos x="4" y="25"/>
                    </a:cxn>
                    <a:cxn ang="0">
                      <a:pos x="0" y="4"/>
                    </a:cxn>
                    <a:cxn ang="0">
                      <a:pos x="8" y="19"/>
                    </a:cxn>
                    <a:cxn ang="0">
                      <a:pos x="10" y="17"/>
                    </a:cxn>
                    <a:cxn ang="0">
                      <a:pos x="12" y="17"/>
                    </a:cxn>
                    <a:cxn ang="0">
                      <a:pos x="14" y="12"/>
                    </a:cxn>
                    <a:cxn ang="0">
                      <a:pos x="15" y="6"/>
                    </a:cxn>
                    <a:cxn ang="0">
                      <a:pos x="14" y="2"/>
                    </a:cxn>
                    <a:cxn ang="0">
                      <a:pos x="12" y="0"/>
                    </a:cxn>
                    <a:cxn ang="0">
                      <a:pos x="37" y="6"/>
                    </a:cxn>
                    <a:cxn ang="0">
                      <a:pos x="39" y="21"/>
                    </a:cxn>
                    <a:cxn ang="0">
                      <a:pos x="40" y="35"/>
                    </a:cxn>
                    <a:cxn ang="0">
                      <a:pos x="42" y="40"/>
                    </a:cxn>
                    <a:cxn ang="0">
                      <a:pos x="44" y="46"/>
                    </a:cxn>
                    <a:cxn ang="0">
                      <a:pos x="40" y="44"/>
                    </a:cxn>
                    <a:cxn ang="0">
                      <a:pos x="35" y="46"/>
                    </a:cxn>
                    <a:cxn ang="0">
                      <a:pos x="25" y="48"/>
                    </a:cxn>
                    <a:cxn ang="0">
                      <a:pos x="15" y="50"/>
                    </a:cxn>
                    <a:cxn ang="0">
                      <a:pos x="10" y="50"/>
                    </a:cxn>
                    <a:cxn ang="0">
                      <a:pos x="6" y="50"/>
                    </a:cxn>
                  </a:cxnLst>
                  <a:rect l="0" t="0" r="r" b="b"/>
                  <a:pathLst>
                    <a:path w="44" h="50">
                      <a:moveTo>
                        <a:pt x="6" y="50"/>
                      </a:moveTo>
                      <a:lnTo>
                        <a:pt x="6" y="40"/>
                      </a:lnTo>
                      <a:lnTo>
                        <a:pt x="4" y="25"/>
                      </a:lnTo>
                      <a:lnTo>
                        <a:pt x="0" y="4"/>
                      </a:lnTo>
                      <a:lnTo>
                        <a:pt x="8" y="19"/>
                      </a:lnTo>
                      <a:lnTo>
                        <a:pt x="10" y="17"/>
                      </a:lnTo>
                      <a:lnTo>
                        <a:pt x="12" y="17"/>
                      </a:lnTo>
                      <a:lnTo>
                        <a:pt x="14" y="12"/>
                      </a:lnTo>
                      <a:lnTo>
                        <a:pt x="15" y="6"/>
                      </a:lnTo>
                      <a:lnTo>
                        <a:pt x="14" y="2"/>
                      </a:lnTo>
                      <a:lnTo>
                        <a:pt x="12" y="0"/>
                      </a:lnTo>
                      <a:lnTo>
                        <a:pt x="37" y="6"/>
                      </a:lnTo>
                      <a:lnTo>
                        <a:pt x="39" y="21"/>
                      </a:lnTo>
                      <a:lnTo>
                        <a:pt x="40" y="35"/>
                      </a:lnTo>
                      <a:lnTo>
                        <a:pt x="42" y="40"/>
                      </a:lnTo>
                      <a:lnTo>
                        <a:pt x="44" y="46"/>
                      </a:lnTo>
                      <a:lnTo>
                        <a:pt x="40" y="44"/>
                      </a:lnTo>
                      <a:lnTo>
                        <a:pt x="35" y="46"/>
                      </a:lnTo>
                      <a:lnTo>
                        <a:pt x="25" y="48"/>
                      </a:lnTo>
                      <a:lnTo>
                        <a:pt x="15" y="50"/>
                      </a:lnTo>
                      <a:lnTo>
                        <a:pt x="10" y="50"/>
                      </a:lnTo>
                      <a:lnTo>
                        <a:pt x="6" y="50"/>
                      </a:lnTo>
                      <a:close/>
                    </a:path>
                  </a:pathLst>
                </a:custGeom>
                <a:solidFill>
                  <a:srgbClr val="D7EB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22" name="Freeform 58"/>
                <p:cNvSpPr>
                  <a:spLocks/>
                </p:cNvSpPr>
                <p:nvPr/>
              </p:nvSpPr>
              <p:spPr bwMode="auto">
                <a:xfrm>
                  <a:off x="5323" y="3747"/>
                  <a:ext cx="27" cy="52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6" y="0"/>
                    </a:cxn>
                    <a:cxn ang="0">
                      <a:pos x="20" y="4"/>
                    </a:cxn>
                    <a:cxn ang="0">
                      <a:pos x="23" y="10"/>
                    </a:cxn>
                    <a:cxn ang="0">
                      <a:pos x="27" y="19"/>
                    </a:cxn>
                    <a:cxn ang="0">
                      <a:pos x="27" y="29"/>
                    </a:cxn>
                    <a:cxn ang="0">
                      <a:pos x="27" y="38"/>
                    </a:cxn>
                    <a:cxn ang="0">
                      <a:pos x="23" y="46"/>
                    </a:cxn>
                    <a:cxn ang="0">
                      <a:pos x="22" y="50"/>
                    </a:cxn>
                    <a:cxn ang="0">
                      <a:pos x="20" y="52"/>
                    </a:cxn>
                    <a:cxn ang="0">
                      <a:pos x="18" y="52"/>
                    </a:cxn>
                    <a:cxn ang="0">
                      <a:pos x="14" y="52"/>
                    </a:cxn>
                    <a:cxn ang="0">
                      <a:pos x="12" y="50"/>
                    </a:cxn>
                    <a:cxn ang="0">
                      <a:pos x="8" y="48"/>
                    </a:cxn>
                    <a:cxn ang="0">
                      <a:pos x="4" y="40"/>
                    </a:cxn>
                    <a:cxn ang="0">
                      <a:pos x="0" y="33"/>
                    </a:cxn>
                    <a:cxn ang="0">
                      <a:pos x="0" y="23"/>
                    </a:cxn>
                    <a:cxn ang="0">
                      <a:pos x="0" y="13"/>
                    </a:cxn>
                    <a:cxn ang="0">
                      <a:pos x="2" y="6"/>
                    </a:cxn>
                    <a:cxn ang="0">
                      <a:pos x="4" y="2"/>
                    </a:cxn>
                    <a:cxn ang="0">
                      <a:pos x="6" y="0"/>
                    </a:cxn>
                    <a:cxn ang="0">
                      <a:pos x="10" y="0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27" h="52">
                      <a:moveTo>
                        <a:pt x="12" y="0"/>
                      </a:moveTo>
                      <a:lnTo>
                        <a:pt x="16" y="0"/>
                      </a:lnTo>
                      <a:lnTo>
                        <a:pt x="20" y="4"/>
                      </a:lnTo>
                      <a:lnTo>
                        <a:pt x="23" y="10"/>
                      </a:lnTo>
                      <a:lnTo>
                        <a:pt x="27" y="19"/>
                      </a:lnTo>
                      <a:lnTo>
                        <a:pt x="27" y="29"/>
                      </a:lnTo>
                      <a:lnTo>
                        <a:pt x="27" y="38"/>
                      </a:lnTo>
                      <a:lnTo>
                        <a:pt x="23" y="46"/>
                      </a:lnTo>
                      <a:lnTo>
                        <a:pt x="22" y="50"/>
                      </a:lnTo>
                      <a:lnTo>
                        <a:pt x="20" y="52"/>
                      </a:lnTo>
                      <a:lnTo>
                        <a:pt x="18" y="52"/>
                      </a:lnTo>
                      <a:lnTo>
                        <a:pt x="14" y="52"/>
                      </a:lnTo>
                      <a:lnTo>
                        <a:pt x="12" y="50"/>
                      </a:lnTo>
                      <a:lnTo>
                        <a:pt x="8" y="48"/>
                      </a:lnTo>
                      <a:lnTo>
                        <a:pt x="4" y="40"/>
                      </a:lnTo>
                      <a:lnTo>
                        <a:pt x="0" y="33"/>
                      </a:lnTo>
                      <a:lnTo>
                        <a:pt x="0" y="23"/>
                      </a:lnTo>
                      <a:lnTo>
                        <a:pt x="0" y="13"/>
                      </a:lnTo>
                      <a:lnTo>
                        <a:pt x="2" y="6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23" name="Freeform 59"/>
                <p:cNvSpPr>
                  <a:spLocks/>
                </p:cNvSpPr>
                <p:nvPr/>
              </p:nvSpPr>
              <p:spPr bwMode="auto">
                <a:xfrm>
                  <a:off x="5264" y="3668"/>
                  <a:ext cx="125" cy="227"/>
                </a:xfrm>
                <a:custGeom>
                  <a:avLst/>
                  <a:gdLst/>
                  <a:ahLst/>
                  <a:cxnLst>
                    <a:cxn ang="0">
                      <a:pos x="33" y="158"/>
                    </a:cxn>
                    <a:cxn ang="0">
                      <a:pos x="11" y="106"/>
                    </a:cxn>
                    <a:cxn ang="0">
                      <a:pos x="4" y="75"/>
                    </a:cxn>
                    <a:cxn ang="0">
                      <a:pos x="2" y="62"/>
                    </a:cxn>
                    <a:cxn ang="0">
                      <a:pos x="0" y="52"/>
                    </a:cxn>
                    <a:cxn ang="0">
                      <a:pos x="2" y="35"/>
                    </a:cxn>
                    <a:cxn ang="0">
                      <a:pos x="6" y="23"/>
                    </a:cxn>
                    <a:cxn ang="0">
                      <a:pos x="11" y="12"/>
                    </a:cxn>
                    <a:cxn ang="0">
                      <a:pos x="15" y="6"/>
                    </a:cxn>
                    <a:cxn ang="0">
                      <a:pos x="19" y="4"/>
                    </a:cxn>
                    <a:cxn ang="0">
                      <a:pos x="21" y="2"/>
                    </a:cxn>
                    <a:cxn ang="0">
                      <a:pos x="29" y="0"/>
                    </a:cxn>
                    <a:cxn ang="0">
                      <a:pos x="34" y="2"/>
                    </a:cxn>
                    <a:cxn ang="0">
                      <a:pos x="40" y="6"/>
                    </a:cxn>
                    <a:cxn ang="0">
                      <a:pos x="54" y="18"/>
                    </a:cxn>
                    <a:cxn ang="0">
                      <a:pos x="75" y="43"/>
                    </a:cxn>
                    <a:cxn ang="0">
                      <a:pos x="98" y="71"/>
                    </a:cxn>
                    <a:cxn ang="0">
                      <a:pos x="107" y="87"/>
                    </a:cxn>
                    <a:cxn ang="0">
                      <a:pos x="113" y="100"/>
                    </a:cxn>
                    <a:cxn ang="0">
                      <a:pos x="121" y="133"/>
                    </a:cxn>
                    <a:cxn ang="0">
                      <a:pos x="125" y="169"/>
                    </a:cxn>
                    <a:cxn ang="0">
                      <a:pos x="125" y="202"/>
                    </a:cxn>
                    <a:cxn ang="0">
                      <a:pos x="121" y="215"/>
                    </a:cxn>
                    <a:cxn ang="0">
                      <a:pos x="119" y="219"/>
                    </a:cxn>
                    <a:cxn ang="0">
                      <a:pos x="117" y="223"/>
                    </a:cxn>
                    <a:cxn ang="0">
                      <a:pos x="111" y="225"/>
                    </a:cxn>
                    <a:cxn ang="0">
                      <a:pos x="106" y="227"/>
                    </a:cxn>
                    <a:cxn ang="0">
                      <a:pos x="100" y="225"/>
                    </a:cxn>
                    <a:cxn ang="0">
                      <a:pos x="94" y="223"/>
                    </a:cxn>
                    <a:cxn ang="0">
                      <a:pos x="82" y="215"/>
                    </a:cxn>
                    <a:cxn ang="0">
                      <a:pos x="75" y="210"/>
                    </a:cxn>
                    <a:cxn ang="0">
                      <a:pos x="82" y="198"/>
                    </a:cxn>
                    <a:cxn ang="0">
                      <a:pos x="88" y="185"/>
                    </a:cxn>
                    <a:cxn ang="0">
                      <a:pos x="92" y="171"/>
                    </a:cxn>
                    <a:cxn ang="0">
                      <a:pos x="94" y="160"/>
                    </a:cxn>
                    <a:cxn ang="0">
                      <a:pos x="90" y="156"/>
                    </a:cxn>
                    <a:cxn ang="0">
                      <a:pos x="84" y="154"/>
                    </a:cxn>
                    <a:cxn ang="0">
                      <a:pos x="92" y="135"/>
                    </a:cxn>
                    <a:cxn ang="0">
                      <a:pos x="96" y="121"/>
                    </a:cxn>
                    <a:cxn ang="0">
                      <a:pos x="98" y="108"/>
                    </a:cxn>
                    <a:cxn ang="0">
                      <a:pos x="98" y="96"/>
                    </a:cxn>
                    <a:cxn ang="0">
                      <a:pos x="94" y="83"/>
                    </a:cxn>
                    <a:cxn ang="0">
                      <a:pos x="90" y="79"/>
                    </a:cxn>
                    <a:cxn ang="0">
                      <a:pos x="86" y="73"/>
                    </a:cxn>
                    <a:cxn ang="0">
                      <a:pos x="82" y="69"/>
                    </a:cxn>
                    <a:cxn ang="0">
                      <a:pos x="75" y="68"/>
                    </a:cxn>
                    <a:cxn ang="0">
                      <a:pos x="69" y="66"/>
                    </a:cxn>
                    <a:cxn ang="0">
                      <a:pos x="63" y="66"/>
                    </a:cxn>
                    <a:cxn ang="0">
                      <a:pos x="59" y="68"/>
                    </a:cxn>
                    <a:cxn ang="0">
                      <a:pos x="56" y="69"/>
                    </a:cxn>
                    <a:cxn ang="0">
                      <a:pos x="52" y="73"/>
                    </a:cxn>
                    <a:cxn ang="0">
                      <a:pos x="50" y="77"/>
                    </a:cxn>
                    <a:cxn ang="0">
                      <a:pos x="48" y="89"/>
                    </a:cxn>
                    <a:cxn ang="0">
                      <a:pos x="48" y="102"/>
                    </a:cxn>
                    <a:cxn ang="0">
                      <a:pos x="48" y="114"/>
                    </a:cxn>
                    <a:cxn ang="0">
                      <a:pos x="50" y="123"/>
                    </a:cxn>
                    <a:cxn ang="0">
                      <a:pos x="52" y="129"/>
                    </a:cxn>
                    <a:cxn ang="0">
                      <a:pos x="48" y="131"/>
                    </a:cxn>
                    <a:cxn ang="0">
                      <a:pos x="46" y="133"/>
                    </a:cxn>
                    <a:cxn ang="0">
                      <a:pos x="40" y="139"/>
                    </a:cxn>
                    <a:cxn ang="0">
                      <a:pos x="36" y="148"/>
                    </a:cxn>
                    <a:cxn ang="0">
                      <a:pos x="33" y="158"/>
                    </a:cxn>
                  </a:cxnLst>
                  <a:rect l="0" t="0" r="r" b="b"/>
                  <a:pathLst>
                    <a:path w="125" h="227">
                      <a:moveTo>
                        <a:pt x="33" y="158"/>
                      </a:moveTo>
                      <a:lnTo>
                        <a:pt x="11" y="106"/>
                      </a:lnTo>
                      <a:lnTo>
                        <a:pt x="4" y="75"/>
                      </a:lnTo>
                      <a:lnTo>
                        <a:pt x="2" y="62"/>
                      </a:lnTo>
                      <a:lnTo>
                        <a:pt x="0" y="52"/>
                      </a:lnTo>
                      <a:lnTo>
                        <a:pt x="2" y="35"/>
                      </a:lnTo>
                      <a:lnTo>
                        <a:pt x="6" y="23"/>
                      </a:lnTo>
                      <a:lnTo>
                        <a:pt x="11" y="12"/>
                      </a:lnTo>
                      <a:lnTo>
                        <a:pt x="15" y="6"/>
                      </a:lnTo>
                      <a:lnTo>
                        <a:pt x="19" y="4"/>
                      </a:lnTo>
                      <a:lnTo>
                        <a:pt x="21" y="2"/>
                      </a:lnTo>
                      <a:lnTo>
                        <a:pt x="29" y="0"/>
                      </a:lnTo>
                      <a:lnTo>
                        <a:pt x="34" y="2"/>
                      </a:lnTo>
                      <a:lnTo>
                        <a:pt x="40" y="6"/>
                      </a:lnTo>
                      <a:lnTo>
                        <a:pt x="54" y="18"/>
                      </a:lnTo>
                      <a:lnTo>
                        <a:pt x="75" y="43"/>
                      </a:lnTo>
                      <a:lnTo>
                        <a:pt x="98" y="71"/>
                      </a:lnTo>
                      <a:lnTo>
                        <a:pt x="107" y="87"/>
                      </a:lnTo>
                      <a:lnTo>
                        <a:pt x="113" y="100"/>
                      </a:lnTo>
                      <a:lnTo>
                        <a:pt x="121" y="133"/>
                      </a:lnTo>
                      <a:lnTo>
                        <a:pt x="125" y="169"/>
                      </a:lnTo>
                      <a:lnTo>
                        <a:pt x="125" y="202"/>
                      </a:lnTo>
                      <a:lnTo>
                        <a:pt x="121" y="215"/>
                      </a:lnTo>
                      <a:lnTo>
                        <a:pt x="119" y="219"/>
                      </a:lnTo>
                      <a:lnTo>
                        <a:pt x="117" y="223"/>
                      </a:lnTo>
                      <a:lnTo>
                        <a:pt x="111" y="225"/>
                      </a:lnTo>
                      <a:lnTo>
                        <a:pt x="106" y="227"/>
                      </a:lnTo>
                      <a:lnTo>
                        <a:pt x="100" y="225"/>
                      </a:lnTo>
                      <a:lnTo>
                        <a:pt x="94" y="223"/>
                      </a:lnTo>
                      <a:lnTo>
                        <a:pt x="82" y="215"/>
                      </a:lnTo>
                      <a:lnTo>
                        <a:pt x="75" y="210"/>
                      </a:lnTo>
                      <a:lnTo>
                        <a:pt x="82" y="198"/>
                      </a:lnTo>
                      <a:lnTo>
                        <a:pt x="88" y="185"/>
                      </a:lnTo>
                      <a:lnTo>
                        <a:pt x="92" y="171"/>
                      </a:lnTo>
                      <a:lnTo>
                        <a:pt x="94" y="160"/>
                      </a:lnTo>
                      <a:lnTo>
                        <a:pt x="90" y="156"/>
                      </a:lnTo>
                      <a:lnTo>
                        <a:pt x="84" y="154"/>
                      </a:lnTo>
                      <a:lnTo>
                        <a:pt x="92" y="135"/>
                      </a:lnTo>
                      <a:lnTo>
                        <a:pt x="96" y="121"/>
                      </a:lnTo>
                      <a:lnTo>
                        <a:pt x="98" y="108"/>
                      </a:lnTo>
                      <a:lnTo>
                        <a:pt x="98" y="96"/>
                      </a:lnTo>
                      <a:lnTo>
                        <a:pt x="94" y="83"/>
                      </a:lnTo>
                      <a:lnTo>
                        <a:pt x="90" y="79"/>
                      </a:lnTo>
                      <a:lnTo>
                        <a:pt x="86" y="73"/>
                      </a:lnTo>
                      <a:lnTo>
                        <a:pt x="82" y="69"/>
                      </a:lnTo>
                      <a:lnTo>
                        <a:pt x="75" y="68"/>
                      </a:lnTo>
                      <a:lnTo>
                        <a:pt x="69" y="66"/>
                      </a:lnTo>
                      <a:lnTo>
                        <a:pt x="63" y="66"/>
                      </a:lnTo>
                      <a:lnTo>
                        <a:pt x="59" y="68"/>
                      </a:lnTo>
                      <a:lnTo>
                        <a:pt x="56" y="69"/>
                      </a:lnTo>
                      <a:lnTo>
                        <a:pt x="52" y="73"/>
                      </a:lnTo>
                      <a:lnTo>
                        <a:pt x="50" y="77"/>
                      </a:lnTo>
                      <a:lnTo>
                        <a:pt x="48" y="89"/>
                      </a:lnTo>
                      <a:lnTo>
                        <a:pt x="48" y="102"/>
                      </a:lnTo>
                      <a:lnTo>
                        <a:pt x="48" y="114"/>
                      </a:lnTo>
                      <a:lnTo>
                        <a:pt x="50" y="123"/>
                      </a:lnTo>
                      <a:lnTo>
                        <a:pt x="52" y="129"/>
                      </a:lnTo>
                      <a:lnTo>
                        <a:pt x="48" y="131"/>
                      </a:lnTo>
                      <a:lnTo>
                        <a:pt x="46" y="133"/>
                      </a:lnTo>
                      <a:lnTo>
                        <a:pt x="40" y="139"/>
                      </a:lnTo>
                      <a:lnTo>
                        <a:pt x="36" y="148"/>
                      </a:lnTo>
                      <a:lnTo>
                        <a:pt x="33" y="158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24" name="Freeform 60"/>
                <p:cNvSpPr>
                  <a:spLocks/>
                </p:cNvSpPr>
                <p:nvPr/>
              </p:nvSpPr>
              <p:spPr bwMode="auto">
                <a:xfrm>
                  <a:off x="5176" y="3807"/>
                  <a:ext cx="65" cy="8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2" y="24"/>
                    </a:cxn>
                    <a:cxn ang="0">
                      <a:pos x="53" y="48"/>
                    </a:cxn>
                    <a:cxn ang="0">
                      <a:pos x="61" y="57"/>
                    </a:cxn>
                    <a:cxn ang="0">
                      <a:pos x="65" y="61"/>
                    </a:cxn>
                    <a:cxn ang="0">
                      <a:pos x="65" y="65"/>
                    </a:cxn>
                    <a:cxn ang="0">
                      <a:pos x="55" y="65"/>
                    </a:cxn>
                    <a:cxn ang="0">
                      <a:pos x="28" y="84"/>
                    </a:cxn>
                    <a:cxn ang="0">
                      <a:pos x="42" y="59"/>
                    </a:cxn>
                    <a:cxn ang="0">
                      <a:pos x="38" y="4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5" h="84">
                      <a:moveTo>
                        <a:pt x="0" y="0"/>
                      </a:moveTo>
                      <a:lnTo>
                        <a:pt x="32" y="24"/>
                      </a:lnTo>
                      <a:lnTo>
                        <a:pt x="53" y="48"/>
                      </a:lnTo>
                      <a:lnTo>
                        <a:pt x="61" y="57"/>
                      </a:lnTo>
                      <a:lnTo>
                        <a:pt x="65" y="61"/>
                      </a:lnTo>
                      <a:lnTo>
                        <a:pt x="65" y="65"/>
                      </a:lnTo>
                      <a:lnTo>
                        <a:pt x="55" y="65"/>
                      </a:lnTo>
                      <a:lnTo>
                        <a:pt x="28" y="84"/>
                      </a:lnTo>
                      <a:lnTo>
                        <a:pt x="42" y="59"/>
                      </a:lnTo>
                      <a:lnTo>
                        <a:pt x="38" y="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25" name="Freeform 61"/>
                <p:cNvSpPr>
                  <a:spLocks/>
                </p:cNvSpPr>
                <p:nvPr/>
              </p:nvSpPr>
              <p:spPr bwMode="auto">
                <a:xfrm>
                  <a:off x="5249" y="3843"/>
                  <a:ext cx="59" cy="65"/>
                </a:xfrm>
                <a:custGeom>
                  <a:avLst/>
                  <a:gdLst/>
                  <a:ahLst/>
                  <a:cxnLst>
                    <a:cxn ang="0">
                      <a:pos x="13" y="25"/>
                    </a:cxn>
                    <a:cxn ang="0">
                      <a:pos x="5" y="13"/>
                    </a:cxn>
                    <a:cxn ang="0">
                      <a:pos x="1" y="10"/>
                    </a:cxn>
                    <a:cxn ang="0">
                      <a:pos x="0" y="8"/>
                    </a:cxn>
                    <a:cxn ang="0">
                      <a:pos x="7" y="4"/>
                    </a:cxn>
                    <a:cxn ang="0">
                      <a:pos x="13" y="2"/>
                    </a:cxn>
                    <a:cxn ang="0">
                      <a:pos x="17" y="0"/>
                    </a:cxn>
                    <a:cxn ang="0">
                      <a:pos x="21" y="2"/>
                    </a:cxn>
                    <a:cxn ang="0">
                      <a:pos x="59" y="40"/>
                    </a:cxn>
                    <a:cxn ang="0">
                      <a:pos x="48" y="46"/>
                    </a:cxn>
                    <a:cxn ang="0">
                      <a:pos x="46" y="54"/>
                    </a:cxn>
                    <a:cxn ang="0">
                      <a:pos x="42" y="59"/>
                    </a:cxn>
                    <a:cxn ang="0">
                      <a:pos x="38" y="65"/>
                    </a:cxn>
                    <a:cxn ang="0">
                      <a:pos x="13" y="25"/>
                    </a:cxn>
                  </a:cxnLst>
                  <a:rect l="0" t="0" r="r" b="b"/>
                  <a:pathLst>
                    <a:path w="59" h="65">
                      <a:moveTo>
                        <a:pt x="13" y="25"/>
                      </a:moveTo>
                      <a:lnTo>
                        <a:pt x="5" y="13"/>
                      </a:lnTo>
                      <a:lnTo>
                        <a:pt x="1" y="10"/>
                      </a:lnTo>
                      <a:lnTo>
                        <a:pt x="0" y="8"/>
                      </a:lnTo>
                      <a:lnTo>
                        <a:pt x="7" y="4"/>
                      </a:lnTo>
                      <a:lnTo>
                        <a:pt x="13" y="2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59" y="40"/>
                      </a:lnTo>
                      <a:lnTo>
                        <a:pt x="48" y="46"/>
                      </a:lnTo>
                      <a:lnTo>
                        <a:pt x="46" y="54"/>
                      </a:lnTo>
                      <a:lnTo>
                        <a:pt x="42" y="59"/>
                      </a:lnTo>
                      <a:lnTo>
                        <a:pt x="38" y="65"/>
                      </a:lnTo>
                      <a:lnTo>
                        <a:pt x="13" y="25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26" name="Freeform 62"/>
                <p:cNvSpPr>
                  <a:spLocks/>
                </p:cNvSpPr>
                <p:nvPr/>
              </p:nvSpPr>
              <p:spPr bwMode="auto">
                <a:xfrm>
                  <a:off x="5297" y="3893"/>
                  <a:ext cx="42" cy="34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21" y="6"/>
                    </a:cxn>
                    <a:cxn ang="0">
                      <a:pos x="13" y="13"/>
                    </a:cxn>
                    <a:cxn ang="0">
                      <a:pos x="5" y="21"/>
                    </a:cxn>
                    <a:cxn ang="0">
                      <a:pos x="0" y="27"/>
                    </a:cxn>
                    <a:cxn ang="0">
                      <a:pos x="9" y="34"/>
                    </a:cxn>
                    <a:cxn ang="0">
                      <a:pos x="15" y="23"/>
                    </a:cxn>
                    <a:cxn ang="0">
                      <a:pos x="28" y="21"/>
                    </a:cxn>
                    <a:cxn ang="0">
                      <a:pos x="38" y="19"/>
                    </a:cxn>
                    <a:cxn ang="0">
                      <a:pos x="40" y="17"/>
                    </a:cxn>
                    <a:cxn ang="0">
                      <a:pos x="42" y="17"/>
                    </a:cxn>
                    <a:cxn ang="0">
                      <a:pos x="42" y="15"/>
                    </a:cxn>
                    <a:cxn ang="0">
                      <a:pos x="40" y="13"/>
                    </a:cxn>
                    <a:cxn ang="0">
                      <a:pos x="36" y="8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2" h="34">
                      <a:moveTo>
                        <a:pt x="23" y="0"/>
                      </a:moveTo>
                      <a:lnTo>
                        <a:pt x="21" y="6"/>
                      </a:lnTo>
                      <a:lnTo>
                        <a:pt x="13" y="13"/>
                      </a:lnTo>
                      <a:lnTo>
                        <a:pt x="5" y="21"/>
                      </a:lnTo>
                      <a:lnTo>
                        <a:pt x="0" y="27"/>
                      </a:lnTo>
                      <a:lnTo>
                        <a:pt x="9" y="34"/>
                      </a:lnTo>
                      <a:lnTo>
                        <a:pt x="15" y="23"/>
                      </a:lnTo>
                      <a:lnTo>
                        <a:pt x="28" y="21"/>
                      </a:lnTo>
                      <a:lnTo>
                        <a:pt x="38" y="19"/>
                      </a:lnTo>
                      <a:lnTo>
                        <a:pt x="40" y="17"/>
                      </a:lnTo>
                      <a:lnTo>
                        <a:pt x="42" y="17"/>
                      </a:lnTo>
                      <a:lnTo>
                        <a:pt x="42" y="15"/>
                      </a:lnTo>
                      <a:lnTo>
                        <a:pt x="40" y="13"/>
                      </a:lnTo>
                      <a:lnTo>
                        <a:pt x="36" y="8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27" name="Freeform 63"/>
                <p:cNvSpPr>
                  <a:spLocks/>
                </p:cNvSpPr>
                <p:nvPr/>
              </p:nvSpPr>
              <p:spPr bwMode="auto">
                <a:xfrm>
                  <a:off x="5212" y="3916"/>
                  <a:ext cx="62" cy="31"/>
                </a:xfrm>
                <a:custGeom>
                  <a:avLst/>
                  <a:gdLst/>
                  <a:ahLst/>
                  <a:cxnLst>
                    <a:cxn ang="0">
                      <a:pos x="62" y="0"/>
                    </a:cxn>
                    <a:cxn ang="0">
                      <a:pos x="40" y="25"/>
                    </a:cxn>
                    <a:cxn ang="0">
                      <a:pos x="25" y="25"/>
                    </a:cxn>
                    <a:cxn ang="0">
                      <a:pos x="12" y="27"/>
                    </a:cxn>
                    <a:cxn ang="0">
                      <a:pos x="6" y="27"/>
                    </a:cxn>
                    <a:cxn ang="0">
                      <a:pos x="0" y="31"/>
                    </a:cxn>
                    <a:cxn ang="0">
                      <a:pos x="8" y="21"/>
                    </a:cxn>
                    <a:cxn ang="0">
                      <a:pos x="13" y="17"/>
                    </a:cxn>
                    <a:cxn ang="0">
                      <a:pos x="13" y="15"/>
                    </a:cxn>
                    <a:cxn ang="0">
                      <a:pos x="15" y="15"/>
                    </a:cxn>
                    <a:cxn ang="0">
                      <a:pos x="38" y="10"/>
                    </a:cxn>
                    <a:cxn ang="0">
                      <a:pos x="54" y="4"/>
                    </a:cxn>
                    <a:cxn ang="0">
                      <a:pos x="58" y="2"/>
                    </a:cxn>
                    <a:cxn ang="0">
                      <a:pos x="62" y="0"/>
                    </a:cxn>
                  </a:cxnLst>
                  <a:rect l="0" t="0" r="r" b="b"/>
                  <a:pathLst>
                    <a:path w="62" h="31">
                      <a:moveTo>
                        <a:pt x="62" y="0"/>
                      </a:moveTo>
                      <a:lnTo>
                        <a:pt x="40" y="25"/>
                      </a:lnTo>
                      <a:lnTo>
                        <a:pt x="25" y="25"/>
                      </a:lnTo>
                      <a:lnTo>
                        <a:pt x="12" y="27"/>
                      </a:lnTo>
                      <a:lnTo>
                        <a:pt x="6" y="27"/>
                      </a:lnTo>
                      <a:lnTo>
                        <a:pt x="0" y="31"/>
                      </a:lnTo>
                      <a:lnTo>
                        <a:pt x="8" y="21"/>
                      </a:lnTo>
                      <a:lnTo>
                        <a:pt x="13" y="17"/>
                      </a:lnTo>
                      <a:lnTo>
                        <a:pt x="13" y="15"/>
                      </a:lnTo>
                      <a:lnTo>
                        <a:pt x="15" y="15"/>
                      </a:lnTo>
                      <a:lnTo>
                        <a:pt x="38" y="10"/>
                      </a:lnTo>
                      <a:lnTo>
                        <a:pt x="54" y="4"/>
                      </a:lnTo>
                      <a:lnTo>
                        <a:pt x="58" y="2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28" name="Freeform 64"/>
                <p:cNvSpPr>
                  <a:spLocks/>
                </p:cNvSpPr>
                <p:nvPr/>
              </p:nvSpPr>
              <p:spPr bwMode="auto">
                <a:xfrm>
                  <a:off x="5218" y="3929"/>
                  <a:ext cx="88" cy="50"/>
                </a:xfrm>
                <a:custGeom>
                  <a:avLst/>
                  <a:gdLst/>
                  <a:ahLst/>
                  <a:cxnLst>
                    <a:cxn ang="0">
                      <a:pos x="67" y="0"/>
                    </a:cxn>
                    <a:cxn ang="0">
                      <a:pos x="77" y="8"/>
                    </a:cxn>
                    <a:cxn ang="0">
                      <a:pos x="82" y="12"/>
                    </a:cxn>
                    <a:cxn ang="0">
                      <a:pos x="86" y="12"/>
                    </a:cxn>
                    <a:cxn ang="0">
                      <a:pos x="88" y="12"/>
                    </a:cxn>
                    <a:cxn ang="0">
                      <a:pos x="73" y="25"/>
                    </a:cxn>
                    <a:cxn ang="0">
                      <a:pos x="69" y="29"/>
                    </a:cxn>
                    <a:cxn ang="0">
                      <a:pos x="67" y="35"/>
                    </a:cxn>
                    <a:cxn ang="0">
                      <a:pos x="65" y="39"/>
                    </a:cxn>
                    <a:cxn ang="0">
                      <a:pos x="59" y="44"/>
                    </a:cxn>
                    <a:cxn ang="0">
                      <a:pos x="50" y="50"/>
                    </a:cxn>
                    <a:cxn ang="0">
                      <a:pos x="25" y="35"/>
                    </a:cxn>
                    <a:cxn ang="0">
                      <a:pos x="0" y="23"/>
                    </a:cxn>
                    <a:cxn ang="0">
                      <a:pos x="21" y="25"/>
                    </a:cxn>
                    <a:cxn ang="0">
                      <a:pos x="36" y="27"/>
                    </a:cxn>
                    <a:cxn ang="0">
                      <a:pos x="54" y="14"/>
                    </a:cxn>
                    <a:cxn ang="0">
                      <a:pos x="67" y="0"/>
                    </a:cxn>
                  </a:cxnLst>
                  <a:rect l="0" t="0" r="r" b="b"/>
                  <a:pathLst>
                    <a:path w="88" h="50">
                      <a:moveTo>
                        <a:pt x="67" y="0"/>
                      </a:moveTo>
                      <a:lnTo>
                        <a:pt x="77" y="8"/>
                      </a:lnTo>
                      <a:lnTo>
                        <a:pt x="82" y="12"/>
                      </a:lnTo>
                      <a:lnTo>
                        <a:pt x="86" y="12"/>
                      </a:lnTo>
                      <a:lnTo>
                        <a:pt x="88" y="12"/>
                      </a:lnTo>
                      <a:lnTo>
                        <a:pt x="73" y="25"/>
                      </a:lnTo>
                      <a:lnTo>
                        <a:pt x="69" y="29"/>
                      </a:lnTo>
                      <a:lnTo>
                        <a:pt x="67" y="35"/>
                      </a:lnTo>
                      <a:lnTo>
                        <a:pt x="65" y="39"/>
                      </a:lnTo>
                      <a:lnTo>
                        <a:pt x="59" y="44"/>
                      </a:lnTo>
                      <a:lnTo>
                        <a:pt x="50" y="50"/>
                      </a:lnTo>
                      <a:lnTo>
                        <a:pt x="25" y="35"/>
                      </a:lnTo>
                      <a:lnTo>
                        <a:pt x="0" y="23"/>
                      </a:lnTo>
                      <a:lnTo>
                        <a:pt x="21" y="25"/>
                      </a:lnTo>
                      <a:lnTo>
                        <a:pt x="36" y="27"/>
                      </a:lnTo>
                      <a:lnTo>
                        <a:pt x="54" y="14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29" name="Freeform 65"/>
                <p:cNvSpPr>
                  <a:spLocks/>
                </p:cNvSpPr>
                <p:nvPr/>
              </p:nvSpPr>
              <p:spPr bwMode="auto">
                <a:xfrm>
                  <a:off x="5131" y="3787"/>
                  <a:ext cx="23" cy="81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14" y="27"/>
                    </a:cxn>
                    <a:cxn ang="0">
                      <a:pos x="20" y="46"/>
                    </a:cxn>
                    <a:cxn ang="0">
                      <a:pos x="23" y="62"/>
                    </a:cxn>
                    <a:cxn ang="0">
                      <a:pos x="2" y="81"/>
                    </a:cxn>
                    <a:cxn ang="0">
                      <a:pos x="2" y="64"/>
                    </a:cxn>
                    <a:cxn ang="0">
                      <a:pos x="0" y="41"/>
                    </a:cxn>
                    <a:cxn ang="0">
                      <a:pos x="2" y="18"/>
                    </a:cxn>
                    <a:cxn ang="0">
                      <a:pos x="4" y="8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23" h="81">
                      <a:moveTo>
                        <a:pt x="8" y="0"/>
                      </a:moveTo>
                      <a:lnTo>
                        <a:pt x="14" y="27"/>
                      </a:lnTo>
                      <a:lnTo>
                        <a:pt x="20" y="46"/>
                      </a:lnTo>
                      <a:lnTo>
                        <a:pt x="23" y="62"/>
                      </a:lnTo>
                      <a:lnTo>
                        <a:pt x="2" y="81"/>
                      </a:lnTo>
                      <a:lnTo>
                        <a:pt x="2" y="64"/>
                      </a:lnTo>
                      <a:lnTo>
                        <a:pt x="0" y="41"/>
                      </a:lnTo>
                      <a:lnTo>
                        <a:pt x="2" y="18"/>
                      </a:lnTo>
                      <a:lnTo>
                        <a:pt x="4" y="8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30" name="Freeform 66"/>
                <p:cNvSpPr>
                  <a:spLocks/>
                </p:cNvSpPr>
                <p:nvPr/>
              </p:nvSpPr>
              <p:spPr bwMode="auto">
                <a:xfrm>
                  <a:off x="5087" y="3924"/>
                  <a:ext cx="33" cy="8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11"/>
                    </a:cxn>
                    <a:cxn ang="0">
                      <a:pos x="6" y="26"/>
                    </a:cxn>
                    <a:cxn ang="0">
                      <a:pos x="6" y="44"/>
                    </a:cxn>
                    <a:cxn ang="0">
                      <a:pos x="4" y="51"/>
                    </a:cxn>
                    <a:cxn ang="0">
                      <a:pos x="0" y="61"/>
                    </a:cxn>
                    <a:cxn ang="0">
                      <a:pos x="33" y="86"/>
                    </a:cxn>
                    <a:cxn ang="0">
                      <a:pos x="33" y="76"/>
                    </a:cxn>
                    <a:cxn ang="0">
                      <a:pos x="31" y="61"/>
                    </a:cxn>
                    <a:cxn ang="0">
                      <a:pos x="27" y="40"/>
                    </a:cxn>
                    <a:cxn ang="0">
                      <a:pos x="23" y="32"/>
                    </a:cxn>
                    <a:cxn ang="0">
                      <a:pos x="14" y="23"/>
                    </a:cxn>
                    <a:cxn ang="0">
                      <a:pos x="6" y="9"/>
                    </a:cxn>
                    <a:cxn ang="0">
                      <a:pos x="2" y="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 h="86">
                      <a:moveTo>
                        <a:pt x="0" y="0"/>
                      </a:moveTo>
                      <a:lnTo>
                        <a:pt x="4" y="11"/>
                      </a:lnTo>
                      <a:lnTo>
                        <a:pt x="6" y="26"/>
                      </a:lnTo>
                      <a:lnTo>
                        <a:pt x="6" y="44"/>
                      </a:lnTo>
                      <a:lnTo>
                        <a:pt x="4" y="51"/>
                      </a:lnTo>
                      <a:lnTo>
                        <a:pt x="0" y="61"/>
                      </a:lnTo>
                      <a:lnTo>
                        <a:pt x="33" y="86"/>
                      </a:lnTo>
                      <a:lnTo>
                        <a:pt x="33" y="76"/>
                      </a:lnTo>
                      <a:lnTo>
                        <a:pt x="31" y="61"/>
                      </a:lnTo>
                      <a:lnTo>
                        <a:pt x="27" y="40"/>
                      </a:lnTo>
                      <a:lnTo>
                        <a:pt x="23" y="32"/>
                      </a:lnTo>
                      <a:lnTo>
                        <a:pt x="14" y="23"/>
                      </a:lnTo>
                      <a:lnTo>
                        <a:pt x="6" y="9"/>
                      </a:lnTo>
                      <a:lnTo>
                        <a:pt x="2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31" name="Freeform 67"/>
                <p:cNvSpPr>
                  <a:spLocks/>
                </p:cNvSpPr>
                <p:nvPr/>
              </p:nvSpPr>
              <p:spPr bwMode="auto">
                <a:xfrm>
                  <a:off x="5287" y="3686"/>
                  <a:ext cx="36" cy="40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10" y="3"/>
                    </a:cxn>
                    <a:cxn ang="0">
                      <a:pos x="19" y="13"/>
                    </a:cxn>
                    <a:cxn ang="0">
                      <a:pos x="31" y="23"/>
                    </a:cxn>
                    <a:cxn ang="0">
                      <a:pos x="36" y="32"/>
                    </a:cxn>
                    <a:cxn ang="0">
                      <a:pos x="33" y="40"/>
                    </a:cxn>
                    <a:cxn ang="0">
                      <a:pos x="21" y="23"/>
                    </a:cxn>
                    <a:cxn ang="0">
                      <a:pos x="13" y="15"/>
                    </a:cxn>
                    <a:cxn ang="0">
                      <a:pos x="6" y="11"/>
                    </a:cxn>
                    <a:cxn ang="0">
                      <a:pos x="2" y="7"/>
                    </a:cxn>
                    <a:cxn ang="0">
                      <a:pos x="0" y="3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36" h="40">
                      <a:moveTo>
                        <a:pt x="2" y="0"/>
                      </a:moveTo>
                      <a:lnTo>
                        <a:pt x="10" y="3"/>
                      </a:lnTo>
                      <a:lnTo>
                        <a:pt x="19" y="13"/>
                      </a:lnTo>
                      <a:lnTo>
                        <a:pt x="31" y="23"/>
                      </a:lnTo>
                      <a:lnTo>
                        <a:pt x="36" y="32"/>
                      </a:lnTo>
                      <a:lnTo>
                        <a:pt x="33" y="40"/>
                      </a:lnTo>
                      <a:lnTo>
                        <a:pt x="21" y="23"/>
                      </a:lnTo>
                      <a:lnTo>
                        <a:pt x="13" y="15"/>
                      </a:lnTo>
                      <a:lnTo>
                        <a:pt x="6" y="11"/>
                      </a:lnTo>
                      <a:lnTo>
                        <a:pt x="2" y="7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32" name="Freeform 68"/>
                <p:cNvSpPr>
                  <a:spLocks/>
                </p:cNvSpPr>
                <p:nvPr/>
              </p:nvSpPr>
              <p:spPr bwMode="auto">
                <a:xfrm>
                  <a:off x="5133" y="3682"/>
                  <a:ext cx="175" cy="265"/>
                </a:xfrm>
                <a:custGeom>
                  <a:avLst/>
                  <a:gdLst/>
                  <a:ahLst/>
                  <a:cxnLst>
                    <a:cxn ang="0">
                      <a:pos x="96" y="27"/>
                    </a:cxn>
                    <a:cxn ang="0">
                      <a:pos x="87" y="52"/>
                    </a:cxn>
                    <a:cxn ang="0">
                      <a:pos x="87" y="63"/>
                    </a:cxn>
                    <a:cxn ang="0">
                      <a:pos x="100" y="103"/>
                    </a:cxn>
                    <a:cxn ang="0">
                      <a:pos x="123" y="149"/>
                    </a:cxn>
                    <a:cxn ang="0">
                      <a:pos x="79" y="105"/>
                    </a:cxn>
                    <a:cxn ang="0">
                      <a:pos x="50" y="55"/>
                    </a:cxn>
                    <a:cxn ang="0">
                      <a:pos x="48" y="48"/>
                    </a:cxn>
                    <a:cxn ang="0">
                      <a:pos x="71" y="2"/>
                    </a:cxn>
                    <a:cxn ang="0">
                      <a:pos x="60" y="2"/>
                    </a:cxn>
                    <a:cxn ang="0">
                      <a:pos x="43" y="13"/>
                    </a:cxn>
                    <a:cxn ang="0">
                      <a:pos x="20" y="61"/>
                    </a:cxn>
                    <a:cxn ang="0">
                      <a:pos x="8" y="98"/>
                    </a:cxn>
                    <a:cxn ang="0">
                      <a:pos x="12" y="132"/>
                    </a:cxn>
                    <a:cxn ang="0">
                      <a:pos x="21" y="167"/>
                    </a:cxn>
                    <a:cxn ang="0">
                      <a:pos x="0" y="213"/>
                    </a:cxn>
                    <a:cxn ang="0">
                      <a:pos x="0" y="240"/>
                    </a:cxn>
                    <a:cxn ang="0">
                      <a:pos x="0" y="244"/>
                    </a:cxn>
                    <a:cxn ang="0">
                      <a:pos x="66" y="255"/>
                    </a:cxn>
                    <a:cxn ang="0">
                      <a:pos x="77" y="263"/>
                    </a:cxn>
                    <a:cxn ang="0">
                      <a:pos x="85" y="247"/>
                    </a:cxn>
                    <a:cxn ang="0">
                      <a:pos x="87" y="232"/>
                    </a:cxn>
                    <a:cxn ang="0">
                      <a:pos x="79" y="228"/>
                    </a:cxn>
                    <a:cxn ang="0">
                      <a:pos x="58" y="217"/>
                    </a:cxn>
                    <a:cxn ang="0">
                      <a:pos x="54" y="215"/>
                    </a:cxn>
                    <a:cxn ang="0">
                      <a:pos x="60" y="192"/>
                    </a:cxn>
                    <a:cxn ang="0">
                      <a:pos x="66" y="171"/>
                    </a:cxn>
                    <a:cxn ang="0">
                      <a:pos x="64" y="163"/>
                    </a:cxn>
                    <a:cxn ang="0">
                      <a:pos x="46" y="142"/>
                    </a:cxn>
                    <a:cxn ang="0">
                      <a:pos x="54" y="171"/>
                    </a:cxn>
                    <a:cxn ang="0">
                      <a:pos x="35" y="201"/>
                    </a:cxn>
                    <a:cxn ang="0">
                      <a:pos x="12" y="213"/>
                    </a:cxn>
                    <a:cxn ang="0">
                      <a:pos x="31" y="138"/>
                    </a:cxn>
                    <a:cxn ang="0">
                      <a:pos x="37" y="82"/>
                    </a:cxn>
                    <a:cxn ang="0">
                      <a:pos x="43" y="84"/>
                    </a:cxn>
                    <a:cxn ang="0">
                      <a:pos x="43" y="92"/>
                    </a:cxn>
                    <a:cxn ang="0">
                      <a:pos x="41" y="113"/>
                    </a:cxn>
                    <a:cxn ang="0">
                      <a:pos x="43" y="125"/>
                    </a:cxn>
                    <a:cxn ang="0">
                      <a:pos x="96" y="173"/>
                    </a:cxn>
                    <a:cxn ang="0">
                      <a:pos x="108" y="186"/>
                    </a:cxn>
                    <a:cxn ang="0">
                      <a:pos x="110" y="197"/>
                    </a:cxn>
                    <a:cxn ang="0">
                      <a:pos x="108" y="209"/>
                    </a:cxn>
                    <a:cxn ang="0">
                      <a:pos x="94" y="244"/>
                    </a:cxn>
                    <a:cxn ang="0">
                      <a:pos x="94" y="249"/>
                    </a:cxn>
                    <a:cxn ang="0">
                      <a:pos x="133" y="238"/>
                    </a:cxn>
                    <a:cxn ang="0">
                      <a:pos x="141" y="234"/>
                    </a:cxn>
                    <a:cxn ang="0">
                      <a:pos x="125" y="197"/>
                    </a:cxn>
                    <a:cxn ang="0">
                      <a:pos x="123" y="188"/>
                    </a:cxn>
                    <a:cxn ang="0">
                      <a:pos x="129" y="186"/>
                    </a:cxn>
                    <a:cxn ang="0">
                      <a:pos x="117" y="171"/>
                    </a:cxn>
                    <a:cxn ang="0">
                      <a:pos x="123" y="165"/>
                    </a:cxn>
                    <a:cxn ang="0">
                      <a:pos x="133" y="161"/>
                    </a:cxn>
                    <a:cxn ang="0">
                      <a:pos x="175" y="201"/>
                    </a:cxn>
                    <a:cxn ang="0">
                      <a:pos x="156" y="169"/>
                    </a:cxn>
                    <a:cxn ang="0">
                      <a:pos x="119" y="94"/>
                    </a:cxn>
                    <a:cxn ang="0">
                      <a:pos x="104" y="54"/>
                    </a:cxn>
                    <a:cxn ang="0">
                      <a:pos x="104" y="46"/>
                    </a:cxn>
                    <a:cxn ang="0">
                      <a:pos x="108" y="6"/>
                    </a:cxn>
                  </a:cxnLst>
                  <a:rect l="0" t="0" r="r" b="b"/>
                  <a:pathLst>
                    <a:path w="175" h="265">
                      <a:moveTo>
                        <a:pt x="108" y="6"/>
                      </a:moveTo>
                      <a:lnTo>
                        <a:pt x="96" y="27"/>
                      </a:lnTo>
                      <a:lnTo>
                        <a:pt x="89" y="44"/>
                      </a:lnTo>
                      <a:lnTo>
                        <a:pt x="87" y="52"/>
                      </a:lnTo>
                      <a:lnTo>
                        <a:pt x="85" y="57"/>
                      </a:lnTo>
                      <a:lnTo>
                        <a:pt x="87" y="63"/>
                      </a:lnTo>
                      <a:lnTo>
                        <a:pt x="91" y="75"/>
                      </a:lnTo>
                      <a:lnTo>
                        <a:pt x="100" y="103"/>
                      </a:lnTo>
                      <a:lnTo>
                        <a:pt x="114" y="132"/>
                      </a:lnTo>
                      <a:lnTo>
                        <a:pt x="123" y="149"/>
                      </a:lnTo>
                      <a:lnTo>
                        <a:pt x="114" y="155"/>
                      </a:lnTo>
                      <a:lnTo>
                        <a:pt x="79" y="105"/>
                      </a:lnTo>
                      <a:lnTo>
                        <a:pt x="56" y="69"/>
                      </a:lnTo>
                      <a:lnTo>
                        <a:pt x="50" y="55"/>
                      </a:lnTo>
                      <a:lnTo>
                        <a:pt x="48" y="50"/>
                      </a:lnTo>
                      <a:lnTo>
                        <a:pt x="48" y="48"/>
                      </a:lnTo>
                      <a:lnTo>
                        <a:pt x="60" y="27"/>
                      </a:lnTo>
                      <a:lnTo>
                        <a:pt x="71" y="2"/>
                      </a:lnTo>
                      <a:lnTo>
                        <a:pt x="68" y="0"/>
                      </a:lnTo>
                      <a:lnTo>
                        <a:pt x="60" y="2"/>
                      </a:lnTo>
                      <a:lnTo>
                        <a:pt x="52" y="4"/>
                      </a:lnTo>
                      <a:lnTo>
                        <a:pt x="43" y="13"/>
                      </a:lnTo>
                      <a:lnTo>
                        <a:pt x="33" y="32"/>
                      </a:lnTo>
                      <a:lnTo>
                        <a:pt x="20" y="61"/>
                      </a:lnTo>
                      <a:lnTo>
                        <a:pt x="10" y="88"/>
                      </a:lnTo>
                      <a:lnTo>
                        <a:pt x="8" y="98"/>
                      </a:lnTo>
                      <a:lnTo>
                        <a:pt x="6" y="105"/>
                      </a:lnTo>
                      <a:lnTo>
                        <a:pt x="12" y="132"/>
                      </a:lnTo>
                      <a:lnTo>
                        <a:pt x="18" y="151"/>
                      </a:lnTo>
                      <a:lnTo>
                        <a:pt x="21" y="167"/>
                      </a:lnTo>
                      <a:lnTo>
                        <a:pt x="0" y="186"/>
                      </a:lnTo>
                      <a:lnTo>
                        <a:pt x="0" y="213"/>
                      </a:lnTo>
                      <a:lnTo>
                        <a:pt x="0" y="234"/>
                      </a:lnTo>
                      <a:lnTo>
                        <a:pt x="0" y="240"/>
                      </a:lnTo>
                      <a:lnTo>
                        <a:pt x="0" y="242"/>
                      </a:lnTo>
                      <a:lnTo>
                        <a:pt x="0" y="244"/>
                      </a:lnTo>
                      <a:lnTo>
                        <a:pt x="39" y="249"/>
                      </a:lnTo>
                      <a:lnTo>
                        <a:pt x="66" y="255"/>
                      </a:lnTo>
                      <a:lnTo>
                        <a:pt x="75" y="259"/>
                      </a:lnTo>
                      <a:lnTo>
                        <a:pt x="77" y="263"/>
                      </a:lnTo>
                      <a:lnTo>
                        <a:pt x="79" y="265"/>
                      </a:lnTo>
                      <a:lnTo>
                        <a:pt x="85" y="247"/>
                      </a:lnTo>
                      <a:lnTo>
                        <a:pt x="87" y="236"/>
                      </a:lnTo>
                      <a:lnTo>
                        <a:pt x="87" y="232"/>
                      </a:lnTo>
                      <a:lnTo>
                        <a:pt x="87" y="230"/>
                      </a:lnTo>
                      <a:lnTo>
                        <a:pt x="79" y="228"/>
                      </a:lnTo>
                      <a:lnTo>
                        <a:pt x="68" y="222"/>
                      </a:lnTo>
                      <a:lnTo>
                        <a:pt x="58" y="217"/>
                      </a:lnTo>
                      <a:lnTo>
                        <a:pt x="56" y="215"/>
                      </a:lnTo>
                      <a:lnTo>
                        <a:pt x="54" y="215"/>
                      </a:lnTo>
                      <a:lnTo>
                        <a:pt x="56" y="207"/>
                      </a:lnTo>
                      <a:lnTo>
                        <a:pt x="60" y="192"/>
                      </a:lnTo>
                      <a:lnTo>
                        <a:pt x="64" y="176"/>
                      </a:lnTo>
                      <a:lnTo>
                        <a:pt x="66" y="171"/>
                      </a:lnTo>
                      <a:lnTo>
                        <a:pt x="66" y="169"/>
                      </a:lnTo>
                      <a:lnTo>
                        <a:pt x="64" y="163"/>
                      </a:lnTo>
                      <a:lnTo>
                        <a:pt x="58" y="155"/>
                      </a:lnTo>
                      <a:lnTo>
                        <a:pt x="46" y="142"/>
                      </a:lnTo>
                      <a:lnTo>
                        <a:pt x="52" y="161"/>
                      </a:lnTo>
                      <a:lnTo>
                        <a:pt x="54" y="171"/>
                      </a:lnTo>
                      <a:lnTo>
                        <a:pt x="54" y="178"/>
                      </a:lnTo>
                      <a:lnTo>
                        <a:pt x="35" y="201"/>
                      </a:lnTo>
                      <a:lnTo>
                        <a:pt x="18" y="220"/>
                      </a:lnTo>
                      <a:lnTo>
                        <a:pt x="12" y="213"/>
                      </a:lnTo>
                      <a:lnTo>
                        <a:pt x="35" y="163"/>
                      </a:lnTo>
                      <a:lnTo>
                        <a:pt x="31" y="138"/>
                      </a:lnTo>
                      <a:lnTo>
                        <a:pt x="27" y="117"/>
                      </a:lnTo>
                      <a:lnTo>
                        <a:pt x="37" y="82"/>
                      </a:lnTo>
                      <a:lnTo>
                        <a:pt x="41" y="82"/>
                      </a:lnTo>
                      <a:lnTo>
                        <a:pt x="43" y="84"/>
                      </a:lnTo>
                      <a:lnTo>
                        <a:pt x="43" y="86"/>
                      </a:lnTo>
                      <a:lnTo>
                        <a:pt x="43" y="92"/>
                      </a:lnTo>
                      <a:lnTo>
                        <a:pt x="41" y="102"/>
                      </a:lnTo>
                      <a:lnTo>
                        <a:pt x="41" y="113"/>
                      </a:lnTo>
                      <a:lnTo>
                        <a:pt x="41" y="119"/>
                      </a:lnTo>
                      <a:lnTo>
                        <a:pt x="43" y="125"/>
                      </a:lnTo>
                      <a:lnTo>
                        <a:pt x="75" y="149"/>
                      </a:lnTo>
                      <a:lnTo>
                        <a:pt x="96" y="173"/>
                      </a:lnTo>
                      <a:lnTo>
                        <a:pt x="104" y="182"/>
                      </a:lnTo>
                      <a:lnTo>
                        <a:pt x="108" y="186"/>
                      </a:lnTo>
                      <a:lnTo>
                        <a:pt x="108" y="190"/>
                      </a:lnTo>
                      <a:lnTo>
                        <a:pt x="110" y="197"/>
                      </a:lnTo>
                      <a:lnTo>
                        <a:pt x="110" y="203"/>
                      </a:lnTo>
                      <a:lnTo>
                        <a:pt x="108" y="209"/>
                      </a:lnTo>
                      <a:lnTo>
                        <a:pt x="100" y="230"/>
                      </a:lnTo>
                      <a:lnTo>
                        <a:pt x="94" y="244"/>
                      </a:lnTo>
                      <a:lnTo>
                        <a:pt x="89" y="253"/>
                      </a:lnTo>
                      <a:lnTo>
                        <a:pt x="94" y="249"/>
                      </a:lnTo>
                      <a:lnTo>
                        <a:pt x="117" y="244"/>
                      </a:lnTo>
                      <a:lnTo>
                        <a:pt x="133" y="238"/>
                      </a:lnTo>
                      <a:lnTo>
                        <a:pt x="137" y="236"/>
                      </a:lnTo>
                      <a:lnTo>
                        <a:pt x="141" y="234"/>
                      </a:lnTo>
                      <a:lnTo>
                        <a:pt x="131" y="211"/>
                      </a:lnTo>
                      <a:lnTo>
                        <a:pt x="125" y="197"/>
                      </a:lnTo>
                      <a:lnTo>
                        <a:pt x="121" y="190"/>
                      </a:lnTo>
                      <a:lnTo>
                        <a:pt x="123" y="188"/>
                      </a:lnTo>
                      <a:lnTo>
                        <a:pt x="125" y="186"/>
                      </a:lnTo>
                      <a:lnTo>
                        <a:pt x="129" y="186"/>
                      </a:lnTo>
                      <a:lnTo>
                        <a:pt x="121" y="174"/>
                      </a:lnTo>
                      <a:lnTo>
                        <a:pt x="117" y="171"/>
                      </a:lnTo>
                      <a:lnTo>
                        <a:pt x="116" y="169"/>
                      </a:lnTo>
                      <a:lnTo>
                        <a:pt x="123" y="165"/>
                      </a:lnTo>
                      <a:lnTo>
                        <a:pt x="129" y="163"/>
                      </a:lnTo>
                      <a:lnTo>
                        <a:pt x="133" y="161"/>
                      </a:lnTo>
                      <a:lnTo>
                        <a:pt x="137" y="163"/>
                      </a:lnTo>
                      <a:lnTo>
                        <a:pt x="175" y="201"/>
                      </a:lnTo>
                      <a:lnTo>
                        <a:pt x="167" y="188"/>
                      </a:lnTo>
                      <a:lnTo>
                        <a:pt x="156" y="169"/>
                      </a:lnTo>
                      <a:lnTo>
                        <a:pt x="141" y="142"/>
                      </a:lnTo>
                      <a:lnTo>
                        <a:pt x="119" y="94"/>
                      </a:lnTo>
                      <a:lnTo>
                        <a:pt x="108" y="65"/>
                      </a:lnTo>
                      <a:lnTo>
                        <a:pt x="104" y="54"/>
                      </a:lnTo>
                      <a:lnTo>
                        <a:pt x="104" y="48"/>
                      </a:lnTo>
                      <a:lnTo>
                        <a:pt x="104" y="46"/>
                      </a:lnTo>
                      <a:lnTo>
                        <a:pt x="119" y="7"/>
                      </a:lnTo>
                      <a:lnTo>
                        <a:pt x="108" y="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33" name="Freeform 69"/>
                <p:cNvSpPr>
                  <a:spLocks/>
                </p:cNvSpPr>
                <p:nvPr/>
              </p:nvSpPr>
              <p:spPr bwMode="auto">
                <a:xfrm>
                  <a:off x="5124" y="3933"/>
                  <a:ext cx="38" cy="33"/>
                </a:xfrm>
                <a:custGeom>
                  <a:avLst/>
                  <a:gdLst/>
                  <a:ahLst/>
                  <a:cxnLst>
                    <a:cxn ang="0">
                      <a:pos x="27" y="33"/>
                    </a:cxn>
                    <a:cxn ang="0">
                      <a:pos x="2" y="27"/>
                    </a:cxn>
                    <a:cxn ang="0">
                      <a:pos x="0" y="0"/>
                    </a:cxn>
                    <a:cxn ang="0">
                      <a:pos x="38" y="17"/>
                    </a:cxn>
                    <a:cxn ang="0">
                      <a:pos x="29" y="17"/>
                    </a:cxn>
                    <a:cxn ang="0">
                      <a:pos x="27" y="33"/>
                    </a:cxn>
                  </a:cxnLst>
                  <a:rect l="0" t="0" r="r" b="b"/>
                  <a:pathLst>
                    <a:path w="38" h="33">
                      <a:moveTo>
                        <a:pt x="27" y="33"/>
                      </a:moveTo>
                      <a:lnTo>
                        <a:pt x="2" y="27"/>
                      </a:lnTo>
                      <a:lnTo>
                        <a:pt x="0" y="0"/>
                      </a:lnTo>
                      <a:lnTo>
                        <a:pt x="38" y="17"/>
                      </a:lnTo>
                      <a:lnTo>
                        <a:pt x="29" y="17"/>
                      </a:lnTo>
                      <a:lnTo>
                        <a:pt x="27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34" name="Freeform 70"/>
                <p:cNvSpPr>
                  <a:spLocks/>
                </p:cNvSpPr>
                <p:nvPr/>
              </p:nvSpPr>
              <p:spPr bwMode="auto">
                <a:xfrm>
                  <a:off x="5030" y="3762"/>
                  <a:ext cx="84" cy="225"/>
                </a:xfrm>
                <a:custGeom>
                  <a:avLst/>
                  <a:gdLst/>
                  <a:ahLst/>
                  <a:cxnLst>
                    <a:cxn ang="0">
                      <a:pos x="40" y="121"/>
                    </a:cxn>
                    <a:cxn ang="0">
                      <a:pos x="32" y="117"/>
                    </a:cxn>
                    <a:cxn ang="0">
                      <a:pos x="25" y="112"/>
                    </a:cxn>
                    <a:cxn ang="0">
                      <a:pos x="0" y="48"/>
                    </a:cxn>
                    <a:cxn ang="0">
                      <a:pos x="36" y="114"/>
                    </a:cxn>
                    <a:cxn ang="0">
                      <a:pos x="40" y="110"/>
                    </a:cxn>
                    <a:cxn ang="0">
                      <a:pos x="27" y="69"/>
                    </a:cxn>
                    <a:cxn ang="0">
                      <a:pos x="15" y="39"/>
                    </a:cxn>
                    <a:cxn ang="0">
                      <a:pos x="7" y="25"/>
                    </a:cxn>
                    <a:cxn ang="0">
                      <a:pos x="0" y="18"/>
                    </a:cxn>
                    <a:cxn ang="0">
                      <a:pos x="2" y="10"/>
                    </a:cxn>
                    <a:cxn ang="0">
                      <a:pos x="5" y="2"/>
                    </a:cxn>
                    <a:cxn ang="0">
                      <a:pos x="7" y="0"/>
                    </a:cxn>
                    <a:cxn ang="0">
                      <a:pos x="9" y="0"/>
                    </a:cxn>
                    <a:cxn ang="0">
                      <a:pos x="30" y="22"/>
                    </a:cxn>
                    <a:cxn ang="0">
                      <a:pos x="44" y="35"/>
                    </a:cxn>
                    <a:cxn ang="0">
                      <a:pos x="48" y="43"/>
                    </a:cxn>
                    <a:cxn ang="0">
                      <a:pos x="51" y="50"/>
                    </a:cxn>
                    <a:cxn ang="0">
                      <a:pos x="55" y="79"/>
                    </a:cxn>
                    <a:cxn ang="0">
                      <a:pos x="84" y="169"/>
                    </a:cxn>
                    <a:cxn ang="0">
                      <a:pos x="82" y="183"/>
                    </a:cxn>
                    <a:cxn ang="0">
                      <a:pos x="82" y="192"/>
                    </a:cxn>
                    <a:cxn ang="0">
                      <a:pos x="84" y="202"/>
                    </a:cxn>
                    <a:cxn ang="0">
                      <a:pos x="80" y="194"/>
                    </a:cxn>
                    <a:cxn ang="0">
                      <a:pos x="71" y="185"/>
                    </a:cxn>
                    <a:cxn ang="0">
                      <a:pos x="63" y="171"/>
                    </a:cxn>
                    <a:cxn ang="0">
                      <a:pos x="59" y="165"/>
                    </a:cxn>
                    <a:cxn ang="0">
                      <a:pos x="57" y="162"/>
                    </a:cxn>
                    <a:cxn ang="0">
                      <a:pos x="61" y="173"/>
                    </a:cxn>
                    <a:cxn ang="0">
                      <a:pos x="63" y="188"/>
                    </a:cxn>
                    <a:cxn ang="0">
                      <a:pos x="63" y="206"/>
                    </a:cxn>
                    <a:cxn ang="0">
                      <a:pos x="61" y="213"/>
                    </a:cxn>
                    <a:cxn ang="0">
                      <a:pos x="57" y="223"/>
                    </a:cxn>
                    <a:cxn ang="0">
                      <a:pos x="50" y="223"/>
                    </a:cxn>
                    <a:cxn ang="0">
                      <a:pos x="42" y="225"/>
                    </a:cxn>
                    <a:cxn ang="0">
                      <a:pos x="36" y="225"/>
                    </a:cxn>
                    <a:cxn ang="0">
                      <a:pos x="40" y="210"/>
                    </a:cxn>
                    <a:cxn ang="0">
                      <a:pos x="42" y="196"/>
                    </a:cxn>
                    <a:cxn ang="0">
                      <a:pos x="42" y="169"/>
                    </a:cxn>
                    <a:cxn ang="0">
                      <a:pos x="38" y="150"/>
                    </a:cxn>
                    <a:cxn ang="0">
                      <a:pos x="34" y="142"/>
                    </a:cxn>
                    <a:cxn ang="0">
                      <a:pos x="34" y="140"/>
                    </a:cxn>
                    <a:cxn ang="0">
                      <a:pos x="34" y="139"/>
                    </a:cxn>
                    <a:cxn ang="0">
                      <a:pos x="38" y="135"/>
                    </a:cxn>
                    <a:cxn ang="0">
                      <a:pos x="42" y="133"/>
                    </a:cxn>
                    <a:cxn ang="0">
                      <a:pos x="40" y="121"/>
                    </a:cxn>
                  </a:cxnLst>
                  <a:rect l="0" t="0" r="r" b="b"/>
                  <a:pathLst>
                    <a:path w="84" h="225">
                      <a:moveTo>
                        <a:pt x="40" y="121"/>
                      </a:moveTo>
                      <a:lnTo>
                        <a:pt x="32" y="117"/>
                      </a:lnTo>
                      <a:lnTo>
                        <a:pt x="25" y="112"/>
                      </a:lnTo>
                      <a:lnTo>
                        <a:pt x="0" y="48"/>
                      </a:lnTo>
                      <a:lnTo>
                        <a:pt x="36" y="114"/>
                      </a:lnTo>
                      <a:lnTo>
                        <a:pt x="40" y="110"/>
                      </a:lnTo>
                      <a:lnTo>
                        <a:pt x="27" y="69"/>
                      </a:lnTo>
                      <a:lnTo>
                        <a:pt x="15" y="39"/>
                      </a:lnTo>
                      <a:lnTo>
                        <a:pt x="7" y="25"/>
                      </a:lnTo>
                      <a:lnTo>
                        <a:pt x="0" y="18"/>
                      </a:lnTo>
                      <a:lnTo>
                        <a:pt x="2" y="10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30" y="22"/>
                      </a:lnTo>
                      <a:lnTo>
                        <a:pt x="44" y="35"/>
                      </a:lnTo>
                      <a:lnTo>
                        <a:pt x="48" y="43"/>
                      </a:lnTo>
                      <a:lnTo>
                        <a:pt x="51" y="50"/>
                      </a:lnTo>
                      <a:lnTo>
                        <a:pt x="55" y="79"/>
                      </a:lnTo>
                      <a:lnTo>
                        <a:pt x="84" y="169"/>
                      </a:lnTo>
                      <a:lnTo>
                        <a:pt x="82" y="183"/>
                      </a:lnTo>
                      <a:lnTo>
                        <a:pt x="82" y="192"/>
                      </a:lnTo>
                      <a:lnTo>
                        <a:pt x="84" y="202"/>
                      </a:lnTo>
                      <a:lnTo>
                        <a:pt x="80" y="194"/>
                      </a:lnTo>
                      <a:lnTo>
                        <a:pt x="71" y="185"/>
                      </a:lnTo>
                      <a:lnTo>
                        <a:pt x="63" y="171"/>
                      </a:lnTo>
                      <a:lnTo>
                        <a:pt x="59" y="165"/>
                      </a:lnTo>
                      <a:lnTo>
                        <a:pt x="57" y="162"/>
                      </a:lnTo>
                      <a:lnTo>
                        <a:pt x="61" y="173"/>
                      </a:lnTo>
                      <a:lnTo>
                        <a:pt x="63" y="188"/>
                      </a:lnTo>
                      <a:lnTo>
                        <a:pt x="63" y="206"/>
                      </a:lnTo>
                      <a:lnTo>
                        <a:pt x="61" y="213"/>
                      </a:lnTo>
                      <a:lnTo>
                        <a:pt x="57" y="223"/>
                      </a:lnTo>
                      <a:lnTo>
                        <a:pt x="50" y="223"/>
                      </a:lnTo>
                      <a:lnTo>
                        <a:pt x="42" y="225"/>
                      </a:lnTo>
                      <a:lnTo>
                        <a:pt x="36" y="225"/>
                      </a:lnTo>
                      <a:lnTo>
                        <a:pt x="40" y="210"/>
                      </a:lnTo>
                      <a:lnTo>
                        <a:pt x="42" y="196"/>
                      </a:lnTo>
                      <a:lnTo>
                        <a:pt x="42" y="169"/>
                      </a:lnTo>
                      <a:lnTo>
                        <a:pt x="38" y="150"/>
                      </a:lnTo>
                      <a:lnTo>
                        <a:pt x="34" y="142"/>
                      </a:lnTo>
                      <a:lnTo>
                        <a:pt x="34" y="140"/>
                      </a:lnTo>
                      <a:lnTo>
                        <a:pt x="34" y="139"/>
                      </a:lnTo>
                      <a:lnTo>
                        <a:pt x="38" y="135"/>
                      </a:lnTo>
                      <a:lnTo>
                        <a:pt x="42" y="133"/>
                      </a:lnTo>
                      <a:lnTo>
                        <a:pt x="40" y="1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</p:grpSp>
          <p:grpSp>
            <p:nvGrpSpPr>
              <p:cNvPr id="8" name="Group 71"/>
              <p:cNvGrpSpPr>
                <a:grpSpLocks/>
              </p:cNvGrpSpPr>
              <p:nvPr/>
            </p:nvGrpSpPr>
            <p:grpSpPr bwMode="auto">
              <a:xfrm>
                <a:off x="4811" y="3889"/>
                <a:ext cx="175" cy="130"/>
                <a:chOff x="4987" y="3657"/>
                <a:chExt cx="415" cy="378"/>
              </a:xfrm>
            </p:grpSpPr>
            <p:sp>
              <p:nvSpPr>
                <p:cNvPr id="164936" name="Freeform 72"/>
                <p:cNvSpPr>
                  <a:spLocks/>
                </p:cNvSpPr>
                <p:nvPr/>
              </p:nvSpPr>
              <p:spPr bwMode="auto">
                <a:xfrm>
                  <a:off x="4987" y="3657"/>
                  <a:ext cx="415" cy="378"/>
                </a:xfrm>
                <a:custGeom>
                  <a:avLst/>
                  <a:gdLst/>
                  <a:ahLst/>
                  <a:cxnLst>
                    <a:cxn ang="0">
                      <a:pos x="23" y="132"/>
                    </a:cxn>
                    <a:cxn ang="0">
                      <a:pos x="22" y="121"/>
                    </a:cxn>
                    <a:cxn ang="0">
                      <a:pos x="27" y="107"/>
                    </a:cxn>
                    <a:cxn ang="0">
                      <a:pos x="50" y="94"/>
                    </a:cxn>
                    <a:cxn ang="0">
                      <a:pos x="56" y="73"/>
                    </a:cxn>
                    <a:cxn ang="0">
                      <a:pos x="58" y="69"/>
                    </a:cxn>
                    <a:cxn ang="0">
                      <a:pos x="83" y="61"/>
                    </a:cxn>
                    <a:cxn ang="0">
                      <a:pos x="89" y="61"/>
                    </a:cxn>
                    <a:cxn ang="0">
                      <a:pos x="100" y="69"/>
                    </a:cxn>
                    <a:cxn ang="0">
                      <a:pos x="108" y="71"/>
                    </a:cxn>
                    <a:cxn ang="0">
                      <a:pos x="123" y="73"/>
                    </a:cxn>
                    <a:cxn ang="0">
                      <a:pos x="125" y="75"/>
                    </a:cxn>
                    <a:cxn ang="0">
                      <a:pos x="133" y="77"/>
                    </a:cxn>
                    <a:cxn ang="0">
                      <a:pos x="142" y="75"/>
                    </a:cxn>
                    <a:cxn ang="0">
                      <a:pos x="164" y="40"/>
                    </a:cxn>
                    <a:cxn ang="0">
                      <a:pos x="200" y="8"/>
                    </a:cxn>
                    <a:cxn ang="0">
                      <a:pos x="225" y="2"/>
                    </a:cxn>
                    <a:cxn ang="0">
                      <a:pos x="238" y="8"/>
                    </a:cxn>
                    <a:cxn ang="0">
                      <a:pos x="246" y="17"/>
                    </a:cxn>
                    <a:cxn ang="0">
                      <a:pos x="269" y="9"/>
                    </a:cxn>
                    <a:cxn ang="0">
                      <a:pos x="275" y="11"/>
                    </a:cxn>
                    <a:cxn ang="0">
                      <a:pos x="279" y="8"/>
                    </a:cxn>
                    <a:cxn ang="0">
                      <a:pos x="292" y="0"/>
                    </a:cxn>
                    <a:cxn ang="0">
                      <a:pos x="302" y="0"/>
                    </a:cxn>
                    <a:cxn ang="0">
                      <a:pos x="321" y="4"/>
                    </a:cxn>
                    <a:cxn ang="0">
                      <a:pos x="325" y="8"/>
                    </a:cxn>
                    <a:cxn ang="0">
                      <a:pos x="359" y="44"/>
                    </a:cxn>
                    <a:cxn ang="0">
                      <a:pos x="400" y="96"/>
                    </a:cxn>
                    <a:cxn ang="0">
                      <a:pos x="411" y="125"/>
                    </a:cxn>
                    <a:cxn ang="0">
                      <a:pos x="415" y="190"/>
                    </a:cxn>
                    <a:cxn ang="0">
                      <a:pos x="404" y="240"/>
                    </a:cxn>
                    <a:cxn ang="0">
                      <a:pos x="396" y="251"/>
                    </a:cxn>
                    <a:cxn ang="0">
                      <a:pos x="383" y="255"/>
                    </a:cxn>
                    <a:cxn ang="0">
                      <a:pos x="365" y="267"/>
                    </a:cxn>
                    <a:cxn ang="0">
                      <a:pos x="358" y="276"/>
                    </a:cxn>
                    <a:cxn ang="0">
                      <a:pos x="342" y="276"/>
                    </a:cxn>
                    <a:cxn ang="0">
                      <a:pos x="333" y="284"/>
                    </a:cxn>
                    <a:cxn ang="0">
                      <a:pos x="329" y="293"/>
                    </a:cxn>
                    <a:cxn ang="0">
                      <a:pos x="306" y="320"/>
                    </a:cxn>
                    <a:cxn ang="0">
                      <a:pos x="298" y="330"/>
                    </a:cxn>
                    <a:cxn ang="0">
                      <a:pos x="290" y="336"/>
                    </a:cxn>
                    <a:cxn ang="0">
                      <a:pos x="248" y="322"/>
                    </a:cxn>
                    <a:cxn ang="0">
                      <a:pos x="242" y="359"/>
                    </a:cxn>
                    <a:cxn ang="0">
                      <a:pos x="242" y="364"/>
                    </a:cxn>
                    <a:cxn ang="0">
                      <a:pos x="229" y="378"/>
                    </a:cxn>
                    <a:cxn ang="0">
                      <a:pos x="225" y="378"/>
                    </a:cxn>
                    <a:cxn ang="0">
                      <a:pos x="221" y="374"/>
                    </a:cxn>
                    <a:cxn ang="0">
                      <a:pos x="210" y="361"/>
                    </a:cxn>
                    <a:cxn ang="0">
                      <a:pos x="177" y="364"/>
                    </a:cxn>
                    <a:cxn ang="0">
                      <a:pos x="167" y="372"/>
                    </a:cxn>
                    <a:cxn ang="0">
                      <a:pos x="150" y="372"/>
                    </a:cxn>
                    <a:cxn ang="0">
                      <a:pos x="141" y="370"/>
                    </a:cxn>
                    <a:cxn ang="0">
                      <a:pos x="123" y="359"/>
                    </a:cxn>
                    <a:cxn ang="0">
                      <a:pos x="110" y="349"/>
                    </a:cxn>
                    <a:cxn ang="0">
                      <a:pos x="96" y="351"/>
                    </a:cxn>
                    <a:cxn ang="0">
                      <a:pos x="87" y="353"/>
                    </a:cxn>
                    <a:cxn ang="0">
                      <a:pos x="68" y="334"/>
                    </a:cxn>
                    <a:cxn ang="0">
                      <a:pos x="50" y="322"/>
                    </a:cxn>
                    <a:cxn ang="0">
                      <a:pos x="18" y="259"/>
                    </a:cxn>
                    <a:cxn ang="0">
                      <a:pos x="2" y="213"/>
                    </a:cxn>
                    <a:cxn ang="0">
                      <a:pos x="0" y="186"/>
                    </a:cxn>
                    <a:cxn ang="0">
                      <a:pos x="27" y="140"/>
                    </a:cxn>
                  </a:cxnLst>
                  <a:rect l="0" t="0" r="r" b="b"/>
                  <a:pathLst>
                    <a:path w="415" h="378">
                      <a:moveTo>
                        <a:pt x="27" y="140"/>
                      </a:moveTo>
                      <a:lnTo>
                        <a:pt x="23" y="132"/>
                      </a:lnTo>
                      <a:lnTo>
                        <a:pt x="22" y="127"/>
                      </a:lnTo>
                      <a:lnTo>
                        <a:pt x="22" y="121"/>
                      </a:lnTo>
                      <a:lnTo>
                        <a:pt x="23" y="115"/>
                      </a:lnTo>
                      <a:lnTo>
                        <a:pt x="27" y="107"/>
                      </a:lnTo>
                      <a:lnTo>
                        <a:pt x="37" y="102"/>
                      </a:lnTo>
                      <a:lnTo>
                        <a:pt x="50" y="94"/>
                      </a:lnTo>
                      <a:lnTo>
                        <a:pt x="54" y="79"/>
                      </a:lnTo>
                      <a:lnTo>
                        <a:pt x="56" y="73"/>
                      </a:lnTo>
                      <a:lnTo>
                        <a:pt x="56" y="69"/>
                      </a:lnTo>
                      <a:lnTo>
                        <a:pt x="58" y="69"/>
                      </a:lnTo>
                      <a:lnTo>
                        <a:pt x="73" y="63"/>
                      </a:lnTo>
                      <a:lnTo>
                        <a:pt x="83" y="61"/>
                      </a:lnTo>
                      <a:lnTo>
                        <a:pt x="87" y="61"/>
                      </a:lnTo>
                      <a:lnTo>
                        <a:pt x="89" y="61"/>
                      </a:lnTo>
                      <a:lnTo>
                        <a:pt x="96" y="67"/>
                      </a:lnTo>
                      <a:lnTo>
                        <a:pt x="100" y="69"/>
                      </a:lnTo>
                      <a:lnTo>
                        <a:pt x="104" y="71"/>
                      </a:lnTo>
                      <a:lnTo>
                        <a:pt x="108" y="71"/>
                      </a:lnTo>
                      <a:lnTo>
                        <a:pt x="116" y="71"/>
                      </a:lnTo>
                      <a:lnTo>
                        <a:pt x="123" y="73"/>
                      </a:lnTo>
                      <a:lnTo>
                        <a:pt x="125" y="73"/>
                      </a:lnTo>
                      <a:lnTo>
                        <a:pt x="125" y="75"/>
                      </a:lnTo>
                      <a:lnTo>
                        <a:pt x="129" y="77"/>
                      </a:lnTo>
                      <a:lnTo>
                        <a:pt x="133" y="77"/>
                      </a:lnTo>
                      <a:lnTo>
                        <a:pt x="137" y="77"/>
                      </a:lnTo>
                      <a:lnTo>
                        <a:pt x="142" y="75"/>
                      </a:lnTo>
                      <a:lnTo>
                        <a:pt x="148" y="73"/>
                      </a:lnTo>
                      <a:lnTo>
                        <a:pt x="164" y="40"/>
                      </a:lnTo>
                      <a:lnTo>
                        <a:pt x="175" y="19"/>
                      </a:lnTo>
                      <a:lnTo>
                        <a:pt x="200" y="8"/>
                      </a:lnTo>
                      <a:lnTo>
                        <a:pt x="217" y="4"/>
                      </a:lnTo>
                      <a:lnTo>
                        <a:pt x="225" y="2"/>
                      </a:lnTo>
                      <a:lnTo>
                        <a:pt x="231" y="4"/>
                      </a:lnTo>
                      <a:lnTo>
                        <a:pt x="238" y="8"/>
                      </a:lnTo>
                      <a:lnTo>
                        <a:pt x="242" y="11"/>
                      </a:lnTo>
                      <a:lnTo>
                        <a:pt x="246" y="17"/>
                      </a:lnTo>
                      <a:lnTo>
                        <a:pt x="265" y="9"/>
                      </a:lnTo>
                      <a:lnTo>
                        <a:pt x="269" y="9"/>
                      </a:lnTo>
                      <a:lnTo>
                        <a:pt x="273" y="9"/>
                      </a:lnTo>
                      <a:lnTo>
                        <a:pt x="275" y="11"/>
                      </a:lnTo>
                      <a:lnTo>
                        <a:pt x="277" y="9"/>
                      </a:lnTo>
                      <a:lnTo>
                        <a:pt x="279" y="8"/>
                      </a:lnTo>
                      <a:lnTo>
                        <a:pt x="287" y="4"/>
                      </a:lnTo>
                      <a:lnTo>
                        <a:pt x="292" y="0"/>
                      </a:lnTo>
                      <a:lnTo>
                        <a:pt x="296" y="0"/>
                      </a:lnTo>
                      <a:lnTo>
                        <a:pt x="302" y="0"/>
                      </a:lnTo>
                      <a:lnTo>
                        <a:pt x="311" y="2"/>
                      </a:lnTo>
                      <a:lnTo>
                        <a:pt x="321" y="4"/>
                      </a:lnTo>
                      <a:lnTo>
                        <a:pt x="323" y="6"/>
                      </a:lnTo>
                      <a:lnTo>
                        <a:pt x="325" y="8"/>
                      </a:lnTo>
                      <a:lnTo>
                        <a:pt x="336" y="19"/>
                      </a:lnTo>
                      <a:lnTo>
                        <a:pt x="359" y="44"/>
                      </a:lnTo>
                      <a:lnTo>
                        <a:pt x="384" y="71"/>
                      </a:lnTo>
                      <a:lnTo>
                        <a:pt x="400" y="96"/>
                      </a:lnTo>
                      <a:lnTo>
                        <a:pt x="406" y="109"/>
                      </a:lnTo>
                      <a:lnTo>
                        <a:pt x="411" y="125"/>
                      </a:lnTo>
                      <a:lnTo>
                        <a:pt x="415" y="157"/>
                      </a:lnTo>
                      <a:lnTo>
                        <a:pt x="415" y="190"/>
                      </a:lnTo>
                      <a:lnTo>
                        <a:pt x="411" y="213"/>
                      </a:lnTo>
                      <a:lnTo>
                        <a:pt x="404" y="240"/>
                      </a:lnTo>
                      <a:lnTo>
                        <a:pt x="400" y="249"/>
                      </a:lnTo>
                      <a:lnTo>
                        <a:pt x="396" y="251"/>
                      </a:lnTo>
                      <a:lnTo>
                        <a:pt x="394" y="253"/>
                      </a:lnTo>
                      <a:lnTo>
                        <a:pt x="383" y="255"/>
                      </a:lnTo>
                      <a:lnTo>
                        <a:pt x="369" y="255"/>
                      </a:lnTo>
                      <a:lnTo>
                        <a:pt x="365" y="267"/>
                      </a:lnTo>
                      <a:lnTo>
                        <a:pt x="361" y="272"/>
                      </a:lnTo>
                      <a:lnTo>
                        <a:pt x="358" y="276"/>
                      </a:lnTo>
                      <a:lnTo>
                        <a:pt x="348" y="278"/>
                      </a:lnTo>
                      <a:lnTo>
                        <a:pt x="342" y="276"/>
                      </a:lnTo>
                      <a:lnTo>
                        <a:pt x="335" y="274"/>
                      </a:lnTo>
                      <a:lnTo>
                        <a:pt x="333" y="284"/>
                      </a:lnTo>
                      <a:lnTo>
                        <a:pt x="333" y="288"/>
                      </a:lnTo>
                      <a:lnTo>
                        <a:pt x="329" y="293"/>
                      </a:lnTo>
                      <a:lnTo>
                        <a:pt x="317" y="305"/>
                      </a:lnTo>
                      <a:lnTo>
                        <a:pt x="306" y="320"/>
                      </a:lnTo>
                      <a:lnTo>
                        <a:pt x="304" y="326"/>
                      </a:lnTo>
                      <a:lnTo>
                        <a:pt x="298" y="330"/>
                      </a:lnTo>
                      <a:lnTo>
                        <a:pt x="294" y="334"/>
                      </a:lnTo>
                      <a:lnTo>
                        <a:pt x="290" y="336"/>
                      </a:lnTo>
                      <a:lnTo>
                        <a:pt x="273" y="330"/>
                      </a:lnTo>
                      <a:lnTo>
                        <a:pt x="248" y="322"/>
                      </a:lnTo>
                      <a:lnTo>
                        <a:pt x="240" y="355"/>
                      </a:lnTo>
                      <a:lnTo>
                        <a:pt x="242" y="359"/>
                      </a:lnTo>
                      <a:lnTo>
                        <a:pt x="244" y="361"/>
                      </a:lnTo>
                      <a:lnTo>
                        <a:pt x="242" y="364"/>
                      </a:lnTo>
                      <a:lnTo>
                        <a:pt x="235" y="374"/>
                      </a:lnTo>
                      <a:lnTo>
                        <a:pt x="229" y="378"/>
                      </a:lnTo>
                      <a:lnTo>
                        <a:pt x="227" y="378"/>
                      </a:lnTo>
                      <a:lnTo>
                        <a:pt x="225" y="378"/>
                      </a:lnTo>
                      <a:lnTo>
                        <a:pt x="223" y="376"/>
                      </a:lnTo>
                      <a:lnTo>
                        <a:pt x="221" y="374"/>
                      </a:lnTo>
                      <a:lnTo>
                        <a:pt x="215" y="368"/>
                      </a:lnTo>
                      <a:lnTo>
                        <a:pt x="210" y="361"/>
                      </a:lnTo>
                      <a:lnTo>
                        <a:pt x="190" y="353"/>
                      </a:lnTo>
                      <a:lnTo>
                        <a:pt x="177" y="364"/>
                      </a:lnTo>
                      <a:lnTo>
                        <a:pt x="169" y="370"/>
                      </a:lnTo>
                      <a:lnTo>
                        <a:pt x="167" y="372"/>
                      </a:lnTo>
                      <a:lnTo>
                        <a:pt x="164" y="374"/>
                      </a:lnTo>
                      <a:lnTo>
                        <a:pt x="150" y="372"/>
                      </a:lnTo>
                      <a:lnTo>
                        <a:pt x="144" y="372"/>
                      </a:lnTo>
                      <a:lnTo>
                        <a:pt x="141" y="370"/>
                      </a:lnTo>
                      <a:lnTo>
                        <a:pt x="139" y="370"/>
                      </a:lnTo>
                      <a:lnTo>
                        <a:pt x="123" y="359"/>
                      </a:lnTo>
                      <a:lnTo>
                        <a:pt x="114" y="351"/>
                      </a:lnTo>
                      <a:lnTo>
                        <a:pt x="110" y="349"/>
                      </a:lnTo>
                      <a:lnTo>
                        <a:pt x="108" y="349"/>
                      </a:lnTo>
                      <a:lnTo>
                        <a:pt x="96" y="351"/>
                      </a:lnTo>
                      <a:lnTo>
                        <a:pt x="91" y="353"/>
                      </a:lnTo>
                      <a:lnTo>
                        <a:pt x="87" y="353"/>
                      </a:lnTo>
                      <a:lnTo>
                        <a:pt x="77" y="341"/>
                      </a:lnTo>
                      <a:lnTo>
                        <a:pt x="68" y="334"/>
                      </a:lnTo>
                      <a:lnTo>
                        <a:pt x="58" y="334"/>
                      </a:lnTo>
                      <a:lnTo>
                        <a:pt x="50" y="322"/>
                      </a:lnTo>
                      <a:lnTo>
                        <a:pt x="39" y="303"/>
                      </a:lnTo>
                      <a:lnTo>
                        <a:pt x="18" y="259"/>
                      </a:lnTo>
                      <a:lnTo>
                        <a:pt x="8" y="234"/>
                      </a:lnTo>
                      <a:lnTo>
                        <a:pt x="2" y="213"/>
                      </a:lnTo>
                      <a:lnTo>
                        <a:pt x="0" y="194"/>
                      </a:lnTo>
                      <a:lnTo>
                        <a:pt x="0" y="186"/>
                      </a:lnTo>
                      <a:lnTo>
                        <a:pt x="2" y="180"/>
                      </a:lnTo>
                      <a:lnTo>
                        <a:pt x="27" y="1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37" name="Freeform 73"/>
                <p:cNvSpPr>
                  <a:spLocks/>
                </p:cNvSpPr>
                <p:nvPr/>
              </p:nvSpPr>
              <p:spPr bwMode="auto">
                <a:xfrm>
                  <a:off x="5053" y="3737"/>
                  <a:ext cx="61" cy="58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2" y="8"/>
                    </a:cxn>
                    <a:cxn ang="0">
                      <a:pos x="4" y="2"/>
                    </a:cxn>
                    <a:cxn ang="0">
                      <a:pos x="5" y="0"/>
                    </a:cxn>
                    <a:cxn ang="0">
                      <a:pos x="28" y="8"/>
                    </a:cxn>
                    <a:cxn ang="0">
                      <a:pos x="55" y="20"/>
                    </a:cxn>
                    <a:cxn ang="0">
                      <a:pos x="57" y="22"/>
                    </a:cxn>
                    <a:cxn ang="0">
                      <a:pos x="59" y="27"/>
                    </a:cxn>
                    <a:cxn ang="0">
                      <a:pos x="61" y="41"/>
                    </a:cxn>
                    <a:cxn ang="0">
                      <a:pos x="61" y="58"/>
                    </a:cxn>
                    <a:cxn ang="0">
                      <a:pos x="53" y="47"/>
                    </a:cxn>
                    <a:cxn ang="0">
                      <a:pos x="48" y="41"/>
                    </a:cxn>
                    <a:cxn ang="0">
                      <a:pos x="44" y="39"/>
                    </a:cxn>
                    <a:cxn ang="0">
                      <a:pos x="21" y="27"/>
                    </a:cxn>
                    <a:cxn ang="0">
                      <a:pos x="7" y="20"/>
                    </a:cxn>
                    <a:cxn ang="0">
                      <a:pos x="2" y="18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61" h="58">
                      <a:moveTo>
                        <a:pt x="0" y="16"/>
                      </a:moveTo>
                      <a:lnTo>
                        <a:pt x="2" y="8"/>
                      </a:lnTo>
                      <a:lnTo>
                        <a:pt x="4" y="2"/>
                      </a:lnTo>
                      <a:lnTo>
                        <a:pt x="5" y="0"/>
                      </a:lnTo>
                      <a:lnTo>
                        <a:pt x="28" y="8"/>
                      </a:lnTo>
                      <a:lnTo>
                        <a:pt x="55" y="20"/>
                      </a:lnTo>
                      <a:lnTo>
                        <a:pt x="57" y="22"/>
                      </a:lnTo>
                      <a:lnTo>
                        <a:pt x="59" y="27"/>
                      </a:lnTo>
                      <a:lnTo>
                        <a:pt x="61" y="41"/>
                      </a:lnTo>
                      <a:lnTo>
                        <a:pt x="61" y="58"/>
                      </a:lnTo>
                      <a:lnTo>
                        <a:pt x="53" y="47"/>
                      </a:lnTo>
                      <a:lnTo>
                        <a:pt x="48" y="41"/>
                      </a:lnTo>
                      <a:lnTo>
                        <a:pt x="44" y="39"/>
                      </a:lnTo>
                      <a:lnTo>
                        <a:pt x="21" y="27"/>
                      </a:lnTo>
                      <a:lnTo>
                        <a:pt x="7" y="20"/>
                      </a:lnTo>
                      <a:lnTo>
                        <a:pt x="2" y="18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D7EB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38" name="Freeform 74"/>
                <p:cNvSpPr>
                  <a:spLocks/>
                </p:cNvSpPr>
                <p:nvPr/>
              </p:nvSpPr>
              <p:spPr bwMode="auto">
                <a:xfrm>
                  <a:off x="5170" y="3960"/>
                  <a:ext cx="46" cy="29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46" y="13"/>
                    </a:cxn>
                    <a:cxn ang="0">
                      <a:pos x="42" y="21"/>
                    </a:cxn>
                    <a:cxn ang="0">
                      <a:pos x="40" y="27"/>
                    </a:cxn>
                    <a:cxn ang="0">
                      <a:pos x="38" y="27"/>
                    </a:cxn>
                    <a:cxn ang="0">
                      <a:pos x="36" y="29"/>
                    </a:cxn>
                    <a:cxn ang="0">
                      <a:pos x="31" y="27"/>
                    </a:cxn>
                    <a:cxn ang="0">
                      <a:pos x="21" y="25"/>
                    </a:cxn>
                    <a:cxn ang="0">
                      <a:pos x="7" y="23"/>
                    </a:cxn>
                    <a:cxn ang="0">
                      <a:pos x="0" y="23"/>
                    </a:cxn>
                    <a:cxn ang="0">
                      <a:pos x="0" y="13"/>
                    </a:cxn>
                    <a:cxn ang="0">
                      <a:pos x="0" y="6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46" h="29">
                      <a:moveTo>
                        <a:pt x="11" y="0"/>
                      </a:moveTo>
                      <a:lnTo>
                        <a:pt x="46" y="13"/>
                      </a:lnTo>
                      <a:lnTo>
                        <a:pt x="42" y="21"/>
                      </a:lnTo>
                      <a:lnTo>
                        <a:pt x="40" y="27"/>
                      </a:lnTo>
                      <a:lnTo>
                        <a:pt x="38" y="27"/>
                      </a:lnTo>
                      <a:lnTo>
                        <a:pt x="36" y="29"/>
                      </a:lnTo>
                      <a:lnTo>
                        <a:pt x="31" y="27"/>
                      </a:lnTo>
                      <a:lnTo>
                        <a:pt x="21" y="25"/>
                      </a:lnTo>
                      <a:lnTo>
                        <a:pt x="7" y="23"/>
                      </a:lnTo>
                      <a:lnTo>
                        <a:pt x="0" y="23"/>
                      </a:ln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D7EB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39" name="Freeform 75"/>
                <p:cNvSpPr>
                  <a:spLocks/>
                </p:cNvSpPr>
                <p:nvPr/>
              </p:nvSpPr>
              <p:spPr bwMode="auto">
                <a:xfrm>
                  <a:off x="5039" y="3762"/>
                  <a:ext cx="69" cy="15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6"/>
                    </a:cxn>
                    <a:cxn ang="0">
                      <a:pos x="21" y="12"/>
                    </a:cxn>
                    <a:cxn ang="0">
                      <a:pos x="25" y="16"/>
                    </a:cxn>
                    <a:cxn ang="0">
                      <a:pos x="42" y="31"/>
                    </a:cxn>
                    <a:cxn ang="0">
                      <a:pos x="52" y="41"/>
                    </a:cxn>
                    <a:cxn ang="0">
                      <a:pos x="56" y="45"/>
                    </a:cxn>
                    <a:cxn ang="0">
                      <a:pos x="58" y="48"/>
                    </a:cxn>
                    <a:cxn ang="0">
                      <a:pos x="62" y="58"/>
                    </a:cxn>
                    <a:cxn ang="0">
                      <a:pos x="66" y="75"/>
                    </a:cxn>
                    <a:cxn ang="0">
                      <a:pos x="69" y="106"/>
                    </a:cxn>
                    <a:cxn ang="0">
                      <a:pos x="66" y="129"/>
                    </a:cxn>
                    <a:cxn ang="0">
                      <a:pos x="62" y="152"/>
                    </a:cxn>
                    <a:cxn ang="0">
                      <a:pos x="56" y="119"/>
                    </a:cxn>
                    <a:cxn ang="0">
                      <a:pos x="44" y="79"/>
                    </a:cxn>
                    <a:cxn ang="0">
                      <a:pos x="25" y="35"/>
                    </a:cxn>
                    <a:cxn ang="0">
                      <a:pos x="14" y="1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9" h="152">
                      <a:moveTo>
                        <a:pt x="0" y="0"/>
                      </a:moveTo>
                      <a:lnTo>
                        <a:pt x="12" y="6"/>
                      </a:lnTo>
                      <a:lnTo>
                        <a:pt x="21" y="12"/>
                      </a:lnTo>
                      <a:lnTo>
                        <a:pt x="25" y="16"/>
                      </a:lnTo>
                      <a:lnTo>
                        <a:pt x="42" y="31"/>
                      </a:lnTo>
                      <a:lnTo>
                        <a:pt x="52" y="41"/>
                      </a:lnTo>
                      <a:lnTo>
                        <a:pt x="56" y="45"/>
                      </a:lnTo>
                      <a:lnTo>
                        <a:pt x="58" y="48"/>
                      </a:lnTo>
                      <a:lnTo>
                        <a:pt x="62" y="58"/>
                      </a:lnTo>
                      <a:lnTo>
                        <a:pt x="66" y="75"/>
                      </a:lnTo>
                      <a:lnTo>
                        <a:pt x="69" y="106"/>
                      </a:lnTo>
                      <a:lnTo>
                        <a:pt x="66" y="129"/>
                      </a:lnTo>
                      <a:lnTo>
                        <a:pt x="62" y="152"/>
                      </a:lnTo>
                      <a:lnTo>
                        <a:pt x="56" y="119"/>
                      </a:lnTo>
                      <a:lnTo>
                        <a:pt x="44" y="79"/>
                      </a:lnTo>
                      <a:lnTo>
                        <a:pt x="25" y="35"/>
                      </a:lnTo>
                      <a:lnTo>
                        <a:pt x="14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7EB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40" name="Freeform 76"/>
                <p:cNvSpPr>
                  <a:spLocks/>
                </p:cNvSpPr>
                <p:nvPr/>
              </p:nvSpPr>
              <p:spPr bwMode="auto">
                <a:xfrm>
                  <a:off x="5197" y="3872"/>
                  <a:ext cx="46" cy="75"/>
                </a:xfrm>
                <a:custGeom>
                  <a:avLst/>
                  <a:gdLst/>
                  <a:ahLst/>
                  <a:cxnLst>
                    <a:cxn ang="0">
                      <a:pos x="7" y="19"/>
                    </a:cxn>
                    <a:cxn ang="0">
                      <a:pos x="34" y="0"/>
                    </a:cxn>
                    <a:cxn ang="0">
                      <a:pos x="44" y="0"/>
                    </a:cxn>
                    <a:cxn ang="0">
                      <a:pos x="46" y="7"/>
                    </a:cxn>
                    <a:cxn ang="0">
                      <a:pos x="46" y="13"/>
                    </a:cxn>
                    <a:cxn ang="0">
                      <a:pos x="44" y="19"/>
                    </a:cxn>
                    <a:cxn ang="0">
                      <a:pos x="36" y="40"/>
                    </a:cxn>
                    <a:cxn ang="0">
                      <a:pos x="30" y="54"/>
                    </a:cxn>
                    <a:cxn ang="0">
                      <a:pos x="25" y="63"/>
                    </a:cxn>
                    <a:cxn ang="0">
                      <a:pos x="15" y="75"/>
                    </a:cxn>
                    <a:cxn ang="0">
                      <a:pos x="21" y="57"/>
                    </a:cxn>
                    <a:cxn ang="0">
                      <a:pos x="23" y="46"/>
                    </a:cxn>
                    <a:cxn ang="0">
                      <a:pos x="23" y="42"/>
                    </a:cxn>
                    <a:cxn ang="0">
                      <a:pos x="23" y="40"/>
                    </a:cxn>
                    <a:cxn ang="0">
                      <a:pos x="11" y="34"/>
                    </a:cxn>
                    <a:cxn ang="0">
                      <a:pos x="4" y="30"/>
                    </a:cxn>
                    <a:cxn ang="0">
                      <a:pos x="2" y="29"/>
                    </a:cxn>
                    <a:cxn ang="0">
                      <a:pos x="0" y="27"/>
                    </a:cxn>
                    <a:cxn ang="0">
                      <a:pos x="7" y="19"/>
                    </a:cxn>
                  </a:cxnLst>
                  <a:rect l="0" t="0" r="r" b="b"/>
                  <a:pathLst>
                    <a:path w="46" h="75">
                      <a:moveTo>
                        <a:pt x="7" y="19"/>
                      </a:moveTo>
                      <a:lnTo>
                        <a:pt x="34" y="0"/>
                      </a:lnTo>
                      <a:lnTo>
                        <a:pt x="44" y="0"/>
                      </a:lnTo>
                      <a:lnTo>
                        <a:pt x="46" y="7"/>
                      </a:lnTo>
                      <a:lnTo>
                        <a:pt x="46" y="13"/>
                      </a:lnTo>
                      <a:lnTo>
                        <a:pt x="44" y="19"/>
                      </a:lnTo>
                      <a:lnTo>
                        <a:pt x="36" y="40"/>
                      </a:lnTo>
                      <a:lnTo>
                        <a:pt x="30" y="54"/>
                      </a:lnTo>
                      <a:lnTo>
                        <a:pt x="25" y="63"/>
                      </a:lnTo>
                      <a:lnTo>
                        <a:pt x="15" y="75"/>
                      </a:lnTo>
                      <a:lnTo>
                        <a:pt x="21" y="57"/>
                      </a:lnTo>
                      <a:lnTo>
                        <a:pt x="23" y="46"/>
                      </a:lnTo>
                      <a:lnTo>
                        <a:pt x="23" y="42"/>
                      </a:lnTo>
                      <a:lnTo>
                        <a:pt x="23" y="40"/>
                      </a:lnTo>
                      <a:lnTo>
                        <a:pt x="11" y="34"/>
                      </a:lnTo>
                      <a:lnTo>
                        <a:pt x="4" y="30"/>
                      </a:lnTo>
                      <a:lnTo>
                        <a:pt x="2" y="29"/>
                      </a:lnTo>
                      <a:lnTo>
                        <a:pt x="0" y="27"/>
                      </a:lnTo>
                      <a:lnTo>
                        <a:pt x="7" y="19"/>
                      </a:lnTo>
                      <a:close/>
                    </a:path>
                  </a:pathLst>
                </a:custGeom>
                <a:solidFill>
                  <a:srgbClr val="D7EB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41" name="Freeform 77"/>
                <p:cNvSpPr>
                  <a:spLocks/>
                </p:cNvSpPr>
                <p:nvPr/>
              </p:nvSpPr>
              <p:spPr bwMode="auto">
                <a:xfrm>
                  <a:off x="5202" y="3688"/>
                  <a:ext cx="54" cy="149"/>
                </a:xfrm>
                <a:custGeom>
                  <a:avLst/>
                  <a:gdLst/>
                  <a:ahLst/>
                  <a:cxnLst>
                    <a:cxn ang="0">
                      <a:pos x="16" y="51"/>
                    </a:cxn>
                    <a:cxn ang="0">
                      <a:pos x="18" y="57"/>
                    </a:cxn>
                    <a:cxn ang="0">
                      <a:pos x="22" y="69"/>
                    </a:cxn>
                    <a:cxn ang="0">
                      <a:pos x="31" y="97"/>
                    </a:cxn>
                    <a:cxn ang="0">
                      <a:pos x="45" y="126"/>
                    </a:cxn>
                    <a:cxn ang="0">
                      <a:pos x="54" y="143"/>
                    </a:cxn>
                    <a:cxn ang="0">
                      <a:pos x="45" y="149"/>
                    </a:cxn>
                    <a:cxn ang="0">
                      <a:pos x="23" y="111"/>
                    </a:cxn>
                    <a:cxn ang="0">
                      <a:pos x="12" y="92"/>
                    </a:cxn>
                    <a:cxn ang="0">
                      <a:pos x="6" y="61"/>
                    </a:cxn>
                    <a:cxn ang="0">
                      <a:pos x="2" y="42"/>
                    </a:cxn>
                    <a:cxn ang="0">
                      <a:pos x="2" y="36"/>
                    </a:cxn>
                    <a:cxn ang="0">
                      <a:pos x="0" y="34"/>
                    </a:cxn>
                    <a:cxn ang="0">
                      <a:pos x="14" y="19"/>
                    </a:cxn>
                    <a:cxn ang="0">
                      <a:pos x="23" y="7"/>
                    </a:cxn>
                    <a:cxn ang="0">
                      <a:pos x="39" y="0"/>
                    </a:cxn>
                    <a:cxn ang="0">
                      <a:pos x="27" y="21"/>
                    </a:cxn>
                    <a:cxn ang="0">
                      <a:pos x="20" y="38"/>
                    </a:cxn>
                    <a:cxn ang="0">
                      <a:pos x="18" y="46"/>
                    </a:cxn>
                    <a:cxn ang="0">
                      <a:pos x="16" y="51"/>
                    </a:cxn>
                  </a:cxnLst>
                  <a:rect l="0" t="0" r="r" b="b"/>
                  <a:pathLst>
                    <a:path w="54" h="149">
                      <a:moveTo>
                        <a:pt x="16" y="51"/>
                      </a:moveTo>
                      <a:lnTo>
                        <a:pt x="18" y="57"/>
                      </a:lnTo>
                      <a:lnTo>
                        <a:pt x="22" y="69"/>
                      </a:lnTo>
                      <a:lnTo>
                        <a:pt x="31" y="97"/>
                      </a:lnTo>
                      <a:lnTo>
                        <a:pt x="45" y="126"/>
                      </a:lnTo>
                      <a:lnTo>
                        <a:pt x="54" y="143"/>
                      </a:lnTo>
                      <a:lnTo>
                        <a:pt x="45" y="149"/>
                      </a:lnTo>
                      <a:lnTo>
                        <a:pt x="23" y="111"/>
                      </a:lnTo>
                      <a:lnTo>
                        <a:pt x="12" y="92"/>
                      </a:lnTo>
                      <a:lnTo>
                        <a:pt x="6" y="61"/>
                      </a:lnTo>
                      <a:lnTo>
                        <a:pt x="2" y="42"/>
                      </a:lnTo>
                      <a:lnTo>
                        <a:pt x="2" y="36"/>
                      </a:lnTo>
                      <a:lnTo>
                        <a:pt x="0" y="34"/>
                      </a:lnTo>
                      <a:lnTo>
                        <a:pt x="14" y="19"/>
                      </a:lnTo>
                      <a:lnTo>
                        <a:pt x="23" y="7"/>
                      </a:lnTo>
                      <a:lnTo>
                        <a:pt x="39" y="0"/>
                      </a:lnTo>
                      <a:lnTo>
                        <a:pt x="27" y="21"/>
                      </a:lnTo>
                      <a:lnTo>
                        <a:pt x="20" y="38"/>
                      </a:lnTo>
                      <a:lnTo>
                        <a:pt x="18" y="46"/>
                      </a:lnTo>
                      <a:lnTo>
                        <a:pt x="16" y="51"/>
                      </a:lnTo>
                      <a:close/>
                    </a:path>
                  </a:pathLst>
                </a:custGeom>
                <a:solidFill>
                  <a:srgbClr val="D7EB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42" name="Freeform 78"/>
                <p:cNvSpPr>
                  <a:spLocks/>
                </p:cNvSpPr>
                <p:nvPr/>
              </p:nvSpPr>
              <p:spPr bwMode="auto">
                <a:xfrm>
                  <a:off x="5114" y="3960"/>
                  <a:ext cx="44" cy="50"/>
                </a:xfrm>
                <a:custGeom>
                  <a:avLst/>
                  <a:gdLst/>
                  <a:ahLst/>
                  <a:cxnLst>
                    <a:cxn ang="0">
                      <a:pos x="6" y="50"/>
                    </a:cxn>
                    <a:cxn ang="0">
                      <a:pos x="6" y="40"/>
                    </a:cxn>
                    <a:cxn ang="0">
                      <a:pos x="4" y="25"/>
                    </a:cxn>
                    <a:cxn ang="0">
                      <a:pos x="0" y="4"/>
                    </a:cxn>
                    <a:cxn ang="0">
                      <a:pos x="8" y="19"/>
                    </a:cxn>
                    <a:cxn ang="0">
                      <a:pos x="10" y="17"/>
                    </a:cxn>
                    <a:cxn ang="0">
                      <a:pos x="12" y="17"/>
                    </a:cxn>
                    <a:cxn ang="0">
                      <a:pos x="14" y="12"/>
                    </a:cxn>
                    <a:cxn ang="0">
                      <a:pos x="15" y="6"/>
                    </a:cxn>
                    <a:cxn ang="0">
                      <a:pos x="14" y="2"/>
                    </a:cxn>
                    <a:cxn ang="0">
                      <a:pos x="12" y="0"/>
                    </a:cxn>
                    <a:cxn ang="0">
                      <a:pos x="37" y="6"/>
                    </a:cxn>
                    <a:cxn ang="0">
                      <a:pos x="39" y="21"/>
                    </a:cxn>
                    <a:cxn ang="0">
                      <a:pos x="40" y="35"/>
                    </a:cxn>
                    <a:cxn ang="0">
                      <a:pos x="42" y="40"/>
                    </a:cxn>
                    <a:cxn ang="0">
                      <a:pos x="44" y="46"/>
                    </a:cxn>
                    <a:cxn ang="0">
                      <a:pos x="40" y="44"/>
                    </a:cxn>
                    <a:cxn ang="0">
                      <a:pos x="35" y="46"/>
                    </a:cxn>
                    <a:cxn ang="0">
                      <a:pos x="25" y="48"/>
                    </a:cxn>
                    <a:cxn ang="0">
                      <a:pos x="15" y="50"/>
                    </a:cxn>
                    <a:cxn ang="0">
                      <a:pos x="10" y="50"/>
                    </a:cxn>
                    <a:cxn ang="0">
                      <a:pos x="6" y="50"/>
                    </a:cxn>
                  </a:cxnLst>
                  <a:rect l="0" t="0" r="r" b="b"/>
                  <a:pathLst>
                    <a:path w="44" h="50">
                      <a:moveTo>
                        <a:pt x="6" y="50"/>
                      </a:moveTo>
                      <a:lnTo>
                        <a:pt x="6" y="40"/>
                      </a:lnTo>
                      <a:lnTo>
                        <a:pt x="4" y="25"/>
                      </a:lnTo>
                      <a:lnTo>
                        <a:pt x="0" y="4"/>
                      </a:lnTo>
                      <a:lnTo>
                        <a:pt x="8" y="19"/>
                      </a:lnTo>
                      <a:lnTo>
                        <a:pt x="10" y="17"/>
                      </a:lnTo>
                      <a:lnTo>
                        <a:pt x="12" y="17"/>
                      </a:lnTo>
                      <a:lnTo>
                        <a:pt x="14" y="12"/>
                      </a:lnTo>
                      <a:lnTo>
                        <a:pt x="15" y="6"/>
                      </a:lnTo>
                      <a:lnTo>
                        <a:pt x="14" y="2"/>
                      </a:lnTo>
                      <a:lnTo>
                        <a:pt x="12" y="0"/>
                      </a:lnTo>
                      <a:lnTo>
                        <a:pt x="37" y="6"/>
                      </a:lnTo>
                      <a:lnTo>
                        <a:pt x="39" y="21"/>
                      </a:lnTo>
                      <a:lnTo>
                        <a:pt x="40" y="35"/>
                      </a:lnTo>
                      <a:lnTo>
                        <a:pt x="42" y="40"/>
                      </a:lnTo>
                      <a:lnTo>
                        <a:pt x="44" y="46"/>
                      </a:lnTo>
                      <a:lnTo>
                        <a:pt x="40" y="44"/>
                      </a:lnTo>
                      <a:lnTo>
                        <a:pt x="35" y="46"/>
                      </a:lnTo>
                      <a:lnTo>
                        <a:pt x="25" y="48"/>
                      </a:lnTo>
                      <a:lnTo>
                        <a:pt x="15" y="50"/>
                      </a:lnTo>
                      <a:lnTo>
                        <a:pt x="10" y="50"/>
                      </a:lnTo>
                      <a:lnTo>
                        <a:pt x="6" y="50"/>
                      </a:lnTo>
                      <a:close/>
                    </a:path>
                  </a:pathLst>
                </a:custGeom>
                <a:solidFill>
                  <a:srgbClr val="D7EB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43" name="Freeform 79"/>
                <p:cNvSpPr>
                  <a:spLocks/>
                </p:cNvSpPr>
                <p:nvPr/>
              </p:nvSpPr>
              <p:spPr bwMode="auto">
                <a:xfrm>
                  <a:off x="5323" y="3747"/>
                  <a:ext cx="27" cy="52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6" y="0"/>
                    </a:cxn>
                    <a:cxn ang="0">
                      <a:pos x="20" y="4"/>
                    </a:cxn>
                    <a:cxn ang="0">
                      <a:pos x="23" y="10"/>
                    </a:cxn>
                    <a:cxn ang="0">
                      <a:pos x="27" y="19"/>
                    </a:cxn>
                    <a:cxn ang="0">
                      <a:pos x="27" y="29"/>
                    </a:cxn>
                    <a:cxn ang="0">
                      <a:pos x="27" y="38"/>
                    </a:cxn>
                    <a:cxn ang="0">
                      <a:pos x="23" y="46"/>
                    </a:cxn>
                    <a:cxn ang="0">
                      <a:pos x="22" y="50"/>
                    </a:cxn>
                    <a:cxn ang="0">
                      <a:pos x="20" y="52"/>
                    </a:cxn>
                    <a:cxn ang="0">
                      <a:pos x="18" y="52"/>
                    </a:cxn>
                    <a:cxn ang="0">
                      <a:pos x="14" y="52"/>
                    </a:cxn>
                    <a:cxn ang="0">
                      <a:pos x="12" y="50"/>
                    </a:cxn>
                    <a:cxn ang="0">
                      <a:pos x="8" y="48"/>
                    </a:cxn>
                    <a:cxn ang="0">
                      <a:pos x="4" y="40"/>
                    </a:cxn>
                    <a:cxn ang="0">
                      <a:pos x="0" y="33"/>
                    </a:cxn>
                    <a:cxn ang="0">
                      <a:pos x="0" y="23"/>
                    </a:cxn>
                    <a:cxn ang="0">
                      <a:pos x="0" y="13"/>
                    </a:cxn>
                    <a:cxn ang="0">
                      <a:pos x="2" y="6"/>
                    </a:cxn>
                    <a:cxn ang="0">
                      <a:pos x="4" y="2"/>
                    </a:cxn>
                    <a:cxn ang="0">
                      <a:pos x="6" y="0"/>
                    </a:cxn>
                    <a:cxn ang="0">
                      <a:pos x="10" y="0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27" h="52">
                      <a:moveTo>
                        <a:pt x="12" y="0"/>
                      </a:moveTo>
                      <a:lnTo>
                        <a:pt x="16" y="0"/>
                      </a:lnTo>
                      <a:lnTo>
                        <a:pt x="20" y="4"/>
                      </a:lnTo>
                      <a:lnTo>
                        <a:pt x="23" y="10"/>
                      </a:lnTo>
                      <a:lnTo>
                        <a:pt x="27" y="19"/>
                      </a:lnTo>
                      <a:lnTo>
                        <a:pt x="27" y="29"/>
                      </a:lnTo>
                      <a:lnTo>
                        <a:pt x="27" y="38"/>
                      </a:lnTo>
                      <a:lnTo>
                        <a:pt x="23" y="46"/>
                      </a:lnTo>
                      <a:lnTo>
                        <a:pt x="22" y="50"/>
                      </a:lnTo>
                      <a:lnTo>
                        <a:pt x="20" y="52"/>
                      </a:lnTo>
                      <a:lnTo>
                        <a:pt x="18" y="52"/>
                      </a:lnTo>
                      <a:lnTo>
                        <a:pt x="14" y="52"/>
                      </a:lnTo>
                      <a:lnTo>
                        <a:pt x="12" y="50"/>
                      </a:lnTo>
                      <a:lnTo>
                        <a:pt x="8" y="48"/>
                      </a:lnTo>
                      <a:lnTo>
                        <a:pt x="4" y="40"/>
                      </a:lnTo>
                      <a:lnTo>
                        <a:pt x="0" y="33"/>
                      </a:lnTo>
                      <a:lnTo>
                        <a:pt x="0" y="23"/>
                      </a:lnTo>
                      <a:lnTo>
                        <a:pt x="0" y="13"/>
                      </a:lnTo>
                      <a:lnTo>
                        <a:pt x="2" y="6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44" name="Freeform 80"/>
                <p:cNvSpPr>
                  <a:spLocks/>
                </p:cNvSpPr>
                <p:nvPr/>
              </p:nvSpPr>
              <p:spPr bwMode="auto">
                <a:xfrm>
                  <a:off x="5264" y="3668"/>
                  <a:ext cx="125" cy="227"/>
                </a:xfrm>
                <a:custGeom>
                  <a:avLst/>
                  <a:gdLst/>
                  <a:ahLst/>
                  <a:cxnLst>
                    <a:cxn ang="0">
                      <a:pos x="33" y="158"/>
                    </a:cxn>
                    <a:cxn ang="0">
                      <a:pos x="11" y="106"/>
                    </a:cxn>
                    <a:cxn ang="0">
                      <a:pos x="4" y="75"/>
                    </a:cxn>
                    <a:cxn ang="0">
                      <a:pos x="2" y="62"/>
                    </a:cxn>
                    <a:cxn ang="0">
                      <a:pos x="0" y="52"/>
                    </a:cxn>
                    <a:cxn ang="0">
                      <a:pos x="2" y="35"/>
                    </a:cxn>
                    <a:cxn ang="0">
                      <a:pos x="6" y="23"/>
                    </a:cxn>
                    <a:cxn ang="0">
                      <a:pos x="11" y="12"/>
                    </a:cxn>
                    <a:cxn ang="0">
                      <a:pos x="15" y="6"/>
                    </a:cxn>
                    <a:cxn ang="0">
                      <a:pos x="19" y="4"/>
                    </a:cxn>
                    <a:cxn ang="0">
                      <a:pos x="21" y="2"/>
                    </a:cxn>
                    <a:cxn ang="0">
                      <a:pos x="29" y="0"/>
                    </a:cxn>
                    <a:cxn ang="0">
                      <a:pos x="34" y="2"/>
                    </a:cxn>
                    <a:cxn ang="0">
                      <a:pos x="40" y="6"/>
                    </a:cxn>
                    <a:cxn ang="0">
                      <a:pos x="54" y="18"/>
                    </a:cxn>
                    <a:cxn ang="0">
                      <a:pos x="75" y="43"/>
                    </a:cxn>
                    <a:cxn ang="0">
                      <a:pos x="98" y="71"/>
                    </a:cxn>
                    <a:cxn ang="0">
                      <a:pos x="107" y="87"/>
                    </a:cxn>
                    <a:cxn ang="0">
                      <a:pos x="113" y="100"/>
                    </a:cxn>
                    <a:cxn ang="0">
                      <a:pos x="121" y="133"/>
                    </a:cxn>
                    <a:cxn ang="0">
                      <a:pos x="125" y="169"/>
                    </a:cxn>
                    <a:cxn ang="0">
                      <a:pos x="125" y="202"/>
                    </a:cxn>
                    <a:cxn ang="0">
                      <a:pos x="121" y="215"/>
                    </a:cxn>
                    <a:cxn ang="0">
                      <a:pos x="119" y="219"/>
                    </a:cxn>
                    <a:cxn ang="0">
                      <a:pos x="117" y="223"/>
                    </a:cxn>
                    <a:cxn ang="0">
                      <a:pos x="111" y="225"/>
                    </a:cxn>
                    <a:cxn ang="0">
                      <a:pos x="106" y="227"/>
                    </a:cxn>
                    <a:cxn ang="0">
                      <a:pos x="100" y="225"/>
                    </a:cxn>
                    <a:cxn ang="0">
                      <a:pos x="94" y="223"/>
                    </a:cxn>
                    <a:cxn ang="0">
                      <a:pos x="82" y="215"/>
                    </a:cxn>
                    <a:cxn ang="0">
                      <a:pos x="75" y="210"/>
                    </a:cxn>
                    <a:cxn ang="0">
                      <a:pos x="82" y="198"/>
                    </a:cxn>
                    <a:cxn ang="0">
                      <a:pos x="88" y="185"/>
                    </a:cxn>
                    <a:cxn ang="0">
                      <a:pos x="92" y="171"/>
                    </a:cxn>
                    <a:cxn ang="0">
                      <a:pos x="94" y="160"/>
                    </a:cxn>
                    <a:cxn ang="0">
                      <a:pos x="90" y="156"/>
                    </a:cxn>
                    <a:cxn ang="0">
                      <a:pos x="84" y="154"/>
                    </a:cxn>
                    <a:cxn ang="0">
                      <a:pos x="92" y="135"/>
                    </a:cxn>
                    <a:cxn ang="0">
                      <a:pos x="96" y="121"/>
                    </a:cxn>
                    <a:cxn ang="0">
                      <a:pos x="98" y="108"/>
                    </a:cxn>
                    <a:cxn ang="0">
                      <a:pos x="98" y="96"/>
                    </a:cxn>
                    <a:cxn ang="0">
                      <a:pos x="94" y="83"/>
                    </a:cxn>
                    <a:cxn ang="0">
                      <a:pos x="90" y="79"/>
                    </a:cxn>
                    <a:cxn ang="0">
                      <a:pos x="86" y="73"/>
                    </a:cxn>
                    <a:cxn ang="0">
                      <a:pos x="82" y="69"/>
                    </a:cxn>
                    <a:cxn ang="0">
                      <a:pos x="75" y="68"/>
                    </a:cxn>
                    <a:cxn ang="0">
                      <a:pos x="69" y="66"/>
                    </a:cxn>
                    <a:cxn ang="0">
                      <a:pos x="63" y="66"/>
                    </a:cxn>
                    <a:cxn ang="0">
                      <a:pos x="59" y="68"/>
                    </a:cxn>
                    <a:cxn ang="0">
                      <a:pos x="56" y="69"/>
                    </a:cxn>
                    <a:cxn ang="0">
                      <a:pos x="52" y="73"/>
                    </a:cxn>
                    <a:cxn ang="0">
                      <a:pos x="50" y="77"/>
                    </a:cxn>
                    <a:cxn ang="0">
                      <a:pos x="48" y="89"/>
                    </a:cxn>
                    <a:cxn ang="0">
                      <a:pos x="48" y="102"/>
                    </a:cxn>
                    <a:cxn ang="0">
                      <a:pos x="48" y="114"/>
                    </a:cxn>
                    <a:cxn ang="0">
                      <a:pos x="50" y="123"/>
                    </a:cxn>
                    <a:cxn ang="0">
                      <a:pos x="52" y="129"/>
                    </a:cxn>
                    <a:cxn ang="0">
                      <a:pos x="48" y="131"/>
                    </a:cxn>
                    <a:cxn ang="0">
                      <a:pos x="46" y="133"/>
                    </a:cxn>
                    <a:cxn ang="0">
                      <a:pos x="40" y="139"/>
                    </a:cxn>
                    <a:cxn ang="0">
                      <a:pos x="36" y="148"/>
                    </a:cxn>
                    <a:cxn ang="0">
                      <a:pos x="33" y="158"/>
                    </a:cxn>
                  </a:cxnLst>
                  <a:rect l="0" t="0" r="r" b="b"/>
                  <a:pathLst>
                    <a:path w="125" h="227">
                      <a:moveTo>
                        <a:pt x="33" y="158"/>
                      </a:moveTo>
                      <a:lnTo>
                        <a:pt x="11" y="106"/>
                      </a:lnTo>
                      <a:lnTo>
                        <a:pt x="4" y="75"/>
                      </a:lnTo>
                      <a:lnTo>
                        <a:pt x="2" y="62"/>
                      </a:lnTo>
                      <a:lnTo>
                        <a:pt x="0" y="52"/>
                      </a:lnTo>
                      <a:lnTo>
                        <a:pt x="2" y="35"/>
                      </a:lnTo>
                      <a:lnTo>
                        <a:pt x="6" y="23"/>
                      </a:lnTo>
                      <a:lnTo>
                        <a:pt x="11" y="12"/>
                      </a:lnTo>
                      <a:lnTo>
                        <a:pt x="15" y="6"/>
                      </a:lnTo>
                      <a:lnTo>
                        <a:pt x="19" y="4"/>
                      </a:lnTo>
                      <a:lnTo>
                        <a:pt x="21" y="2"/>
                      </a:lnTo>
                      <a:lnTo>
                        <a:pt x="29" y="0"/>
                      </a:lnTo>
                      <a:lnTo>
                        <a:pt x="34" y="2"/>
                      </a:lnTo>
                      <a:lnTo>
                        <a:pt x="40" y="6"/>
                      </a:lnTo>
                      <a:lnTo>
                        <a:pt x="54" y="18"/>
                      </a:lnTo>
                      <a:lnTo>
                        <a:pt x="75" y="43"/>
                      </a:lnTo>
                      <a:lnTo>
                        <a:pt x="98" y="71"/>
                      </a:lnTo>
                      <a:lnTo>
                        <a:pt x="107" y="87"/>
                      </a:lnTo>
                      <a:lnTo>
                        <a:pt x="113" y="100"/>
                      </a:lnTo>
                      <a:lnTo>
                        <a:pt x="121" y="133"/>
                      </a:lnTo>
                      <a:lnTo>
                        <a:pt x="125" y="169"/>
                      </a:lnTo>
                      <a:lnTo>
                        <a:pt x="125" y="202"/>
                      </a:lnTo>
                      <a:lnTo>
                        <a:pt x="121" y="215"/>
                      </a:lnTo>
                      <a:lnTo>
                        <a:pt x="119" y="219"/>
                      </a:lnTo>
                      <a:lnTo>
                        <a:pt x="117" y="223"/>
                      </a:lnTo>
                      <a:lnTo>
                        <a:pt x="111" y="225"/>
                      </a:lnTo>
                      <a:lnTo>
                        <a:pt x="106" y="227"/>
                      </a:lnTo>
                      <a:lnTo>
                        <a:pt x="100" y="225"/>
                      </a:lnTo>
                      <a:lnTo>
                        <a:pt x="94" y="223"/>
                      </a:lnTo>
                      <a:lnTo>
                        <a:pt x="82" y="215"/>
                      </a:lnTo>
                      <a:lnTo>
                        <a:pt x="75" y="210"/>
                      </a:lnTo>
                      <a:lnTo>
                        <a:pt x="82" y="198"/>
                      </a:lnTo>
                      <a:lnTo>
                        <a:pt x="88" y="185"/>
                      </a:lnTo>
                      <a:lnTo>
                        <a:pt x="92" y="171"/>
                      </a:lnTo>
                      <a:lnTo>
                        <a:pt x="94" y="160"/>
                      </a:lnTo>
                      <a:lnTo>
                        <a:pt x="90" y="156"/>
                      </a:lnTo>
                      <a:lnTo>
                        <a:pt x="84" y="154"/>
                      </a:lnTo>
                      <a:lnTo>
                        <a:pt x="92" y="135"/>
                      </a:lnTo>
                      <a:lnTo>
                        <a:pt x="96" y="121"/>
                      </a:lnTo>
                      <a:lnTo>
                        <a:pt x="98" y="108"/>
                      </a:lnTo>
                      <a:lnTo>
                        <a:pt x="98" y="96"/>
                      </a:lnTo>
                      <a:lnTo>
                        <a:pt x="94" y="83"/>
                      </a:lnTo>
                      <a:lnTo>
                        <a:pt x="90" y="79"/>
                      </a:lnTo>
                      <a:lnTo>
                        <a:pt x="86" y="73"/>
                      </a:lnTo>
                      <a:lnTo>
                        <a:pt x="82" y="69"/>
                      </a:lnTo>
                      <a:lnTo>
                        <a:pt x="75" y="68"/>
                      </a:lnTo>
                      <a:lnTo>
                        <a:pt x="69" y="66"/>
                      </a:lnTo>
                      <a:lnTo>
                        <a:pt x="63" y="66"/>
                      </a:lnTo>
                      <a:lnTo>
                        <a:pt x="59" y="68"/>
                      </a:lnTo>
                      <a:lnTo>
                        <a:pt x="56" y="69"/>
                      </a:lnTo>
                      <a:lnTo>
                        <a:pt x="52" y="73"/>
                      </a:lnTo>
                      <a:lnTo>
                        <a:pt x="50" y="77"/>
                      </a:lnTo>
                      <a:lnTo>
                        <a:pt x="48" y="89"/>
                      </a:lnTo>
                      <a:lnTo>
                        <a:pt x="48" y="102"/>
                      </a:lnTo>
                      <a:lnTo>
                        <a:pt x="48" y="114"/>
                      </a:lnTo>
                      <a:lnTo>
                        <a:pt x="50" y="123"/>
                      </a:lnTo>
                      <a:lnTo>
                        <a:pt x="52" y="129"/>
                      </a:lnTo>
                      <a:lnTo>
                        <a:pt x="48" y="131"/>
                      </a:lnTo>
                      <a:lnTo>
                        <a:pt x="46" y="133"/>
                      </a:lnTo>
                      <a:lnTo>
                        <a:pt x="40" y="139"/>
                      </a:lnTo>
                      <a:lnTo>
                        <a:pt x="36" y="148"/>
                      </a:lnTo>
                      <a:lnTo>
                        <a:pt x="33" y="158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45" name="Freeform 81"/>
                <p:cNvSpPr>
                  <a:spLocks/>
                </p:cNvSpPr>
                <p:nvPr/>
              </p:nvSpPr>
              <p:spPr bwMode="auto">
                <a:xfrm>
                  <a:off x="5176" y="3807"/>
                  <a:ext cx="65" cy="8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2" y="24"/>
                    </a:cxn>
                    <a:cxn ang="0">
                      <a:pos x="53" y="48"/>
                    </a:cxn>
                    <a:cxn ang="0">
                      <a:pos x="61" y="57"/>
                    </a:cxn>
                    <a:cxn ang="0">
                      <a:pos x="65" y="61"/>
                    </a:cxn>
                    <a:cxn ang="0">
                      <a:pos x="65" y="65"/>
                    </a:cxn>
                    <a:cxn ang="0">
                      <a:pos x="55" y="65"/>
                    </a:cxn>
                    <a:cxn ang="0">
                      <a:pos x="28" y="84"/>
                    </a:cxn>
                    <a:cxn ang="0">
                      <a:pos x="42" y="59"/>
                    </a:cxn>
                    <a:cxn ang="0">
                      <a:pos x="38" y="4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5" h="84">
                      <a:moveTo>
                        <a:pt x="0" y="0"/>
                      </a:moveTo>
                      <a:lnTo>
                        <a:pt x="32" y="24"/>
                      </a:lnTo>
                      <a:lnTo>
                        <a:pt x="53" y="48"/>
                      </a:lnTo>
                      <a:lnTo>
                        <a:pt x="61" y="57"/>
                      </a:lnTo>
                      <a:lnTo>
                        <a:pt x="65" y="61"/>
                      </a:lnTo>
                      <a:lnTo>
                        <a:pt x="65" y="65"/>
                      </a:lnTo>
                      <a:lnTo>
                        <a:pt x="55" y="65"/>
                      </a:lnTo>
                      <a:lnTo>
                        <a:pt x="28" y="84"/>
                      </a:lnTo>
                      <a:lnTo>
                        <a:pt x="42" y="59"/>
                      </a:lnTo>
                      <a:lnTo>
                        <a:pt x="38" y="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46" name="Freeform 82"/>
                <p:cNvSpPr>
                  <a:spLocks/>
                </p:cNvSpPr>
                <p:nvPr/>
              </p:nvSpPr>
              <p:spPr bwMode="auto">
                <a:xfrm>
                  <a:off x="5249" y="3843"/>
                  <a:ext cx="59" cy="65"/>
                </a:xfrm>
                <a:custGeom>
                  <a:avLst/>
                  <a:gdLst/>
                  <a:ahLst/>
                  <a:cxnLst>
                    <a:cxn ang="0">
                      <a:pos x="13" y="25"/>
                    </a:cxn>
                    <a:cxn ang="0">
                      <a:pos x="5" y="13"/>
                    </a:cxn>
                    <a:cxn ang="0">
                      <a:pos x="1" y="10"/>
                    </a:cxn>
                    <a:cxn ang="0">
                      <a:pos x="0" y="8"/>
                    </a:cxn>
                    <a:cxn ang="0">
                      <a:pos x="7" y="4"/>
                    </a:cxn>
                    <a:cxn ang="0">
                      <a:pos x="13" y="2"/>
                    </a:cxn>
                    <a:cxn ang="0">
                      <a:pos x="17" y="0"/>
                    </a:cxn>
                    <a:cxn ang="0">
                      <a:pos x="21" y="2"/>
                    </a:cxn>
                    <a:cxn ang="0">
                      <a:pos x="59" y="40"/>
                    </a:cxn>
                    <a:cxn ang="0">
                      <a:pos x="48" y="46"/>
                    </a:cxn>
                    <a:cxn ang="0">
                      <a:pos x="46" y="54"/>
                    </a:cxn>
                    <a:cxn ang="0">
                      <a:pos x="42" y="59"/>
                    </a:cxn>
                    <a:cxn ang="0">
                      <a:pos x="38" y="65"/>
                    </a:cxn>
                    <a:cxn ang="0">
                      <a:pos x="13" y="25"/>
                    </a:cxn>
                  </a:cxnLst>
                  <a:rect l="0" t="0" r="r" b="b"/>
                  <a:pathLst>
                    <a:path w="59" h="65">
                      <a:moveTo>
                        <a:pt x="13" y="25"/>
                      </a:moveTo>
                      <a:lnTo>
                        <a:pt x="5" y="13"/>
                      </a:lnTo>
                      <a:lnTo>
                        <a:pt x="1" y="10"/>
                      </a:lnTo>
                      <a:lnTo>
                        <a:pt x="0" y="8"/>
                      </a:lnTo>
                      <a:lnTo>
                        <a:pt x="7" y="4"/>
                      </a:lnTo>
                      <a:lnTo>
                        <a:pt x="13" y="2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59" y="40"/>
                      </a:lnTo>
                      <a:lnTo>
                        <a:pt x="48" y="46"/>
                      </a:lnTo>
                      <a:lnTo>
                        <a:pt x="46" y="54"/>
                      </a:lnTo>
                      <a:lnTo>
                        <a:pt x="42" y="59"/>
                      </a:lnTo>
                      <a:lnTo>
                        <a:pt x="38" y="65"/>
                      </a:lnTo>
                      <a:lnTo>
                        <a:pt x="13" y="25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47" name="Freeform 83"/>
                <p:cNvSpPr>
                  <a:spLocks/>
                </p:cNvSpPr>
                <p:nvPr/>
              </p:nvSpPr>
              <p:spPr bwMode="auto">
                <a:xfrm>
                  <a:off x="5297" y="3893"/>
                  <a:ext cx="42" cy="34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21" y="6"/>
                    </a:cxn>
                    <a:cxn ang="0">
                      <a:pos x="13" y="13"/>
                    </a:cxn>
                    <a:cxn ang="0">
                      <a:pos x="5" y="21"/>
                    </a:cxn>
                    <a:cxn ang="0">
                      <a:pos x="0" y="27"/>
                    </a:cxn>
                    <a:cxn ang="0">
                      <a:pos x="9" y="34"/>
                    </a:cxn>
                    <a:cxn ang="0">
                      <a:pos x="15" y="23"/>
                    </a:cxn>
                    <a:cxn ang="0">
                      <a:pos x="28" y="21"/>
                    </a:cxn>
                    <a:cxn ang="0">
                      <a:pos x="38" y="19"/>
                    </a:cxn>
                    <a:cxn ang="0">
                      <a:pos x="40" y="17"/>
                    </a:cxn>
                    <a:cxn ang="0">
                      <a:pos x="42" y="17"/>
                    </a:cxn>
                    <a:cxn ang="0">
                      <a:pos x="42" y="15"/>
                    </a:cxn>
                    <a:cxn ang="0">
                      <a:pos x="40" y="13"/>
                    </a:cxn>
                    <a:cxn ang="0">
                      <a:pos x="36" y="8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2" h="34">
                      <a:moveTo>
                        <a:pt x="23" y="0"/>
                      </a:moveTo>
                      <a:lnTo>
                        <a:pt x="21" y="6"/>
                      </a:lnTo>
                      <a:lnTo>
                        <a:pt x="13" y="13"/>
                      </a:lnTo>
                      <a:lnTo>
                        <a:pt x="5" y="21"/>
                      </a:lnTo>
                      <a:lnTo>
                        <a:pt x="0" y="27"/>
                      </a:lnTo>
                      <a:lnTo>
                        <a:pt x="9" y="34"/>
                      </a:lnTo>
                      <a:lnTo>
                        <a:pt x="15" y="23"/>
                      </a:lnTo>
                      <a:lnTo>
                        <a:pt x="28" y="21"/>
                      </a:lnTo>
                      <a:lnTo>
                        <a:pt x="38" y="19"/>
                      </a:lnTo>
                      <a:lnTo>
                        <a:pt x="40" y="17"/>
                      </a:lnTo>
                      <a:lnTo>
                        <a:pt x="42" y="17"/>
                      </a:lnTo>
                      <a:lnTo>
                        <a:pt x="42" y="15"/>
                      </a:lnTo>
                      <a:lnTo>
                        <a:pt x="40" y="13"/>
                      </a:lnTo>
                      <a:lnTo>
                        <a:pt x="36" y="8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48" name="Freeform 84"/>
                <p:cNvSpPr>
                  <a:spLocks/>
                </p:cNvSpPr>
                <p:nvPr/>
              </p:nvSpPr>
              <p:spPr bwMode="auto">
                <a:xfrm>
                  <a:off x="5212" y="3916"/>
                  <a:ext cx="62" cy="31"/>
                </a:xfrm>
                <a:custGeom>
                  <a:avLst/>
                  <a:gdLst/>
                  <a:ahLst/>
                  <a:cxnLst>
                    <a:cxn ang="0">
                      <a:pos x="62" y="0"/>
                    </a:cxn>
                    <a:cxn ang="0">
                      <a:pos x="40" y="25"/>
                    </a:cxn>
                    <a:cxn ang="0">
                      <a:pos x="25" y="25"/>
                    </a:cxn>
                    <a:cxn ang="0">
                      <a:pos x="12" y="27"/>
                    </a:cxn>
                    <a:cxn ang="0">
                      <a:pos x="6" y="27"/>
                    </a:cxn>
                    <a:cxn ang="0">
                      <a:pos x="0" y="31"/>
                    </a:cxn>
                    <a:cxn ang="0">
                      <a:pos x="8" y="21"/>
                    </a:cxn>
                    <a:cxn ang="0">
                      <a:pos x="13" y="17"/>
                    </a:cxn>
                    <a:cxn ang="0">
                      <a:pos x="13" y="15"/>
                    </a:cxn>
                    <a:cxn ang="0">
                      <a:pos x="15" y="15"/>
                    </a:cxn>
                    <a:cxn ang="0">
                      <a:pos x="38" y="10"/>
                    </a:cxn>
                    <a:cxn ang="0">
                      <a:pos x="54" y="4"/>
                    </a:cxn>
                    <a:cxn ang="0">
                      <a:pos x="58" y="2"/>
                    </a:cxn>
                    <a:cxn ang="0">
                      <a:pos x="62" y="0"/>
                    </a:cxn>
                  </a:cxnLst>
                  <a:rect l="0" t="0" r="r" b="b"/>
                  <a:pathLst>
                    <a:path w="62" h="31">
                      <a:moveTo>
                        <a:pt x="62" y="0"/>
                      </a:moveTo>
                      <a:lnTo>
                        <a:pt x="40" y="25"/>
                      </a:lnTo>
                      <a:lnTo>
                        <a:pt x="25" y="25"/>
                      </a:lnTo>
                      <a:lnTo>
                        <a:pt x="12" y="27"/>
                      </a:lnTo>
                      <a:lnTo>
                        <a:pt x="6" y="27"/>
                      </a:lnTo>
                      <a:lnTo>
                        <a:pt x="0" y="31"/>
                      </a:lnTo>
                      <a:lnTo>
                        <a:pt x="8" y="21"/>
                      </a:lnTo>
                      <a:lnTo>
                        <a:pt x="13" y="17"/>
                      </a:lnTo>
                      <a:lnTo>
                        <a:pt x="13" y="15"/>
                      </a:lnTo>
                      <a:lnTo>
                        <a:pt x="15" y="15"/>
                      </a:lnTo>
                      <a:lnTo>
                        <a:pt x="38" y="10"/>
                      </a:lnTo>
                      <a:lnTo>
                        <a:pt x="54" y="4"/>
                      </a:lnTo>
                      <a:lnTo>
                        <a:pt x="58" y="2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49" name="Freeform 85"/>
                <p:cNvSpPr>
                  <a:spLocks/>
                </p:cNvSpPr>
                <p:nvPr/>
              </p:nvSpPr>
              <p:spPr bwMode="auto">
                <a:xfrm>
                  <a:off x="5218" y="3929"/>
                  <a:ext cx="88" cy="50"/>
                </a:xfrm>
                <a:custGeom>
                  <a:avLst/>
                  <a:gdLst/>
                  <a:ahLst/>
                  <a:cxnLst>
                    <a:cxn ang="0">
                      <a:pos x="67" y="0"/>
                    </a:cxn>
                    <a:cxn ang="0">
                      <a:pos x="77" y="8"/>
                    </a:cxn>
                    <a:cxn ang="0">
                      <a:pos x="82" y="12"/>
                    </a:cxn>
                    <a:cxn ang="0">
                      <a:pos x="86" y="12"/>
                    </a:cxn>
                    <a:cxn ang="0">
                      <a:pos x="88" y="12"/>
                    </a:cxn>
                    <a:cxn ang="0">
                      <a:pos x="73" y="25"/>
                    </a:cxn>
                    <a:cxn ang="0">
                      <a:pos x="69" y="29"/>
                    </a:cxn>
                    <a:cxn ang="0">
                      <a:pos x="67" y="35"/>
                    </a:cxn>
                    <a:cxn ang="0">
                      <a:pos x="65" y="39"/>
                    </a:cxn>
                    <a:cxn ang="0">
                      <a:pos x="59" y="44"/>
                    </a:cxn>
                    <a:cxn ang="0">
                      <a:pos x="50" y="50"/>
                    </a:cxn>
                    <a:cxn ang="0">
                      <a:pos x="25" y="35"/>
                    </a:cxn>
                    <a:cxn ang="0">
                      <a:pos x="0" y="23"/>
                    </a:cxn>
                    <a:cxn ang="0">
                      <a:pos x="21" y="25"/>
                    </a:cxn>
                    <a:cxn ang="0">
                      <a:pos x="36" y="27"/>
                    </a:cxn>
                    <a:cxn ang="0">
                      <a:pos x="54" y="14"/>
                    </a:cxn>
                    <a:cxn ang="0">
                      <a:pos x="67" y="0"/>
                    </a:cxn>
                  </a:cxnLst>
                  <a:rect l="0" t="0" r="r" b="b"/>
                  <a:pathLst>
                    <a:path w="88" h="50">
                      <a:moveTo>
                        <a:pt x="67" y="0"/>
                      </a:moveTo>
                      <a:lnTo>
                        <a:pt x="77" y="8"/>
                      </a:lnTo>
                      <a:lnTo>
                        <a:pt x="82" y="12"/>
                      </a:lnTo>
                      <a:lnTo>
                        <a:pt x="86" y="12"/>
                      </a:lnTo>
                      <a:lnTo>
                        <a:pt x="88" y="12"/>
                      </a:lnTo>
                      <a:lnTo>
                        <a:pt x="73" y="25"/>
                      </a:lnTo>
                      <a:lnTo>
                        <a:pt x="69" y="29"/>
                      </a:lnTo>
                      <a:lnTo>
                        <a:pt x="67" y="35"/>
                      </a:lnTo>
                      <a:lnTo>
                        <a:pt x="65" y="39"/>
                      </a:lnTo>
                      <a:lnTo>
                        <a:pt x="59" y="44"/>
                      </a:lnTo>
                      <a:lnTo>
                        <a:pt x="50" y="50"/>
                      </a:lnTo>
                      <a:lnTo>
                        <a:pt x="25" y="35"/>
                      </a:lnTo>
                      <a:lnTo>
                        <a:pt x="0" y="23"/>
                      </a:lnTo>
                      <a:lnTo>
                        <a:pt x="21" y="25"/>
                      </a:lnTo>
                      <a:lnTo>
                        <a:pt x="36" y="27"/>
                      </a:lnTo>
                      <a:lnTo>
                        <a:pt x="54" y="14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50" name="Freeform 86"/>
                <p:cNvSpPr>
                  <a:spLocks/>
                </p:cNvSpPr>
                <p:nvPr/>
              </p:nvSpPr>
              <p:spPr bwMode="auto">
                <a:xfrm>
                  <a:off x="5131" y="3787"/>
                  <a:ext cx="23" cy="81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14" y="27"/>
                    </a:cxn>
                    <a:cxn ang="0">
                      <a:pos x="20" y="46"/>
                    </a:cxn>
                    <a:cxn ang="0">
                      <a:pos x="23" y="62"/>
                    </a:cxn>
                    <a:cxn ang="0">
                      <a:pos x="2" y="81"/>
                    </a:cxn>
                    <a:cxn ang="0">
                      <a:pos x="2" y="64"/>
                    </a:cxn>
                    <a:cxn ang="0">
                      <a:pos x="0" y="41"/>
                    </a:cxn>
                    <a:cxn ang="0">
                      <a:pos x="2" y="18"/>
                    </a:cxn>
                    <a:cxn ang="0">
                      <a:pos x="4" y="8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23" h="81">
                      <a:moveTo>
                        <a:pt x="8" y="0"/>
                      </a:moveTo>
                      <a:lnTo>
                        <a:pt x="14" y="27"/>
                      </a:lnTo>
                      <a:lnTo>
                        <a:pt x="20" y="46"/>
                      </a:lnTo>
                      <a:lnTo>
                        <a:pt x="23" y="62"/>
                      </a:lnTo>
                      <a:lnTo>
                        <a:pt x="2" y="81"/>
                      </a:lnTo>
                      <a:lnTo>
                        <a:pt x="2" y="64"/>
                      </a:lnTo>
                      <a:lnTo>
                        <a:pt x="0" y="41"/>
                      </a:lnTo>
                      <a:lnTo>
                        <a:pt x="2" y="18"/>
                      </a:lnTo>
                      <a:lnTo>
                        <a:pt x="4" y="8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51" name="Freeform 87"/>
                <p:cNvSpPr>
                  <a:spLocks/>
                </p:cNvSpPr>
                <p:nvPr/>
              </p:nvSpPr>
              <p:spPr bwMode="auto">
                <a:xfrm>
                  <a:off x="5087" y="3924"/>
                  <a:ext cx="33" cy="8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11"/>
                    </a:cxn>
                    <a:cxn ang="0">
                      <a:pos x="6" y="26"/>
                    </a:cxn>
                    <a:cxn ang="0">
                      <a:pos x="6" y="44"/>
                    </a:cxn>
                    <a:cxn ang="0">
                      <a:pos x="4" y="51"/>
                    </a:cxn>
                    <a:cxn ang="0">
                      <a:pos x="0" y="61"/>
                    </a:cxn>
                    <a:cxn ang="0">
                      <a:pos x="33" y="86"/>
                    </a:cxn>
                    <a:cxn ang="0">
                      <a:pos x="33" y="76"/>
                    </a:cxn>
                    <a:cxn ang="0">
                      <a:pos x="31" y="61"/>
                    </a:cxn>
                    <a:cxn ang="0">
                      <a:pos x="27" y="40"/>
                    </a:cxn>
                    <a:cxn ang="0">
                      <a:pos x="23" y="32"/>
                    </a:cxn>
                    <a:cxn ang="0">
                      <a:pos x="14" y="23"/>
                    </a:cxn>
                    <a:cxn ang="0">
                      <a:pos x="6" y="9"/>
                    </a:cxn>
                    <a:cxn ang="0">
                      <a:pos x="2" y="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 h="86">
                      <a:moveTo>
                        <a:pt x="0" y="0"/>
                      </a:moveTo>
                      <a:lnTo>
                        <a:pt x="4" y="11"/>
                      </a:lnTo>
                      <a:lnTo>
                        <a:pt x="6" y="26"/>
                      </a:lnTo>
                      <a:lnTo>
                        <a:pt x="6" y="44"/>
                      </a:lnTo>
                      <a:lnTo>
                        <a:pt x="4" y="51"/>
                      </a:lnTo>
                      <a:lnTo>
                        <a:pt x="0" y="61"/>
                      </a:lnTo>
                      <a:lnTo>
                        <a:pt x="33" y="86"/>
                      </a:lnTo>
                      <a:lnTo>
                        <a:pt x="33" y="76"/>
                      </a:lnTo>
                      <a:lnTo>
                        <a:pt x="31" y="61"/>
                      </a:lnTo>
                      <a:lnTo>
                        <a:pt x="27" y="40"/>
                      </a:lnTo>
                      <a:lnTo>
                        <a:pt x="23" y="32"/>
                      </a:lnTo>
                      <a:lnTo>
                        <a:pt x="14" y="23"/>
                      </a:lnTo>
                      <a:lnTo>
                        <a:pt x="6" y="9"/>
                      </a:lnTo>
                      <a:lnTo>
                        <a:pt x="2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52" name="Freeform 88"/>
                <p:cNvSpPr>
                  <a:spLocks/>
                </p:cNvSpPr>
                <p:nvPr/>
              </p:nvSpPr>
              <p:spPr bwMode="auto">
                <a:xfrm>
                  <a:off x="5287" y="3686"/>
                  <a:ext cx="36" cy="40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10" y="3"/>
                    </a:cxn>
                    <a:cxn ang="0">
                      <a:pos x="19" y="13"/>
                    </a:cxn>
                    <a:cxn ang="0">
                      <a:pos x="31" y="23"/>
                    </a:cxn>
                    <a:cxn ang="0">
                      <a:pos x="36" y="32"/>
                    </a:cxn>
                    <a:cxn ang="0">
                      <a:pos x="33" y="40"/>
                    </a:cxn>
                    <a:cxn ang="0">
                      <a:pos x="21" y="23"/>
                    </a:cxn>
                    <a:cxn ang="0">
                      <a:pos x="13" y="15"/>
                    </a:cxn>
                    <a:cxn ang="0">
                      <a:pos x="6" y="11"/>
                    </a:cxn>
                    <a:cxn ang="0">
                      <a:pos x="2" y="7"/>
                    </a:cxn>
                    <a:cxn ang="0">
                      <a:pos x="0" y="3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36" h="40">
                      <a:moveTo>
                        <a:pt x="2" y="0"/>
                      </a:moveTo>
                      <a:lnTo>
                        <a:pt x="10" y="3"/>
                      </a:lnTo>
                      <a:lnTo>
                        <a:pt x="19" y="13"/>
                      </a:lnTo>
                      <a:lnTo>
                        <a:pt x="31" y="23"/>
                      </a:lnTo>
                      <a:lnTo>
                        <a:pt x="36" y="32"/>
                      </a:lnTo>
                      <a:lnTo>
                        <a:pt x="33" y="40"/>
                      </a:lnTo>
                      <a:lnTo>
                        <a:pt x="21" y="23"/>
                      </a:lnTo>
                      <a:lnTo>
                        <a:pt x="13" y="15"/>
                      </a:lnTo>
                      <a:lnTo>
                        <a:pt x="6" y="11"/>
                      </a:lnTo>
                      <a:lnTo>
                        <a:pt x="2" y="7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53" name="Freeform 89"/>
                <p:cNvSpPr>
                  <a:spLocks/>
                </p:cNvSpPr>
                <p:nvPr/>
              </p:nvSpPr>
              <p:spPr bwMode="auto">
                <a:xfrm>
                  <a:off x="5133" y="3682"/>
                  <a:ext cx="175" cy="265"/>
                </a:xfrm>
                <a:custGeom>
                  <a:avLst/>
                  <a:gdLst/>
                  <a:ahLst/>
                  <a:cxnLst>
                    <a:cxn ang="0">
                      <a:pos x="96" y="27"/>
                    </a:cxn>
                    <a:cxn ang="0">
                      <a:pos x="87" y="52"/>
                    </a:cxn>
                    <a:cxn ang="0">
                      <a:pos x="87" y="63"/>
                    </a:cxn>
                    <a:cxn ang="0">
                      <a:pos x="100" y="103"/>
                    </a:cxn>
                    <a:cxn ang="0">
                      <a:pos x="123" y="149"/>
                    </a:cxn>
                    <a:cxn ang="0">
                      <a:pos x="79" y="105"/>
                    </a:cxn>
                    <a:cxn ang="0">
                      <a:pos x="50" y="55"/>
                    </a:cxn>
                    <a:cxn ang="0">
                      <a:pos x="48" y="48"/>
                    </a:cxn>
                    <a:cxn ang="0">
                      <a:pos x="71" y="2"/>
                    </a:cxn>
                    <a:cxn ang="0">
                      <a:pos x="60" y="2"/>
                    </a:cxn>
                    <a:cxn ang="0">
                      <a:pos x="43" y="13"/>
                    </a:cxn>
                    <a:cxn ang="0">
                      <a:pos x="20" y="61"/>
                    </a:cxn>
                    <a:cxn ang="0">
                      <a:pos x="8" y="98"/>
                    </a:cxn>
                    <a:cxn ang="0">
                      <a:pos x="12" y="132"/>
                    </a:cxn>
                    <a:cxn ang="0">
                      <a:pos x="21" y="167"/>
                    </a:cxn>
                    <a:cxn ang="0">
                      <a:pos x="0" y="213"/>
                    </a:cxn>
                    <a:cxn ang="0">
                      <a:pos x="0" y="240"/>
                    </a:cxn>
                    <a:cxn ang="0">
                      <a:pos x="0" y="244"/>
                    </a:cxn>
                    <a:cxn ang="0">
                      <a:pos x="66" y="255"/>
                    </a:cxn>
                    <a:cxn ang="0">
                      <a:pos x="77" y="263"/>
                    </a:cxn>
                    <a:cxn ang="0">
                      <a:pos x="85" y="247"/>
                    </a:cxn>
                    <a:cxn ang="0">
                      <a:pos x="87" y="232"/>
                    </a:cxn>
                    <a:cxn ang="0">
                      <a:pos x="79" y="228"/>
                    </a:cxn>
                    <a:cxn ang="0">
                      <a:pos x="58" y="217"/>
                    </a:cxn>
                    <a:cxn ang="0">
                      <a:pos x="54" y="215"/>
                    </a:cxn>
                    <a:cxn ang="0">
                      <a:pos x="60" y="192"/>
                    </a:cxn>
                    <a:cxn ang="0">
                      <a:pos x="66" y="171"/>
                    </a:cxn>
                    <a:cxn ang="0">
                      <a:pos x="64" y="163"/>
                    </a:cxn>
                    <a:cxn ang="0">
                      <a:pos x="46" y="142"/>
                    </a:cxn>
                    <a:cxn ang="0">
                      <a:pos x="54" y="171"/>
                    </a:cxn>
                    <a:cxn ang="0">
                      <a:pos x="35" y="201"/>
                    </a:cxn>
                    <a:cxn ang="0">
                      <a:pos x="12" y="213"/>
                    </a:cxn>
                    <a:cxn ang="0">
                      <a:pos x="31" y="138"/>
                    </a:cxn>
                    <a:cxn ang="0">
                      <a:pos x="37" y="82"/>
                    </a:cxn>
                    <a:cxn ang="0">
                      <a:pos x="43" y="84"/>
                    </a:cxn>
                    <a:cxn ang="0">
                      <a:pos x="43" y="92"/>
                    </a:cxn>
                    <a:cxn ang="0">
                      <a:pos x="41" y="113"/>
                    </a:cxn>
                    <a:cxn ang="0">
                      <a:pos x="43" y="125"/>
                    </a:cxn>
                    <a:cxn ang="0">
                      <a:pos x="96" y="173"/>
                    </a:cxn>
                    <a:cxn ang="0">
                      <a:pos x="108" y="186"/>
                    </a:cxn>
                    <a:cxn ang="0">
                      <a:pos x="110" y="197"/>
                    </a:cxn>
                    <a:cxn ang="0">
                      <a:pos x="108" y="209"/>
                    </a:cxn>
                    <a:cxn ang="0">
                      <a:pos x="94" y="244"/>
                    </a:cxn>
                    <a:cxn ang="0">
                      <a:pos x="94" y="249"/>
                    </a:cxn>
                    <a:cxn ang="0">
                      <a:pos x="133" y="238"/>
                    </a:cxn>
                    <a:cxn ang="0">
                      <a:pos x="141" y="234"/>
                    </a:cxn>
                    <a:cxn ang="0">
                      <a:pos x="125" y="197"/>
                    </a:cxn>
                    <a:cxn ang="0">
                      <a:pos x="123" y="188"/>
                    </a:cxn>
                    <a:cxn ang="0">
                      <a:pos x="129" y="186"/>
                    </a:cxn>
                    <a:cxn ang="0">
                      <a:pos x="117" y="171"/>
                    </a:cxn>
                    <a:cxn ang="0">
                      <a:pos x="123" y="165"/>
                    </a:cxn>
                    <a:cxn ang="0">
                      <a:pos x="133" y="161"/>
                    </a:cxn>
                    <a:cxn ang="0">
                      <a:pos x="175" y="201"/>
                    </a:cxn>
                    <a:cxn ang="0">
                      <a:pos x="156" y="169"/>
                    </a:cxn>
                    <a:cxn ang="0">
                      <a:pos x="119" y="94"/>
                    </a:cxn>
                    <a:cxn ang="0">
                      <a:pos x="104" y="54"/>
                    </a:cxn>
                    <a:cxn ang="0">
                      <a:pos x="104" y="46"/>
                    </a:cxn>
                    <a:cxn ang="0">
                      <a:pos x="108" y="6"/>
                    </a:cxn>
                  </a:cxnLst>
                  <a:rect l="0" t="0" r="r" b="b"/>
                  <a:pathLst>
                    <a:path w="175" h="265">
                      <a:moveTo>
                        <a:pt x="108" y="6"/>
                      </a:moveTo>
                      <a:lnTo>
                        <a:pt x="96" y="27"/>
                      </a:lnTo>
                      <a:lnTo>
                        <a:pt x="89" y="44"/>
                      </a:lnTo>
                      <a:lnTo>
                        <a:pt x="87" y="52"/>
                      </a:lnTo>
                      <a:lnTo>
                        <a:pt x="85" y="57"/>
                      </a:lnTo>
                      <a:lnTo>
                        <a:pt x="87" y="63"/>
                      </a:lnTo>
                      <a:lnTo>
                        <a:pt x="91" y="75"/>
                      </a:lnTo>
                      <a:lnTo>
                        <a:pt x="100" y="103"/>
                      </a:lnTo>
                      <a:lnTo>
                        <a:pt x="114" y="132"/>
                      </a:lnTo>
                      <a:lnTo>
                        <a:pt x="123" y="149"/>
                      </a:lnTo>
                      <a:lnTo>
                        <a:pt x="114" y="155"/>
                      </a:lnTo>
                      <a:lnTo>
                        <a:pt x="79" y="105"/>
                      </a:lnTo>
                      <a:lnTo>
                        <a:pt x="56" y="69"/>
                      </a:lnTo>
                      <a:lnTo>
                        <a:pt x="50" y="55"/>
                      </a:lnTo>
                      <a:lnTo>
                        <a:pt x="48" y="50"/>
                      </a:lnTo>
                      <a:lnTo>
                        <a:pt x="48" y="48"/>
                      </a:lnTo>
                      <a:lnTo>
                        <a:pt x="60" y="27"/>
                      </a:lnTo>
                      <a:lnTo>
                        <a:pt x="71" y="2"/>
                      </a:lnTo>
                      <a:lnTo>
                        <a:pt x="68" y="0"/>
                      </a:lnTo>
                      <a:lnTo>
                        <a:pt x="60" y="2"/>
                      </a:lnTo>
                      <a:lnTo>
                        <a:pt x="52" y="4"/>
                      </a:lnTo>
                      <a:lnTo>
                        <a:pt x="43" y="13"/>
                      </a:lnTo>
                      <a:lnTo>
                        <a:pt x="33" y="32"/>
                      </a:lnTo>
                      <a:lnTo>
                        <a:pt x="20" y="61"/>
                      </a:lnTo>
                      <a:lnTo>
                        <a:pt x="10" y="88"/>
                      </a:lnTo>
                      <a:lnTo>
                        <a:pt x="8" y="98"/>
                      </a:lnTo>
                      <a:lnTo>
                        <a:pt x="6" y="105"/>
                      </a:lnTo>
                      <a:lnTo>
                        <a:pt x="12" y="132"/>
                      </a:lnTo>
                      <a:lnTo>
                        <a:pt x="18" y="151"/>
                      </a:lnTo>
                      <a:lnTo>
                        <a:pt x="21" y="167"/>
                      </a:lnTo>
                      <a:lnTo>
                        <a:pt x="0" y="186"/>
                      </a:lnTo>
                      <a:lnTo>
                        <a:pt x="0" y="213"/>
                      </a:lnTo>
                      <a:lnTo>
                        <a:pt x="0" y="234"/>
                      </a:lnTo>
                      <a:lnTo>
                        <a:pt x="0" y="240"/>
                      </a:lnTo>
                      <a:lnTo>
                        <a:pt x="0" y="242"/>
                      </a:lnTo>
                      <a:lnTo>
                        <a:pt x="0" y="244"/>
                      </a:lnTo>
                      <a:lnTo>
                        <a:pt x="39" y="249"/>
                      </a:lnTo>
                      <a:lnTo>
                        <a:pt x="66" y="255"/>
                      </a:lnTo>
                      <a:lnTo>
                        <a:pt x="75" y="259"/>
                      </a:lnTo>
                      <a:lnTo>
                        <a:pt x="77" y="263"/>
                      </a:lnTo>
                      <a:lnTo>
                        <a:pt x="79" y="265"/>
                      </a:lnTo>
                      <a:lnTo>
                        <a:pt x="85" y="247"/>
                      </a:lnTo>
                      <a:lnTo>
                        <a:pt x="87" y="236"/>
                      </a:lnTo>
                      <a:lnTo>
                        <a:pt x="87" y="232"/>
                      </a:lnTo>
                      <a:lnTo>
                        <a:pt x="87" y="230"/>
                      </a:lnTo>
                      <a:lnTo>
                        <a:pt x="79" y="228"/>
                      </a:lnTo>
                      <a:lnTo>
                        <a:pt x="68" y="222"/>
                      </a:lnTo>
                      <a:lnTo>
                        <a:pt x="58" y="217"/>
                      </a:lnTo>
                      <a:lnTo>
                        <a:pt x="56" y="215"/>
                      </a:lnTo>
                      <a:lnTo>
                        <a:pt x="54" y="215"/>
                      </a:lnTo>
                      <a:lnTo>
                        <a:pt x="56" y="207"/>
                      </a:lnTo>
                      <a:lnTo>
                        <a:pt x="60" y="192"/>
                      </a:lnTo>
                      <a:lnTo>
                        <a:pt x="64" y="176"/>
                      </a:lnTo>
                      <a:lnTo>
                        <a:pt x="66" y="171"/>
                      </a:lnTo>
                      <a:lnTo>
                        <a:pt x="66" y="169"/>
                      </a:lnTo>
                      <a:lnTo>
                        <a:pt x="64" y="163"/>
                      </a:lnTo>
                      <a:lnTo>
                        <a:pt x="58" y="155"/>
                      </a:lnTo>
                      <a:lnTo>
                        <a:pt x="46" y="142"/>
                      </a:lnTo>
                      <a:lnTo>
                        <a:pt x="52" y="161"/>
                      </a:lnTo>
                      <a:lnTo>
                        <a:pt x="54" y="171"/>
                      </a:lnTo>
                      <a:lnTo>
                        <a:pt x="54" y="178"/>
                      </a:lnTo>
                      <a:lnTo>
                        <a:pt x="35" y="201"/>
                      </a:lnTo>
                      <a:lnTo>
                        <a:pt x="18" y="220"/>
                      </a:lnTo>
                      <a:lnTo>
                        <a:pt x="12" y="213"/>
                      </a:lnTo>
                      <a:lnTo>
                        <a:pt x="35" y="163"/>
                      </a:lnTo>
                      <a:lnTo>
                        <a:pt x="31" y="138"/>
                      </a:lnTo>
                      <a:lnTo>
                        <a:pt x="27" y="117"/>
                      </a:lnTo>
                      <a:lnTo>
                        <a:pt x="37" y="82"/>
                      </a:lnTo>
                      <a:lnTo>
                        <a:pt x="41" y="82"/>
                      </a:lnTo>
                      <a:lnTo>
                        <a:pt x="43" y="84"/>
                      </a:lnTo>
                      <a:lnTo>
                        <a:pt x="43" y="86"/>
                      </a:lnTo>
                      <a:lnTo>
                        <a:pt x="43" y="92"/>
                      </a:lnTo>
                      <a:lnTo>
                        <a:pt x="41" y="102"/>
                      </a:lnTo>
                      <a:lnTo>
                        <a:pt x="41" y="113"/>
                      </a:lnTo>
                      <a:lnTo>
                        <a:pt x="41" y="119"/>
                      </a:lnTo>
                      <a:lnTo>
                        <a:pt x="43" y="125"/>
                      </a:lnTo>
                      <a:lnTo>
                        <a:pt x="75" y="149"/>
                      </a:lnTo>
                      <a:lnTo>
                        <a:pt x="96" y="173"/>
                      </a:lnTo>
                      <a:lnTo>
                        <a:pt x="104" y="182"/>
                      </a:lnTo>
                      <a:lnTo>
                        <a:pt x="108" y="186"/>
                      </a:lnTo>
                      <a:lnTo>
                        <a:pt x="108" y="190"/>
                      </a:lnTo>
                      <a:lnTo>
                        <a:pt x="110" y="197"/>
                      </a:lnTo>
                      <a:lnTo>
                        <a:pt x="110" y="203"/>
                      </a:lnTo>
                      <a:lnTo>
                        <a:pt x="108" y="209"/>
                      </a:lnTo>
                      <a:lnTo>
                        <a:pt x="100" y="230"/>
                      </a:lnTo>
                      <a:lnTo>
                        <a:pt x="94" y="244"/>
                      </a:lnTo>
                      <a:lnTo>
                        <a:pt x="89" y="253"/>
                      </a:lnTo>
                      <a:lnTo>
                        <a:pt x="94" y="249"/>
                      </a:lnTo>
                      <a:lnTo>
                        <a:pt x="117" y="244"/>
                      </a:lnTo>
                      <a:lnTo>
                        <a:pt x="133" y="238"/>
                      </a:lnTo>
                      <a:lnTo>
                        <a:pt x="137" y="236"/>
                      </a:lnTo>
                      <a:lnTo>
                        <a:pt x="141" y="234"/>
                      </a:lnTo>
                      <a:lnTo>
                        <a:pt x="131" y="211"/>
                      </a:lnTo>
                      <a:lnTo>
                        <a:pt x="125" y="197"/>
                      </a:lnTo>
                      <a:lnTo>
                        <a:pt x="121" y="190"/>
                      </a:lnTo>
                      <a:lnTo>
                        <a:pt x="123" y="188"/>
                      </a:lnTo>
                      <a:lnTo>
                        <a:pt x="125" y="186"/>
                      </a:lnTo>
                      <a:lnTo>
                        <a:pt x="129" y="186"/>
                      </a:lnTo>
                      <a:lnTo>
                        <a:pt x="121" y="174"/>
                      </a:lnTo>
                      <a:lnTo>
                        <a:pt x="117" y="171"/>
                      </a:lnTo>
                      <a:lnTo>
                        <a:pt x="116" y="169"/>
                      </a:lnTo>
                      <a:lnTo>
                        <a:pt x="123" y="165"/>
                      </a:lnTo>
                      <a:lnTo>
                        <a:pt x="129" y="163"/>
                      </a:lnTo>
                      <a:lnTo>
                        <a:pt x="133" y="161"/>
                      </a:lnTo>
                      <a:lnTo>
                        <a:pt x="137" y="163"/>
                      </a:lnTo>
                      <a:lnTo>
                        <a:pt x="175" y="201"/>
                      </a:lnTo>
                      <a:lnTo>
                        <a:pt x="167" y="188"/>
                      </a:lnTo>
                      <a:lnTo>
                        <a:pt x="156" y="169"/>
                      </a:lnTo>
                      <a:lnTo>
                        <a:pt x="141" y="142"/>
                      </a:lnTo>
                      <a:lnTo>
                        <a:pt x="119" y="94"/>
                      </a:lnTo>
                      <a:lnTo>
                        <a:pt x="108" y="65"/>
                      </a:lnTo>
                      <a:lnTo>
                        <a:pt x="104" y="54"/>
                      </a:lnTo>
                      <a:lnTo>
                        <a:pt x="104" y="48"/>
                      </a:lnTo>
                      <a:lnTo>
                        <a:pt x="104" y="46"/>
                      </a:lnTo>
                      <a:lnTo>
                        <a:pt x="119" y="7"/>
                      </a:lnTo>
                      <a:lnTo>
                        <a:pt x="108" y="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54" name="Freeform 90"/>
                <p:cNvSpPr>
                  <a:spLocks/>
                </p:cNvSpPr>
                <p:nvPr/>
              </p:nvSpPr>
              <p:spPr bwMode="auto">
                <a:xfrm>
                  <a:off x="5124" y="3933"/>
                  <a:ext cx="38" cy="33"/>
                </a:xfrm>
                <a:custGeom>
                  <a:avLst/>
                  <a:gdLst/>
                  <a:ahLst/>
                  <a:cxnLst>
                    <a:cxn ang="0">
                      <a:pos x="27" y="33"/>
                    </a:cxn>
                    <a:cxn ang="0">
                      <a:pos x="2" y="27"/>
                    </a:cxn>
                    <a:cxn ang="0">
                      <a:pos x="0" y="0"/>
                    </a:cxn>
                    <a:cxn ang="0">
                      <a:pos x="38" y="17"/>
                    </a:cxn>
                    <a:cxn ang="0">
                      <a:pos x="29" y="17"/>
                    </a:cxn>
                    <a:cxn ang="0">
                      <a:pos x="27" y="33"/>
                    </a:cxn>
                  </a:cxnLst>
                  <a:rect l="0" t="0" r="r" b="b"/>
                  <a:pathLst>
                    <a:path w="38" h="33">
                      <a:moveTo>
                        <a:pt x="27" y="33"/>
                      </a:moveTo>
                      <a:lnTo>
                        <a:pt x="2" y="27"/>
                      </a:lnTo>
                      <a:lnTo>
                        <a:pt x="0" y="0"/>
                      </a:lnTo>
                      <a:lnTo>
                        <a:pt x="38" y="17"/>
                      </a:lnTo>
                      <a:lnTo>
                        <a:pt x="29" y="17"/>
                      </a:lnTo>
                      <a:lnTo>
                        <a:pt x="27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55" name="Freeform 91"/>
                <p:cNvSpPr>
                  <a:spLocks/>
                </p:cNvSpPr>
                <p:nvPr/>
              </p:nvSpPr>
              <p:spPr bwMode="auto">
                <a:xfrm>
                  <a:off x="5030" y="3762"/>
                  <a:ext cx="84" cy="225"/>
                </a:xfrm>
                <a:custGeom>
                  <a:avLst/>
                  <a:gdLst/>
                  <a:ahLst/>
                  <a:cxnLst>
                    <a:cxn ang="0">
                      <a:pos x="40" y="121"/>
                    </a:cxn>
                    <a:cxn ang="0">
                      <a:pos x="32" y="117"/>
                    </a:cxn>
                    <a:cxn ang="0">
                      <a:pos x="25" y="112"/>
                    </a:cxn>
                    <a:cxn ang="0">
                      <a:pos x="0" y="48"/>
                    </a:cxn>
                    <a:cxn ang="0">
                      <a:pos x="36" y="114"/>
                    </a:cxn>
                    <a:cxn ang="0">
                      <a:pos x="40" y="110"/>
                    </a:cxn>
                    <a:cxn ang="0">
                      <a:pos x="27" y="69"/>
                    </a:cxn>
                    <a:cxn ang="0">
                      <a:pos x="15" y="39"/>
                    </a:cxn>
                    <a:cxn ang="0">
                      <a:pos x="7" y="25"/>
                    </a:cxn>
                    <a:cxn ang="0">
                      <a:pos x="0" y="18"/>
                    </a:cxn>
                    <a:cxn ang="0">
                      <a:pos x="2" y="10"/>
                    </a:cxn>
                    <a:cxn ang="0">
                      <a:pos x="5" y="2"/>
                    </a:cxn>
                    <a:cxn ang="0">
                      <a:pos x="7" y="0"/>
                    </a:cxn>
                    <a:cxn ang="0">
                      <a:pos x="9" y="0"/>
                    </a:cxn>
                    <a:cxn ang="0">
                      <a:pos x="30" y="22"/>
                    </a:cxn>
                    <a:cxn ang="0">
                      <a:pos x="44" y="35"/>
                    </a:cxn>
                    <a:cxn ang="0">
                      <a:pos x="48" y="43"/>
                    </a:cxn>
                    <a:cxn ang="0">
                      <a:pos x="51" y="50"/>
                    </a:cxn>
                    <a:cxn ang="0">
                      <a:pos x="55" y="79"/>
                    </a:cxn>
                    <a:cxn ang="0">
                      <a:pos x="84" y="169"/>
                    </a:cxn>
                    <a:cxn ang="0">
                      <a:pos x="82" y="183"/>
                    </a:cxn>
                    <a:cxn ang="0">
                      <a:pos x="82" y="192"/>
                    </a:cxn>
                    <a:cxn ang="0">
                      <a:pos x="84" y="202"/>
                    </a:cxn>
                    <a:cxn ang="0">
                      <a:pos x="80" y="194"/>
                    </a:cxn>
                    <a:cxn ang="0">
                      <a:pos x="71" y="185"/>
                    </a:cxn>
                    <a:cxn ang="0">
                      <a:pos x="63" y="171"/>
                    </a:cxn>
                    <a:cxn ang="0">
                      <a:pos x="59" y="165"/>
                    </a:cxn>
                    <a:cxn ang="0">
                      <a:pos x="57" y="162"/>
                    </a:cxn>
                    <a:cxn ang="0">
                      <a:pos x="61" y="173"/>
                    </a:cxn>
                    <a:cxn ang="0">
                      <a:pos x="63" y="188"/>
                    </a:cxn>
                    <a:cxn ang="0">
                      <a:pos x="63" y="206"/>
                    </a:cxn>
                    <a:cxn ang="0">
                      <a:pos x="61" y="213"/>
                    </a:cxn>
                    <a:cxn ang="0">
                      <a:pos x="57" y="223"/>
                    </a:cxn>
                    <a:cxn ang="0">
                      <a:pos x="50" y="223"/>
                    </a:cxn>
                    <a:cxn ang="0">
                      <a:pos x="42" y="225"/>
                    </a:cxn>
                    <a:cxn ang="0">
                      <a:pos x="36" y="225"/>
                    </a:cxn>
                    <a:cxn ang="0">
                      <a:pos x="40" y="210"/>
                    </a:cxn>
                    <a:cxn ang="0">
                      <a:pos x="42" y="196"/>
                    </a:cxn>
                    <a:cxn ang="0">
                      <a:pos x="42" y="169"/>
                    </a:cxn>
                    <a:cxn ang="0">
                      <a:pos x="38" y="150"/>
                    </a:cxn>
                    <a:cxn ang="0">
                      <a:pos x="34" y="142"/>
                    </a:cxn>
                    <a:cxn ang="0">
                      <a:pos x="34" y="140"/>
                    </a:cxn>
                    <a:cxn ang="0">
                      <a:pos x="34" y="139"/>
                    </a:cxn>
                    <a:cxn ang="0">
                      <a:pos x="38" y="135"/>
                    </a:cxn>
                    <a:cxn ang="0">
                      <a:pos x="42" y="133"/>
                    </a:cxn>
                    <a:cxn ang="0">
                      <a:pos x="40" y="121"/>
                    </a:cxn>
                  </a:cxnLst>
                  <a:rect l="0" t="0" r="r" b="b"/>
                  <a:pathLst>
                    <a:path w="84" h="225">
                      <a:moveTo>
                        <a:pt x="40" y="121"/>
                      </a:moveTo>
                      <a:lnTo>
                        <a:pt x="32" y="117"/>
                      </a:lnTo>
                      <a:lnTo>
                        <a:pt x="25" y="112"/>
                      </a:lnTo>
                      <a:lnTo>
                        <a:pt x="0" y="48"/>
                      </a:lnTo>
                      <a:lnTo>
                        <a:pt x="36" y="114"/>
                      </a:lnTo>
                      <a:lnTo>
                        <a:pt x="40" y="110"/>
                      </a:lnTo>
                      <a:lnTo>
                        <a:pt x="27" y="69"/>
                      </a:lnTo>
                      <a:lnTo>
                        <a:pt x="15" y="39"/>
                      </a:lnTo>
                      <a:lnTo>
                        <a:pt x="7" y="25"/>
                      </a:lnTo>
                      <a:lnTo>
                        <a:pt x="0" y="18"/>
                      </a:lnTo>
                      <a:lnTo>
                        <a:pt x="2" y="10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30" y="22"/>
                      </a:lnTo>
                      <a:lnTo>
                        <a:pt x="44" y="35"/>
                      </a:lnTo>
                      <a:lnTo>
                        <a:pt x="48" y="43"/>
                      </a:lnTo>
                      <a:lnTo>
                        <a:pt x="51" y="50"/>
                      </a:lnTo>
                      <a:lnTo>
                        <a:pt x="55" y="79"/>
                      </a:lnTo>
                      <a:lnTo>
                        <a:pt x="84" y="169"/>
                      </a:lnTo>
                      <a:lnTo>
                        <a:pt x="82" y="183"/>
                      </a:lnTo>
                      <a:lnTo>
                        <a:pt x="82" y="192"/>
                      </a:lnTo>
                      <a:lnTo>
                        <a:pt x="84" y="202"/>
                      </a:lnTo>
                      <a:lnTo>
                        <a:pt x="80" y="194"/>
                      </a:lnTo>
                      <a:lnTo>
                        <a:pt x="71" y="185"/>
                      </a:lnTo>
                      <a:lnTo>
                        <a:pt x="63" y="171"/>
                      </a:lnTo>
                      <a:lnTo>
                        <a:pt x="59" y="165"/>
                      </a:lnTo>
                      <a:lnTo>
                        <a:pt x="57" y="162"/>
                      </a:lnTo>
                      <a:lnTo>
                        <a:pt x="61" y="173"/>
                      </a:lnTo>
                      <a:lnTo>
                        <a:pt x="63" y="188"/>
                      </a:lnTo>
                      <a:lnTo>
                        <a:pt x="63" y="206"/>
                      </a:lnTo>
                      <a:lnTo>
                        <a:pt x="61" y="213"/>
                      </a:lnTo>
                      <a:lnTo>
                        <a:pt x="57" y="223"/>
                      </a:lnTo>
                      <a:lnTo>
                        <a:pt x="50" y="223"/>
                      </a:lnTo>
                      <a:lnTo>
                        <a:pt x="42" y="225"/>
                      </a:lnTo>
                      <a:lnTo>
                        <a:pt x="36" y="225"/>
                      </a:lnTo>
                      <a:lnTo>
                        <a:pt x="40" y="210"/>
                      </a:lnTo>
                      <a:lnTo>
                        <a:pt x="42" y="196"/>
                      </a:lnTo>
                      <a:lnTo>
                        <a:pt x="42" y="169"/>
                      </a:lnTo>
                      <a:lnTo>
                        <a:pt x="38" y="150"/>
                      </a:lnTo>
                      <a:lnTo>
                        <a:pt x="34" y="142"/>
                      </a:lnTo>
                      <a:lnTo>
                        <a:pt x="34" y="140"/>
                      </a:lnTo>
                      <a:lnTo>
                        <a:pt x="34" y="139"/>
                      </a:lnTo>
                      <a:lnTo>
                        <a:pt x="38" y="135"/>
                      </a:lnTo>
                      <a:lnTo>
                        <a:pt x="42" y="133"/>
                      </a:lnTo>
                      <a:lnTo>
                        <a:pt x="40" y="1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</p:grpSp>
          <p:grpSp>
            <p:nvGrpSpPr>
              <p:cNvPr id="9" name="Group 92"/>
              <p:cNvGrpSpPr>
                <a:grpSpLocks/>
              </p:cNvGrpSpPr>
              <p:nvPr/>
            </p:nvGrpSpPr>
            <p:grpSpPr bwMode="auto">
              <a:xfrm>
                <a:off x="4739" y="3817"/>
                <a:ext cx="175" cy="130"/>
                <a:chOff x="4987" y="3657"/>
                <a:chExt cx="415" cy="378"/>
              </a:xfrm>
            </p:grpSpPr>
            <p:sp>
              <p:nvSpPr>
                <p:cNvPr id="164957" name="Freeform 93"/>
                <p:cNvSpPr>
                  <a:spLocks/>
                </p:cNvSpPr>
                <p:nvPr/>
              </p:nvSpPr>
              <p:spPr bwMode="auto">
                <a:xfrm>
                  <a:off x="4987" y="3657"/>
                  <a:ext cx="415" cy="378"/>
                </a:xfrm>
                <a:custGeom>
                  <a:avLst/>
                  <a:gdLst/>
                  <a:ahLst/>
                  <a:cxnLst>
                    <a:cxn ang="0">
                      <a:pos x="23" y="132"/>
                    </a:cxn>
                    <a:cxn ang="0">
                      <a:pos x="22" y="121"/>
                    </a:cxn>
                    <a:cxn ang="0">
                      <a:pos x="27" y="107"/>
                    </a:cxn>
                    <a:cxn ang="0">
                      <a:pos x="50" y="94"/>
                    </a:cxn>
                    <a:cxn ang="0">
                      <a:pos x="56" y="73"/>
                    </a:cxn>
                    <a:cxn ang="0">
                      <a:pos x="58" y="69"/>
                    </a:cxn>
                    <a:cxn ang="0">
                      <a:pos x="83" y="61"/>
                    </a:cxn>
                    <a:cxn ang="0">
                      <a:pos x="89" y="61"/>
                    </a:cxn>
                    <a:cxn ang="0">
                      <a:pos x="100" y="69"/>
                    </a:cxn>
                    <a:cxn ang="0">
                      <a:pos x="108" y="71"/>
                    </a:cxn>
                    <a:cxn ang="0">
                      <a:pos x="123" y="73"/>
                    </a:cxn>
                    <a:cxn ang="0">
                      <a:pos x="125" y="75"/>
                    </a:cxn>
                    <a:cxn ang="0">
                      <a:pos x="133" y="77"/>
                    </a:cxn>
                    <a:cxn ang="0">
                      <a:pos x="142" y="75"/>
                    </a:cxn>
                    <a:cxn ang="0">
                      <a:pos x="164" y="40"/>
                    </a:cxn>
                    <a:cxn ang="0">
                      <a:pos x="200" y="8"/>
                    </a:cxn>
                    <a:cxn ang="0">
                      <a:pos x="225" y="2"/>
                    </a:cxn>
                    <a:cxn ang="0">
                      <a:pos x="238" y="8"/>
                    </a:cxn>
                    <a:cxn ang="0">
                      <a:pos x="246" y="17"/>
                    </a:cxn>
                    <a:cxn ang="0">
                      <a:pos x="269" y="9"/>
                    </a:cxn>
                    <a:cxn ang="0">
                      <a:pos x="275" y="11"/>
                    </a:cxn>
                    <a:cxn ang="0">
                      <a:pos x="279" y="8"/>
                    </a:cxn>
                    <a:cxn ang="0">
                      <a:pos x="292" y="0"/>
                    </a:cxn>
                    <a:cxn ang="0">
                      <a:pos x="302" y="0"/>
                    </a:cxn>
                    <a:cxn ang="0">
                      <a:pos x="321" y="4"/>
                    </a:cxn>
                    <a:cxn ang="0">
                      <a:pos x="325" y="8"/>
                    </a:cxn>
                    <a:cxn ang="0">
                      <a:pos x="359" y="44"/>
                    </a:cxn>
                    <a:cxn ang="0">
                      <a:pos x="400" y="96"/>
                    </a:cxn>
                    <a:cxn ang="0">
                      <a:pos x="411" y="125"/>
                    </a:cxn>
                    <a:cxn ang="0">
                      <a:pos x="415" y="190"/>
                    </a:cxn>
                    <a:cxn ang="0">
                      <a:pos x="404" y="240"/>
                    </a:cxn>
                    <a:cxn ang="0">
                      <a:pos x="396" y="251"/>
                    </a:cxn>
                    <a:cxn ang="0">
                      <a:pos x="383" y="255"/>
                    </a:cxn>
                    <a:cxn ang="0">
                      <a:pos x="365" y="267"/>
                    </a:cxn>
                    <a:cxn ang="0">
                      <a:pos x="358" y="276"/>
                    </a:cxn>
                    <a:cxn ang="0">
                      <a:pos x="342" y="276"/>
                    </a:cxn>
                    <a:cxn ang="0">
                      <a:pos x="333" y="284"/>
                    </a:cxn>
                    <a:cxn ang="0">
                      <a:pos x="329" y="293"/>
                    </a:cxn>
                    <a:cxn ang="0">
                      <a:pos x="306" y="320"/>
                    </a:cxn>
                    <a:cxn ang="0">
                      <a:pos x="298" y="330"/>
                    </a:cxn>
                    <a:cxn ang="0">
                      <a:pos x="290" y="336"/>
                    </a:cxn>
                    <a:cxn ang="0">
                      <a:pos x="248" y="322"/>
                    </a:cxn>
                    <a:cxn ang="0">
                      <a:pos x="242" y="359"/>
                    </a:cxn>
                    <a:cxn ang="0">
                      <a:pos x="242" y="364"/>
                    </a:cxn>
                    <a:cxn ang="0">
                      <a:pos x="229" y="378"/>
                    </a:cxn>
                    <a:cxn ang="0">
                      <a:pos x="225" y="378"/>
                    </a:cxn>
                    <a:cxn ang="0">
                      <a:pos x="221" y="374"/>
                    </a:cxn>
                    <a:cxn ang="0">
                      <a:pos x="210" y="361"/>
                    </a:cxn>
                    <a:cxn ang="0">
                      <a:pos x="177" y="364"/>
                    </a:cxn>
                    <a:cxn ang="0">
                      <a:pos x="167" y="372"/>
                    </a:cxn>
                    <a:cxn ang="0">
                      <a:pos x="150" y="372"/>
                    </a:cxn>
                    <a:cxn ang="0">
                      <a:pos x="141" y="370"/>
                    </a:cxn>
                    <a:cxn ang="0">
                      <a:pos x="123" y="359"/>
                    </a:cxn>
                    <a:cxn ang="0">
                      <a:pos x="110" y="349"/>
                    </a:cxn>
                    <a:cxn ang="0">
                      <a:pos x="96" y="351"/>
                    </a:cxn>
                    <a:cxn ang="0">
                      <a:pos x="87" y="353"/>
                    </a:cxn>
                    <a:cxn ang="0">
                      <a:pos x="68" y="334"/>
                    </a:cxn>
                    <a:cxn ang="0">
                      <a:pos x="50" y="322"/>
                    </a:cxn>
                    <a:cxn ang="0">
                      <a:pos x="18" y="259"/>
                    </a:cxn>
                    <a:cxn ang="0">
                      <a:pos x="2" y="213"/>
                    </a:cxn>
                    <a:cxn ang="0">
                      <a:pos x="0" y="186"/>
                    </a:cxn>
                    <a:cxn ang="0">
                      <a:pos x="27" y="140"/>
                    </a:cxn>
                  </a:cxnLst>
                  <a:rect l="0" t="0" r="r" b="b"/>
                  <a:pathLst>
                    <a:path w="415" h="378">
                      <a:moveTo>
                        <a:pt x="27" y="140"/>
                      </a:moveTo>
                      <a:lnTo>
                        <a:pt x="23" y="132"/>
                      </a:lnTo>
                      <a:lnTo>
                        <a:pt x="22" y="127"/>
                      </a:lnTo>
                      <a:lnTo>
                        <a:pt x="22" y="121"/>
                      </a:lnTo>
                      <a:lnTo>
                        <a:pt x="23" y="115"/>
                      </a:lnTo>
                      <a:lnTo>
                        <a:pt x="27" y="107"/>
                      </a:lnTo>
                      <a:lnTo>
                        <a:pt x="37" y="102"/>
                      </a:lnTo>
                      <a:lnTo>
                        <a:pt x="50" y="94"/>
                      </a:lnTo>
                      <a:lnTo>
                        <a:pt x="54" y="79"/>
                      </a:lnTo>
                      <a:lnTo>
                        <a:pt x="56" y="73"/>
                      </a:lnTo>
                      <a:lnTo>
                        <a:pt x="56" y="69"/>
                      </a:lnTo>
                      <a:lnTo>
                        <a:pt x="58" y="69"/>
                      </a:lnTo>
                      <a:lnTo>
                        <a:pt x="73" y="63"/>
                      </a:lnTo>
                      <a:lnTo>
                        <a:pt x="83" y="61"/>
                      </a:lnTo>
                      <a:lnTo>
                        <a:pt x="87" y="61"/>
                      </a:lnTo>
                      <a:lnTo>
                        <a:pt x="89" y="61"/>
                      </a:lnTo>
                      <a:lnTo>
                        <a:pt x="96" y="67"/>
                      </a:lnTo>
                      <a:lnTo>
                        <a:pt x="100" y="69"/>
                      </a:lnTo>
                      <a:lnTo>
                        <a:pt x="104" y="71"/>
                      </a:lnTo>
                      <a:lnTo>
                        <a:pt x="108" y="71"/>
                      </a:lnTo>
                      <a:lnTo>
                        <a:pt x="116" y="71"/>
                      </a:lnTo>
                      <a:lnTo>
                        <a:pt x="123" y="73"/>
                      </a:lnTo>
                      <a:lnTo>
                        <a:pt x="125" y="73"/>
                      </a:lnTo>
                      <a:lnTo>
                        <a:pt x="125" y="75"/>
                      </a:lnTo>
                      <a:lnTo>
                        <a:pt x="129" y="77"/>
                      </a:lnTo>
                      <a:lnTo>
                        <a:pt x="133" y="77"/>
                      </a:lnTo>
                      <a:lnTo>
                        <a:pt x="137" y="77"/>
                      </a:lnTo>
                      <a:lnTo>
                        <a:pt x="142" y="75"/>
                      </a:lnTo>
                      <a:lnTo>
                        <a:pt x="148" y="73"/>
                      </a:lnTo>
                      <a:lnTo>
                        <a:pt x="164" y="40"/>
                      </a:lnTo>
                      <a:lnTo>
                        <a:pt x="175" y="19"/>
                      </a:lnTo>
                      <a:lnTo>
                        <a:pt x="200" y="8"/>
                      </a:lnTo>
                      <a:lnTo>
                        <a:pt x="217" y="4"/>
                      </a:lnTo>
                      <a:lnTo>
                        <a:pt x="225" y="2"/>
                      </a:lnTo>
                      <a:lnTo>
                        <a:pt x="231" y="4"/>
                      </a:lnTo>
                      <a:lnTo>
                        <a:pt x="238" y="8"/>
                      </a:lnTo>
                      <a:lnTo>
                        <a:pt x="242" y="11"/>
                      </a:lnTo>
                      <a:lnTo>
                        <a:pt x="246" y="17"/>
                      </a:lnTo>
                      <a:lnTo>
                        <a:pt x="265" y="9"/>
                      </a:lnTo>
                      <a:lnTo>
                        <a:pt x="269" y="9"/>
                      </a:lnTo>
                      <a:lnTo>
                        <a:pt x="273" y="9"/>
                      </a:lnTo>
                      <a:lnTo>
                        <a:pt x="275" y="11"/>
                      </a:lnTo>
                      <a:lnTo>
                        <a:pt x="277" y="9"/>
                      </a:lnTo>
                      <a:lnTo>
                        <a:pt x="279" y="8"/>
                      </a:lnTo>
                      <a:lnTo>
                        <a:pt x="287" y="4"/>
                      </a:lnTo>
                      <a:lnTo>
                        <a:pt x="292" y="0"/>
                      </a:lnTo>
                      <a:lnTo>
                        <a:pt x="296" y="0"/>
                      </a:lnTo>
                      <a:lnTo>
                        <a:pt x="302" y="0"/>
                      </a:lnTo>
                      <a:lnTo>
                        <a:pt x="311" y="2"/>
                      </a:lnTo>
                      <a:lnTo>
                        <a:pt x="321" y="4"/>
                      </a:lnTo>
                      <a:lnTo>
                        <a:pt x="323" y="6"/>
                      </a:lnTo>
                      <a:lnTo>
                        <a:pt x="325" y="8"/>
                      </a:lnTo>
                      <a:lnTo>
                        <a:pt x="336" y="19"/>
                      </a:lnTo>
                      <a:lnTo>
                        <a:pt x="359" y="44"/>
                      </a:lnTo>
                      <a:lnTo>
                        <a:pt x="384" y="71"/>
                      </a:lnTo>
                      <a:lnTo>
                        <a:pt x="400" y="96"/>
                      </a:lnTo>
                      <a:lnTo>
                        <a:pt x="406" y="109"/>
                      </a:lnTo>
                      <a:lnTo>
                        <a:pt x="411" y="125"/>
                      </a:lnTo>
                      <a:lnTo>
                        <a:pt x="415" y="157"/>
                      </a:lnTo>
                      <a:lnTo>
                        <a:pt x="415" y="190"/>
                      </a:lnTo>
                      <a:lnTo>
                        <a:pt x="411" y="213"/>
                      </a:lnTo>
                      <a:lnTo>
                        <a:pt x="404" y="240"/>
                      </a:lnTo>
                      <a:lnTo>
                        <a:pt x="400" y="249"/>
                      </a:lnTo>
                      <a:lnTo>
                        <a:pt x="396" y="251"/>
                      </a:lnTo>
                      <a:lnTo>
                        <a:pt x="394" y="253"/>
                      </a:lnTo>
                      <a:lnTo>
                        <a:pt x="383" y="255"/>
                      </a:lnTo>
                      <a:lnTo>
                        <a:pt x="369" y="255"/>
                      </a:lnTo>
                      <a:lnTo>
                        <a:pt x="365" y="267"/>
                      </a:lnTo>
                      <a:lnTo>
                        <a:pt x="361" y="272"/>
                      </a:lnTo>
                      <a:lnTo>
                        <a:pt x="358" y="276"/>
                      </a:lnTo>
                      <a:lnTo>
                        <a:pt x="348" y="278"/>
                      </a:lnTo>
                      <a:lnTo>
                        <a:pt x="342" y="276"/>
                      </a:lnTo>
                      <a:lnTo>
                        <a:pt x="335" y="274"/>
                      </a:lnTo>
                      <a:lnTo>
                        <a:pt x="333" y="284"/>
                      </a:lnTo>
                      <a:lnTo>
                        <a:pt x="333" y="288"/>
                      </a:lnTo>
                      <a:lnTo>
                        <a:pt x="329" y="293"/>
                      </a:lnTo>
                      <a:lnTo>
                        <a:pt x="317" y="305"/>
                      </a:lnTo>
                      <a:lnTo>
                        <a:pt x="306" y="320"/>
                      </a:lnTo>
                      <a:lnTo>
                        <a:pt x="304" y="326"/>
                      </a:lnTo>
                      <a:lnTo>
                        <a:pt x="298" y="330"/>
                      </a:lnTo>
                      <a:lnTo>
                        <a:pt x="294" y="334"/>
                      </a:lnTo>
                      <a:lnTo>
                        <a:pt x="290" y="336"/>
                      </a:lnTo>
                      <a:lnTo>
                        <a:pt x="273" y="330"/>
                      </a:lnTo>
                      <a:lnTo>
                        <a:pt x="248" y="322"/>
                      </a:lnTo>
                      <a:lnTo>
                        <a:pt x="240" y="355"/>
                      </a:lnTo>
                      <a:lnTo>
                        <a:pt x="242" y="359"/>
                      </a:lnTo>
                      <a:lnTo>
                        <a:pt x="244" y="361"/>
                      </a:lnTo>
                      <a:lnTo>
                        <a:pt x="242" y="364"/>
                      </a:lnTo>
                      <a:lnTo>
                        <a:pt x="235" y="374"/>
                      </a:lnTo>
                      <a:lnTo>
                        <a:pt x="229" y="378"/>
                      </a:lnTo>
                      <a:lnTo>
                        <a:pt x="227" y="378"/>
                      </a:lnTo>
                      <a:lnTo>
                        <a:pt x="225" y="378"/>
                      </a:lnTo>
                      <a:lnTo>
                        <a:pt x="223" y="376"/>
                      </a:lnTo>
                      <a:lnTo>
                        <a:pt x="221" y="374"/>
                      </a:lnTo>
                      <a:lnTo>
                        <a:pt x="215" y="368"/>
                      </a:lnTo>
                      <a:lnTo>
                        <a:pt x="210" y="361"/>
                      </a:lnTo>
                      <a:lnTo>
                        <a:pt x="190" y="353"/>
                      </a:lnTo>
                      <a:lnTo>
                        <a:pt x="177" y="364"/>
                      </a:lnTo>
                      <a:lnTo>
                        <a:pt x="169" y="370"/>
                      </a:lnTo>
                      <a:lnTo>
                        <a:pt x="167" y="372"/>
                      </a:lnTo>
                      <a:lnTo>
                        <a:pt x="164" y="374"/>
                      </a:lnTo>
                      <a:lnTo>
                        <a:pt x="150" y="372"/>
                      </a:lnTo>
                      <a:lnTo>
                        <a:pt x="144" y="372"/>
                      </a:lnTo>
                      <a:lnTo>
                        <a:pt x="141" y="370"/>
                      </a:lnTo>
                      <a:lnTo>
                        <a:pt x="139" y="370"/>
                      </a:lnTo>
                      <a:lnTo>
                        <a:pt x="123" y="359"/>
                      </a:lnTo>
                      <a:lnTo>
                        <a:pt x="114" y="351"/>
                      </a:lnTo>
                      <a:lnTo>
                        <a:pt x="110" y="349"/>
                      </a:lnTo>
                      <a:lnTo>
                        <a:pt x="108" y="349"/>
                      </a:lnTo>
                      <a:lnTo>
                        <a:pt x="96" y="351"/>
                      </a:lnTo>
                      <a:lnTo>
                        <a:pt x="91" y="353"/>
                      </a:lnTo>
                      <a:lnTo>
                        <a:pt x="87" y="353"/>
                      </a:lnTo>
                      <a:lnTo>
                        <a:pt x="77" y="341"/>
                      </a:lnTo>
                      <a:lnTo>
                        <a:pt x="68" y="334"/>
                      </a:lnTo>
                      <a:lnTo>
                        <a:pt x="58" y="334"/>
                      </a:lnTo>
                      <a:lnTo>
                        <a:pt x="50" y="322"/>
                      </a:lnTo>
                      <a:lnTo>
                        <a:pt x="39" y="303"/>
                      </a:lnTo>
                      <a:lnTo>
                        <a:pt x="18" y="259"/>
                      </a:lnTo>
                      <a:lnTo>
                        <a:pt x="8" y="234"/>
                      </a:lnTo>
                      <a:lnTo>
                        <a:pt x="2" y="213"/>
                      </a:lnTo>
                      <a:lnTo>
                        <a:pt x="0" y="194"/>
                      </a:lnTo>
                      <a:lnTo>
                        <a:pt x="0" y="186"/>
                      </a:lnTo>
                      <a:lnTo>
                        <a:pt x="2" y="180"/>
                      </a:lnTo>
                      <a:lnTo>
                        <a:pt x="27" y="1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58" name="Freeform 94"/>
                <p:cNvSpPr>
                  <a:spLocks/>
                </p:cNvSpPr>
                <p:nvPr/>
              </p:nvSpPr>
              <p:spPr bwMode="auto">
                <a:xfrm>
                  <a:off x="5053" y="3737"/>
                  <a:ext cx="61" cy="58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2" y="8"/>
                    </a:cxn>
                    <a:cxn ang="0">
                      <a:pos x="4" y="2"/>
                    </a:cxn>
                    <a:cxn ang="0">
                      <a:pos x="5" y="0"/>
                    </a:cxn>
                    <a:cxn ang="0">
                      <a:pos x="28" y="8"/>
                    </a:cxn>
                    <a:cxn ang="0">
                      <a:pos x="55" y="20"/>
                    </a:cxn>
                    <a:cxn ang="0">
                      <a:pos x="57" y="22"/>
                    </a:cxn>
                    <a:cxn ang="0">
                      <a:pos x="59" y="27"/>
                    </a:cxn>
                    <a:cxn ang="0">
                      <a:pos x="61" y="41"/>
                    </a:cxn>
                    <a:cxn ang="0">
                      <a:pos x="61" y="58"/>
                    </a:cxn>
                    <a:cxn ang="0">
                      <a:pos x="53" y="47"/>
                    </a:cxn>
                    <a:cxn ang="0">
                      <a:pos x="48" y="41"/>
                    </a:cxn>
                    <a:cxn ang="0">
                      <a:pos x="44" y="39"/>
                    </a:cxn>
                    <a:cxn ang="0">
                      <a:pos x="21" y="27"/>
                    </a:cxn>
                    <a:cxn ang="0">
                      <a:pos x="7" y="20"/>
                    </a:cxn>
                    <a:cxn ang="0">
                      <a:pos x="2" y="18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61" h="58">
                      <a:moveTo>
                        <a:pt x="0" y="16"/>
                      </a:moveTo>
                      <a:lnTo>
                        <a:pt x="2" y="8"/>
                      </a:lnTo>
                      <a:lnTo>
                        <a:pt x="4" y="2"/>
                      </a:lnTo>
                      <a:lnTo>
                        <a:pt x="5" y="0"/>
                      </a:lnTo>
                      <a:lnTo>
                        <a:pt x="28" y="8"/>
                      </a:lnTo>
                      <a:lnTo>
                        <a:pt x="55" y="20"/>
                      </a:lnTo>
                      <a:lnTo>
                        <a:pt x="57" y="22"/>
                      </a:lnTo>
                      <a:lnTo>
                        <a:pt x="59" y="27"/>
                      </a:lnTo>
                      <a:lnTo>
                        <a:pt x="61" y="41"/>
                      </a:lnTo>
                      <a:lnTo>
                        <a:pt x="61" y="58"/>
                      </a:lnTo>
                      <a:lnTo>
                        <a:pt x="53" y="47"/>
                      </a:lnTo>
                      <a:lnTo>
                        <a:pt x="48" y="41"/>
                      </a:lnTo>
                      <a:lnTo>
                        <a:pt x="44" y="39"/>
                      </a:lnTo>
                      <a:lnTo>
                        <a:pt x="21" y="27"/>
                      </a:lnTo>
                      <a:lnTo>
                        <a:pt x="7" y="20"/>
                      </a:lnTo>
                      <a:lnTo>
                        <a:pt x="2" y="18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D7EB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59" name="Freeform 95"/>
                <p:cNvSpPr>
                  <a:spLocks/>
                </p:cNvSpPr>
                <p:nvPr/>
              </p:nvSpPr>
              <p:spPr bwMode="auto">
                <a:xfrm>
                  <a:off x="5170" y="3960"/>
                  <a:ext cx="46" cy="29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46" y="13"/>
                    </a:cxn>
                    <a:cxn ang="0">
                      <a:pos x="42" y="21"/>
                    </a:cxn>
                    <a:cxn ang="0">
                      <a:pos x="40" y="27"/>
                    </a:cxn>
                    <a:cxn ang="0">
                      <a:pos x="38" y="27"/>
                    </a:cxn>
                    <a:cxn ang="0">
                      <a:pos x="36" y="29"/>
                    </a:cxn>
                    <a:cxn ang="0">
                      <a:pos x="31" y="27"/>
                    </a:cxn>
                    <a:cxn ang="0">
                      <a:pos x="21" y="25"/>
                    </a:cxn>
                    <a:cxn ang="0">
                      <a:pos x="7" y="23"/>
                    </a:cxn>
                    <a:cxn ang="0">
                      <a:pos x="0" y="23"/>
                    </a:cxn>
                    <a:cxn ang="0">
                      <a:pos x="0" y="13"/>
                    </a:cxn>
                    <a:cxn ang="0">
                      <a:pos x="0" y="6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46" h="29">
                      <a:moveTo>
                        <a:pt x="11" y="0"/>
                      </a:moveTo>
                      <a:lnTo>
                        <a:pt x="46" y="13"/>
                      </a:lnTo>
                      <a:lnTo>
                        <a:pt x="42" y="21"/>
                      </a:lnTo>
                      <a:lnTo>
                        <a:pt x="40" y="27"/>
                      </a:lnTo>
                      <a:lnTo>
                        <a:pt x="38" y="27"/>
                      </a:lnTo>
                      <a:lnTo>
                        <a:pt x="36" y="29"/>
                      </a:lnTo>
                      <a:lnTo>
                        <a:pt x="31" y="27"/>
                      </a:lnTo>
                      <a:lnTo>
                        <a:pt x="21" y="25"/>
                      </a:lnTo>
                      <a:lnTo>
                        <a:pt x="7" y="23"/>
                      </a:lnTo>
                      <a:lnTo>
                        <a:pt x="0" y="23"/>
                      </a:ln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D7EB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60" name="Freeform 96"/>
                <p:cNvSpPr>
                  <a:spLocks/>
                </p:cNvSpPr>
                <p:nvPr/>
              </p:nvSpPr>
              <p:spPr bwMode="auto">
                <a:xfrm>
                  <a:off x="5039" y="3762"/>
                  <a:ext cx="69" cy="15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6"/>
                    </a:cxn>
                    <a:cxn ang="0">
                      <a:pos x="21" y="12"/>
                    </a:cxn>
                    <a:cxn ang="0">
                      <a:pos x="25" y="16"/>
                    </a:cxn>
                    <a:cxn ang="0">
                      <a:pos x="42" y="31"/>
                    </a:cxn>
                    <a:cxn ang="0">
                      <a:pos x="52" y="41"/>
                    </a:cxn>
                    <a:cxn ang="0">
                      <a:pos x="56" y="45"/>
                    </a:cxn>
                    <a:cxn ang="0">
                      <a:pos x="58" y="48"/>
                    </a:cxn>
                    <a:cxn ang="0">
                      <a:pos x="62" y="58"/>
                    </a:cxn>
                    <a:cxn ang="0">
                      <a:pos x="66" y="75"/>
                    </a:cxn>
                    <a:cxn ang="0">
                      <a:pos x="69" y="106"/>
                    </a:cxn>
                    <a:cxn ang="0">
                      <a:pos x="66" y="129"/>
                    </a:cxn>
                    <a:cxn ang="0">
                      <a:pos x="62" y="152"/>
                    </a:cxn>
                    <a:cxn ang="0">
                      <a:pos x="56" y="119"/>
                    </a:cxn>
                    <a:cxn ang="0">
                      <a:pos x="44" y="79"/>
                    </a:cxn>
                    <a:cxn ang="0">
                      <a:pos x="25" y="35"/>
                    </a:cxn>
                    <a:cxn ang="0">
                      <a:pos x="14" y="1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9" h="152">
                      <a:moveTo>
                        <a:pt x="0" y="0"/>
                      </a:moveTo>
                      <a:lnTo>
                        <a:pt x="12" y="6"/>
                      </a:lnTo>
                      <a:lnTo>
                        <a:pt x="21" y="12"/>
                      </a:lnTo>
                      <a:lnTo>
                        <a:pt x="25" y="16"/>
                      </a:lnTo>
                      <a:lnTo>
                        <a:pt x="42" y="31"/>
                      </a:lnTo>
                      <a:lnTo>
                        <a:pt x="52" y="41"/>
                      </a:lnTo>
                      <a:lnTo>
                        <a:pt x="56" y="45"/>
                      </a:lnTo>
                      <a:lnTo>
                        <a:pt x="58" y="48"/>
                      </a:lnTo>
                      <a:lnTo>
                        <a:pt x="62" y="58"/>
                      </a:lnTo>
                      <a:lnTo>
                        <a:pt x="66" y="75"/>
                      </a:lnTo>
                      <a:lnTo>
                        <a:pt x="69" y="106"/>
                      </a:lnTo>
                      <a:lnTo>
                        <a:pt x="66" y="129"/>
                      </a:lnTo>
                      <a:lnTo>
                        <a:pt x="62" y="152"/>
                      </a:lnTo>
                      <a:lnTo>
                        <a:pt x="56" y="119"/>
                      </a:lnTo>
                      <a:lnTo>
                        <a:pt x="44" y="79"/>
                      </a:lnTo>
                      <a:lnTo>
                        <a:pt x="25" y="35"/>
                      </a:lnTo>
                      <a:lnTo>
                        <a:pt x="14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7EB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61" name="Freeform 97"/>
                <p:cNvSpPr>
                  <a:spLocks/>
                </p:cNvSpPr>
                <p:nvPr/>
              </p:nvSpPr>
              <p:spPr bwMode="auto">
                <a:xfrm>
                  <a:off x="5197" y="3872"/>
                  <a:ext cx="46" cy="75"/>
                </a:xfrm>
                <a:custGeom>
                  <a:avLst/>
                  <a:gdLst/>
                  <a:ahLst/>
                  <a:cxnLst>
                    <a:cxn ang="0">
                      <a:pos x="7" y="19"/>
                    </a:cxn>
                    <a:cxn ang="0">
                      <a:pos x="34" y="0"/>
                    </a:cxn>
                    <a:cxn ang="0">
                      <a:pos x="44" y="0"/>
                    </a:cxn>
                    <a:cxn ang="0">
                      <a:pos x="46" y="7"/>
                    </a:cxn>
                    <a:cxn ang="0">
                      <a:pos x="46" y="13"/>
                    </a:cxn>
                    <a:cxn ang="0">
                      <a:pos x="44" y="19"/>
                    </a:cxn>
                    <a:cxn ang="0">
                      <a:pos x="36" y="40"/>
                    </a:cxn>
                    <a:cxn ang="0">
                      <a:pos x="30" y="54"/>
                    </a:cxn>
                    <a:cxn ang="0">
                      <a:pos x="25" y="63"/>
                    </a:cxn>
                    <a:cxn ang="0">
                      <a:pos x="15" y="75"/>
                    </a:cxn>
                    <a:cxn ang="0">
                      <a:pos x="21" y="57"/>
                    </a:cxn>
                    <a:cxn ang="0">
                      <a:pos x="23" y="46"/>
                    </a:cxn>
                    <a:cxn ang="0">
                      <a:pos x="23" y="42"/>
                    </a:cxn>
                    <a:cxn ang="0">
                      <a:pos x="23" y="40"/>
                    </a:cxn>
                    <a:cxn ang="0">
                      <a:pos x="11" y="34"/>
                    </a:cxn>
                    <a:cxn ang="0">
                      <a:pos x="4" y="30"/>
                    </a:cxn>
                    <a:cxn ang="0">
                      <a:pos x="2" y="29"/>
                    </a:cxn>
                    <a:cxn ang="0">
                      <a:pos x="0" y="27"/>
                    </a:cxn>
                    <a:cxn ang="0">
                      <a:pos x="7" y="19"/>
                    </a:cxn>
                  </a:cxnLst>
                  <a:rect l="0" t="0" r="r" b="b"/>
                  <a:pathLst>
                    <a:path w="46" h="75">
                      <a:moveTo>
                        <a:pt x="7" y="19"/>
                      </a:moveTo>
                      <a:lnTo>
                        <a:pt x="34" y="0"/>
                      </a:lnTo>
                      <a:lnTo>
                        <a:pt x="44" y="0"/>
                      </a:lnTo>
                      <a:lnTo>
                        <a:pt x="46" y="7"/>
                      </a:lnTo>
                      <a:lnTo>
                        <a:pt x="46" y="13"/>
                      </a:lnTo>
                      <a:lnTo>
                        <a:pt x="44" y="19"/>
                      </a:lnTo>
                      <a:lnTo>
                        <a:pt x="36" y="40"/>
                      </a:lnTo>
                      <a:lnTo>
                        <a:pt x="30" y="54"/>
                      </a:lnTo>
                      <a:lnTo>
                        <a:pt x="25" y="63"/>
                      </a:lnTo>
                      <a:lnTo>
                        <a:pt x="15" y="75"/>
                      </a:lnTo>
                      <a:lnTo>
                        <a:pt x="21" y="57"/>
                      </a:lnTo>
                      <a:lnTo>
                        <a:pt x="23" y="46"/>
                      </a:lnTo>
                      <a:lnTo>
                        <a:pt x="23" y="42"/>
                      </a:lnTo>
                      <a:lnTo>
                        <a:pt x="23" y="40"/>
                      </a:lnTo>
                      <a:lnTo>
                        <a:pt x="11" y="34"/>
                      </a:lnTo>
                      <a:lnTo>
                        <a:pt x="4" y="30"/>
                      </a:lnTo>
                      <a:lnTo>
                        <a:pt x="2" y="29"/>
                      </a:lnTo>
                      <a:lnTo>
                        <a:pt x="0" y="27"/>
                      </a:lnTo>
                      <a:lnTo>
                        <a:pt x="7" y="19"/>
                      </a:lnTo>
                      <a:close/>
                    </a:path>
                  </a:pathLst>
                </a:custGeom>
                <a:solidFill>
                  <a:srgbClr val="D7EB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62" name="Freeform 98"/>
                <p:cNvSpPr>
                  <a:spLocks/>
                </p:cNvSpPr>
                <p:nvPr/>
              </p:nvSpPr>
              <p:spPr bwMode="auto">
                <a:xfrm>
                  <a:off x="5202" y="3688"/>
                  <a:ext cx="54" cy="149"/>
                </a:xfrm>
                <a:custGeom>
                  <a:avLst/>
                  <a:gdLst/>
                  <a:ahLst/>
                  <a:cxnLst>
                    <a:cxn ang="0">
                      <a:pos x="16" y="51"/>
                    </a:cxn>
                    <a:cxn ang="0">
                      <a:pos x="18" y="57"/>
                    </a:cxn>
                    <a:cxn ang="0">
                      <a:pos x="22" y="69"/>
                    </a:cxn>
                    <a:cxn ang="0">
                      <a:pos x="31" y="97"/>
                    </a:cxn>
                    <a:cxn ang="0">
                      <a:pos x="45" y="126"/>
                    </a:cxn>
                    <a:cxn ang="0">
                      <a:pos x="54" y="143"/>
                    </a:cxn>
                    <a:cxn ang="0">
                      <a:pos x="45" y="149"/>
                    </a:cxn>
                    <a:cxn ang="0">
                      <a:pos x="23" y="111"/>
                    </a:cxn>
                    <a:cxn ang="0">
                      <a:pos x="12" y="92"/>
                    </a:cxn>
                    <a:cxn ang="0">
                      <a:pos x="6" y="61"/>
                    </a:cxn>
                    <a:cxn ang="0">
                      <a:pos x="2" y="42"/>
                    </a:cxn>
                    <a:cxn ang="0">
                      <a:pos x="2" y="36"/>
                    </a:cxn>
                    <a:cxn ang="0">
                      <a:pos x="0" y="34"/>
                    </a:cxn>
                    <a:cxn ang="0">
                      <a:pos x="14" y="19"/>
                    </a:cxn>
                    <a:cxn ang="0">
                      <a:pos x="23" y="7"/>
                    </a:cxn>
                    <a:cxn ang="0">
                      <a:pos x="39" y="0"/>
                    </a:cxn>
                    <a:cxn ang="0">
                      <a:pos x="27" y="21"/>
                    </a:cxn>
                    <a:cxn ang="0">
                      <a:pos x="20" y="38"/>
                    </a:cxn>
                    <a:cxn ang="0">
                      <a:pos x="18" y="46"/>
                    </a:cxn>
                    <a:cxn ang="0">
                      <a:pos x="16" y="51"/>
                    </a:cxn>
                  </a:cxnLst>
                  <a:rect l="0" t="0" r="r" b="b"/>
                  <a:pathLst>
                    <a:path w="54" h="149">
                      <a:moveTo>
                        <a:pt x="16" y="51"/>
                      </a:moveTo>
                      <a:lnTo>
                        <a:pt x="18" y="57"/>
                      </a:lnTo>
                      <a:lnTo>
                        <a:pt x="22" y="69"/>
                      </a:lnTo>
                      <a:lnTo>
                        <a:pt x="31" y="97"/>
                      </a:lnTo>
                      <a:lnTo>
                        <a:pt x="45" y="126"/>
                      </a:lnTo>
                      <a:lnTo>
                        <a:pt x="54" y="143"/>
                      </a:lnTo>
                      <a:lnTo>
                        <a:pt x="45" y="149"/>
                      </a:lnTo>
                      <a:lnTo>
                        <a:pt x="23" y="111"/>
                      </a:lnTo>
                      <a:lnTo>
                        <a:pt x="12" y="92"/>
                      </a:lnTo>
                      <a:lnTo>
                        <a:pt x="6" y="61"/>
                      </a:lnTo>
                      <a:lnTo>
                        <a:pt x="2" y="42"/>
                      </a:lnTo>
                      <a:lnTo>
                        <a:pt x="2" y="36"/>
                      </a:lnTo>
                      <a:lnTo>
                        <a:pt x="0" y="34"/>
                      </a:lnTo>
                      <a:lnTo>
                        <a:pt x="14" y="19"/>
                      </a:lnTo>
                      <a:lnTo>
                        <a:pt x="23" y="7"/>
                      </a:lnTo>
                      <a:lnTo>
                        <a:pt x="39" y="0"/>
                      </a:lnTo>
                      <a:lnTo>
                        <a:pt x="27" y="21"/>
                      </a:lnTo>
                      <a:lnTo>
                        <a:pt x="20" y="38"/>
                      </a:lnTo>
                      <a:lnTo>
                        <a:pt x="18" y="46"/>
                      </a:lnTo>
                      <a:lnTo>
                        <a:pt x="16" y="51"/>
                      </a:lnTo>
                      <a:close/>
                    </a:path>
                  </a:pathLst>
                </a:custGeom>
                <a:solidFill>
                  <a:srgbClr val="D7EB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63" name="Freeform 99"/>
                <p:cNvSpPr>
                  <a:spLocks/>
                </p:cNvSpPr>
                <p:nvPr/>
              </p:nvSpPr>
              <p:spPr bwMode="auto">
                <a:xfrm>
                  <a:off x="5114" y="3960"/>
                  <a:ext cx="44" cy="50"/>
                </a:xfrm>
                <a:custGeom>
                  <a:avLst/>
                  <a:gdLst/>
                  <a:ahLst/>
                  <a:cxnLst>
                    <a:cxn ang="0">
                      <a:pos x="6" y="50"/>
                    </a:cxn>
                    <a:cxn ang="0">
                      <a:pos x="6" y="40"/>
                    </a:cxn>
                    <a:cxn ang="0">
                      <a:pos x="4" y="25"/>
                    </a:cxn>
                    <a:cxn ang="0">
                      <a:pos x="0" y="4"/>
                    </a:cxn>
                    <a:cxn ang="0">
                      <a:pos x="8" y="19"/>
                    </a:cxn>
                    <a:cxn ang="0">
                      <a:pos x="10" y="17"/>
                    </a:cxn>
                    <a:cxn ang="0">
                      <a:pos x="12" y="17"/>
                    </a:cxn>
                    <a:cxn ang="0">
                      <a:pos x="14" y="12"/>
                    </a:cxn>
                    <a:cxn ang="0">
                      <a:pos x="15" y="6"/>
                    </a:cxn>
                    <a:cxn ang="0">
                      <a:pos x="14" y="2"/>
                    </a:cxn>
                    <a:cxn ang="0">
                      <a:pos x="12" y="0"/>
                    </a:cxn>
                    <a:cxn ang="0">
                      <a:pos x="37" y="6"/>
                    </a:cxn>
                    <a:cxn ang="0">
                      <a:pos x="39" y="21"/>
                    </a:cxn>
                    <a:cxn ang="0">
                      <a:pos x="40" y="35"/>
                    </a:cxn>
                    <a:cxn ang="0">
                      <a:pos x="42" y="40"/>
                    </a:cxn>
                    <a:cxn ang="0">
                      <a:pos x="44" y="46"/>
                    </a:cxn>
                    <a:cxn ang="0">
                      <a:pos x="40" y="44"/>
                    </a:cxn>
                    <a:cxn ang="0">
                      <a:pos x="35" y="46"/>
                    </a:cxn>
                    <a:cxn ang="0">
                      <a:pos x="25" y="48"/>
                    </a:cxn>
                    <a:cxn ang="0">
                      <a:pos x="15" y="50"/>
                    </a:cxn>
                    <a:cxn ang="0">
                      <a:pos x="10" y="50"/>
                    </a:cxn>
                    <a:cxn ang="0">
                      <a:pos x="6" y="50"/>
                    </a:cxn>
                  </a:cxnLst>
                  <a:rect l="0" t="0" r="r" b="b"/>
                  <a:pathLst>
                    <a:path w="44" h="50">
                      <a:moveTo>
                        <a:pt x="6" y="50"/>
                      </a:moveTo>
                      <a:lnTo>
                        <a:pt x="6" y="40"/>
                      </a:lnTo>
                      <a:lnTo>
                        <a:pt x="4" y="25"/>
                      </a:lnTo>
                      <a:lnTo>
                        <a:pt x="0" y="4"/>
                      </a:lnTo>
                      <a:lnTo>
                        <a:pt x="8" y="19"/>
                      </a:lnTo>
                      <a:lnTo>
                        <a:pt x="10" y="17"/>
                      </a:lnTo>
                      <a:lnTo>
                        <a:pt x="12" y="17"/>
                      </a:lnTo>
                      <a:lnTo>
                        <a:pt x="14" y="12"/>
                      </a:lnTo>
                      <a:lnTo>
                        <a:pt x="15" y="6"/>
                      </a:lnTo>
                      <a:lnTo>
                        <a:pt x="14" y="2"/>
                      </a:lnTo>
                      <a:lnTo>
                        <a:pt x="12" y="0"/>
                      </a:lnTo>
                      <a:lnTo>
                        <a:pt x="37" y="6"/>
                      </a:lnTo>
                      <a:lnTo>
                        <a:pt x="39" y="21"/>
                      </a:lnTo>
                      <a:lnTo>
                        <a:pt x="40" y="35"/>
                      </a:lnTo>
                      <a:lnTo>
                        <a:pt x="42" y="40"/>
                      </a:lnTo>
                      <a:lnTo>
                        <a:pt x="44" y="46"/>
                      </a:lnTo>
                      <a:lnTo>
                        <a:pt x="40" y="44"/>
                      </a:lnTo>
                      <a:lnTo>
                        <a:pt x="35" y="46"/>
                      </a:lnTo>
                      <a:lnTo>
                        <a:pt x="25" y="48"/>
                      </a:lnTo>
                      <a:lnTo>
                        <a:pt x="15" y="50"/>
                      </a:lnTo>
                      <a:lnTo>
                        <a:pt x="10" y="50"/>
                      </a:lnTo>
                      <a:lnTo>
                        <a:pt x="6" y="50"/>
                      </a:lnTo>
                      <a:close/>
                    </a:path>
                  </a:pathLst>
                </a:custGeom>
                <a:solidFill>
                  <a:srgbClr val="D7EB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64" name="Freeform 100"/>
                <p:cNvSpPr>
                  <a:spLocks/>
                </p:cNvSpPr>
                <p:nvPr/>
              </p:nvSpPr>
              <p:spPr bwMode="auto">
                <a:xfrm>
                  <a:off x="5323" y="3747"/>
                  <a:ext cx="27" cy="52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6" y="0"/>
                    </a:cxn>
                    <a:cxn ang="0">
                      <a:pos x="20" y="4"/>
                    </a:cxn>
                    <a:cxn ang="0">
                      <a:pos x="23" y="10"/>
                    </a:cxn>
                    <a:cxn ang="0">
                      <a:pos x="27" y="19"/>
                    </a:cxn>
                    <a:cxn ang="0">
                      <a:pos x="27" y="29"/>
                    </a:cxn>
                    <a:cxn ang="0">
                      <a:pos x="27" y="38"/>
                    </a:cxn>
                    <a:cxn ang="0">
                      <a:pos x="23" y="46"/>
                    </a:cxn>
                    <a:cxn ang="0">
                      <a:pos x="22" y="50"/>
                    </a:cxn>
                    <a:cxn ang="0">
                      <a:pos x="20" y="52"/>
                    </a:cxn>
                    <a:cxn ang="0">
                      <a:pos x="18" y="52"/>
                    </a:cxn>
                    <a:cxn ang="0">
                      <a:pos x="14" y="52"/>
                    </a:cxn>
                    <a:cxn ang="0">
                      <a:pos x="12" y="50"/>
                    </a:cxn>
                    <a:cxn ang="0">
                      <a:pos x="8" y="48"/>
                    </a:cxn>
                    <a:cxn ang="0">
                      <a:pos x="4" y="40"/>
                    </a:cxn>
                    <a:cxn ang="0">
                      <a:pos x="0" y="33"/>
                    </a:cxn>
                    <a:cxn ang="0">
                      <a:pos x="0" y="23"/>
                    </a:cxn>
                    <a:cxn ang="0">
                      <a:pos x="0" y="13"/>
                    </a:cxn>
                    <a:cxn ang="0">
                      <a:pos x="2" y="6"/>
                    </a:cxn>
                    <a:cxn ang="0">
                      <a:pos x="4" y="2"/>
                    </a:cxn>
                    <a:cxn ang="0">
                      <a:pos x="6" y="0"/>
                    </a:cxn>
                    <a:cxn ang="0">
                      <a:pos x="10" y="0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27" h="52">
                      <a:moveTo>
                        <a:pt x="12" y="0"/>
                      </a:moveTo>
                      <a:lnTo>
                        <a:pt x="16" y="0"/>
                      </a:lnTo>
                      <a:lnTo>
                        <a:pt x="20" y="4"/>
                      </a:lnTo>
                      <a:lnTo>
                        <a:pt x="23" y="10"/>
                      </a:lnTo>
                      <a:lnTo>
                        <a:pt x="27" y="19"/>
                      </a:lnTo>
                      <a:lnTo>
                        <a:pt x="27" y="29"/>
                      </a:lnTo>
                      <a:lnTo>
                        <a:pt x="27" y="38"/>
                      </a:lnTo>
                      <a:lnTo>
                        <a:pt x="23" y="46"/>
                      </a:lnTo>
                      <a:lnTo>
                        <a:pt x="22" y="50"/>
                      </a:lnTo>
                      <a:lnTo>
                        <a:pt x="20" y="52"/>
                      </a:lnTo>
                      <a:lnTo>
                        <a:pt x="18" y="52"/>
                      </a:lnTo>
                      <a:lnTo>
                        <a:pt x="14" y="52"/>
                      </a:lnTo>
                      <a:lnTo>
                        <a:pt x="12" y="50"/>
                      </a:lnTo>
                      <a:lnTo>
                        <a:pt x="8" y="48"/>
                      </a:lnTo>
                      <a:lnTo>
                        <a:pt x="4" y="40"/>
                      </a:lnTo>
                      <a:lnTo>
                        <a:pt x="0" y="33"/>
                      </a:lnTo>
                      <a:lnTo>
                        <a:pt x="0" y="23"/>
                      </a:lnTo>
                      <a:lnTo>
                        <a:pt x="0" y="13"/>
                      </a:lnTo>
                      <a:lnTo>
                        <a:pt x="2" y="6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65" name="Freeform 101"/>
                <p:cNvSpPr>
                  <a:spLocks/>
                </p:cNvSpPr>
                <p:nvPr/>
              </p:nvSpPr>
              <p:spPr bwMode="auto">
                <a:xfrm>
                  <a:off x="5264" y="3668"/>
                  <a:ext cx="125" cy="227"/>
                </a:xfrm>
                <a:custGeom>
                  <a:avLst/>
                  <a:gdLst/>
                  <a:ahLst/>
                  <a:cxnLst>
                    <a:cxn ang="0">
                      <a:pos x="33" y="158"/>
                    </a:cxn>
                    <a:cxn ang="0">
                      <a:pos x="11" y="106"/>
                    </a:cxn>
                    <a:cxn ang="0">
                      <a:pos x="4" y="75"/>
                    </a:cxn>
                    <a:cxn ang="0">
                      <a:pos x="2" y="62"/>
                    </a:cxn>
                    <a:cxn ang="0">
                      <a:pos x="0" y="52"/>
                    </a:cxn>
                    <a:cxn ang="0">
                      <a:pos x="2" y="35"/>
                    </a:cxn>
                    <a:cxn ang="0">
                      <a:pos x="6" y="23"/>
                    </a:cxn>
                    <a:cxn ang="0">
                      <a:pos x="11" y="12"/>
                    </a:cxn>
                    <a:cxn ang="0">
                      <a:pos x="15" y="6"/>
                    </a:cxn>
                    <a:cxn ang="0">
                      <a:pos x="19" y="4"/>
                    </a:cxn>
                    <a:cxn ang="0">
                      <a:pos x="21" y="2"/>
                    </a:cxn>
                    <a:cxn ang="0">
                      <a:pos x="29" y="0"/>
                    </a:cxn>
                    <a:cxn ang="0">
                      <a:pos x="34" y="2"/>
                    </a:cxn>
                    <a:cxn ang="0">
                      <a:pos x="40" y="6"/>
                    </a:cxn>
                    <a:cxn ang="0">
                      <a:pos x="54" y="18"/>
                    </a:cxn>
                    <a:cxn ang="0">
                      <a:pos x="75" y="43"/>
                    </a:cxn>
                    <a:cxn ang="0">
                      <a:pos x="98" y="71"/>
                    </a:cxn>
                    <a:cxn ang="0">
                      <a:pos x="107" y="87"/>
                    </a:cxn>
                    <a:cxn ang="0">
                      <a:pos x="113" y="100"/>
                    </a:cxn>
                    <a:cxn ang="0">
                      <a:pos x="121" y="133"/>
                    </a:cxn>
                    <a:cxn ang="0">
                      <a:pos x="125" y="169"/>
                    </a:cxn>
                    <a:cxn ang="0">
                      <a:pos x="125" y="202"/>
                    </a:cxn>
                    <a:cxn ang="0">
                      <a:pos x="121" y="215"/>
                    </a:cxn>
                    <a:cxn ang="0">
                      <a:pos x="119" y="219"/>
                    </a:cxn>
                    <a:cxn ang="0">
                      <a:pos x="117" y="223"/>
                    </a:cxn>
                    <a:cxn ang="0">
                      <a:pos x="111" y="225"/>
                    </a:cxn>
                    <a:cxn ang="0">
                      <a:pos x="106" y="227"/>
                    </a:cxn>
                    <a:cxn ang="0">
                      <a:pos x="100" y="225"/>
                    </a:cxn>
                    <a:cxn ang="0">
                      <a:pos x="94" y="223"/>
                    </a:cxn>
                    <a:cxn ang="0">
                      <a:pos x="82" y="215"/>
                    </a:cxn>
                    <a:cxn ang="0">
                      <a:pos x="75" y="210"/>
                    </a:cxn>
                    <a:cxn ang="0">
                      <a:pos x="82" y="198"/>
                    </a:cxn>
                    <a:cxn ang="0">
                      <a:pos x="88" y="185"/>
                    </a:cxn>
                    <a:cxn ang="0">
                      <a:pos x="92" y="171"/>
                    </a:cxn>
                    <a:cxn ang="0">
                      <a:pos x="94" y="160"/>
                    </a:cxn>
                    <a:cxn ang="0">
                      <a:pos x="90" y="156"/>
                    </a:cxn>
                    <a:cxn ang="0">
                      <a:pos x="84" y="154"/>
                    </a:cxn>
                    <a:cxn ang="0">
                      <a:pos x="92" y="135"/>
                    </a:cxn>
                    <a:cxn ang="0">
                      <a:pos x="96" y="121"/>
                    </a:cxn>
                    <a:cxn ang="0">
                      <a:pos x="98" y="108"/>
                    </a:cxn>
                    <a:cxn ang="0">
                      <a:pos x="98" y="96"/>
                    </a:cxn>
                    <a:cxn ang="0">
                      <a:pos x="94" y="83"/>
                    </a:cxn>
                    <a:cxn ang="0">
                      <a:pos x="90" y="79"/>
                    </a:cxn>
                    <a:cxn ang="0">
                      <a:pos x="86" y="73"/>
                    </a:cxn>
                    <a:cxn ang="0">
                      <a:pos x="82" y="69"/>
                    </a:cxn>
                    <a:cxn ang="0">
                      <a:pos x="75" y="68"/>
                    </a:cxn>
                    <a:cxn ang="0">
                      <a:pos x="69" y="66"/>
                    </a:cxn>
                    <a:cxn ang="0">
                      <a:pos x="63" y="66"/>
                    </a:cxn>
                    <a:cxn ang="0">
                      <a:pos x="59" y="68"/>
                    </a:cxn>
                    <a:cxn ang="0">
                      <a:pos x="56" y="69"/>
                    </a:cxn>
                    <a:cxn ang="0">
                      <a:pos x="52" y="73"/>
                    </a:cxn>
                    <a:cxn ang="0">
                      <a:pos x="50" y="77"/>
                    </a:cxn>
                    <a:cxn ang="0">
                      <a:pos x="48" y="89"/>
                    </a:cxn>
                    <a:cxn ang="0">
                      <a:pos x="48" y="102"/>
                    </a:cxn>
                    <a:cxn ang="0">
                      <a:pos x="48" y="114"/>
                    </a:cxn>
                    <a:cxn ang="0">
                      <a:pos x="50" y="123"/>
                    </a:cxn>
                    <a:cxn ang="0">
                      <a:pos x="52" y="129"/>
                    </a:cxn>
                    <a:cxn ang="0">
                      <a:pos x="48" y="131"/>
                    </a:cxn>
                    <a:cxn ang="0">
                      <a:pos x="46" y="133"/>
                    </a:cxn>
                    <a:cxn ang="0">
                      <a:pos x="40" y="139"/>
                    </a:cxn>
                    <a:cxn ang="0">
                      <a:pos x="36" y="148"/>
                    </a:cxn>
                    <a:cxn ang="0">
                      <a:pos x="33" y="158"/>
                    </a:cxn>
                  </a:cxnLst>
                  <a:rect l="0" t="0" r="r" b="b"/>
                  <a:pathLst>
                    <a:path w="125" h="227">
                      <a:moveTo>
                        <a:pt x="33" y="158"/>
                      </a:moveTo>
                      <a:lnTo>
                        <a:pt x="11" y="106"/>
                      </a:lnTo>
                      <a:lnTo>
                        <a:pt x="4" y="75"/>
                      </a:lnTo>
                      <a:lnTo>
                        <a:pt x="2" y="62"/>
                      </a:lnTo>
                      <a:lnTo>
                        <a:pt x="0" y="52"/>
                      </a:lnTo>
                      <a:lnTo>
                        <a:pt x="2" y="35"/>
                      </a:lnTo>
                      <a:lnTo>
                        <a:pt x="6" y="23"/>
                      </a:lnTo>
                      <a:lnTo>
                        <a:pt x="11" y="12"/>
                      </a:lnTo>
                      <a:lnTo>
                        <a:pt x="15" y="6"/>
                      </a:lnTo>
                      <a:lnTo>
                        <a:pt x="19" y="4"/>
                      </a:lnTo>
                      <a:lnTo>
                        <a:pt x="21" y="2"/>
                      </a:lnTo>
                      <a:lnTo>
                        <a:pt x="29" y="0"/>
                      </a:lnTo>
                      <a:lnTo>
                        <a:pt x="34" y="2"/>
                      </a:lnTo>
                      <a:lnTo>
                        <a:pt x="40" y="6"/>
                      </a:lnTo>
                      <a:lnTo>
                        <a:pt x="54" y="18"/>
                      </a:lnTo>
                      <a:lnTo>
                        <a:pt x="75" y="43"/>
                      </a:lnTo>
                      <a:lnTo>
                        <a:pt x="98" y="71"/>
                      </a:lnTo>
                      <a:lnTo>
                        <a:pt x="107" y="87"/>
                      </a:lnTo>
                      <a:lnTo>
                        <a:pt x="113" y="100"/>
                      </a:lnTo>
                      <a:lnTo>
                        <a:pt x="121" y="133"/>
                      </a:lnTo>
                      <a:lnTo>
                        <a:pt x="125" y="169"/>
                      </a:lnTo>
                      <a:lnTo>
                        <a:pt x="125" y="202"/>
                      </a:lnTo>
                      <a:lnTo>
                        <a:pt x="121" y="215"/>
                      </a:lnTo>
                      <a:lnTo>
                        <a:pt x="119" y="219"/>
                      </a:lnTo>
                      <a:lnTo>
                        <a:pt x="117" y="223"/>
                      </a:lnTo>
                      <a:lnTo>
                        <a:pt x="111" y="225"/>
                      </a:lnTo>
                      <a:lnTo>
                        <a:pt x="106" y="227"/>
                      </a:lnTo>
                      <a:lnTo>
                        <a:pt x="100" y="225"/>
                      </a:lnTo>
                      <a:lnTo>
                        <a:pt x="94" y="223"/>
                      </a:lnTo>
                      <a:lnTo>
                        <a:pt x="82" y="215"/>
                      </a:lnTo>
                      <a:lnTo>
                        <a:pt x="75" y="210"/>
                      </a:lnTo>
                      <a:lnTo>
                        <a:pt x="82" y="198"/>
                      </a:lnTo>
                      <a:lnTo>
                        <a:pt x="88" y="185"/>
                      </a:lnTo>
                      <a:lnTo>
                        <a:pt x="92" y="171"/>
                      </a:lnTo>
                      <a:lnTo>
                        <a:pt x="94" y="160"/>
                      </a:lnTo>
                      <a:lnTo>
                        <a:pt x="90" y="156"/>
                      </a:lnTo>
                      <a:lnTo>
                        <a:pt x="84" y="154"/>
                      </a:lnTo>
                      <a:lnTo>
                        <a:pt x="92" y="135"/>
                      </a:lnTo>
                      <a:lnTo>
                        <a:pt x="96" y="121"/>
                      </a:lnTo>
                      <a:lnTo>
                        <a:pt x="98" y="108"/>
                      </a:lnTo>
                      <a:lnTo>
                        <a:pt x="98" y="96"/>
                      </a:lnTo>
                      <a:lnTo>
                        <a:pt x="94" y="83"/>
                      </a:lnTo>
                      <a:lnTo>
                        <a:pt x="90" y="79"/>
                      </a:lnTo>
                      <a:lnTo>
                        <a:pt x="86" y="73"/>
                      </a:lnTo>
                      <a:lnTo>
                        <a:pt x="82" y="69"/>
                      </a:lnTo>
                      <a:lnTo>
                        <a:pt x="75" y="68"/>
                      </a:lnTo>
                      <a:lnTo>
                        <a:pt x="69" y="66"/>
                      </a:lnTo>
                      <a:lnTo>
                        <a:pt x="63" y="66"/>
                      </a:lnTo>
                      <a:lnTo>
                        <a:pt x="59" y="68"/>
                      </a:lnTo>
                      <a:lnTo>
                        <a:pt x="56" y="69"/>
                      </a:lnTo>
                      <a:lnTo>
                        <a:pt x="52" y="73"/>
                      </a:lnTo>
                      <a:lnTo>
                        <a:pt x="50" y="77"/>
                      </a:lnTo>
                      <a:lnTo>
                        <a:pt x="48" y="89"/>
                      </a:lnTo>
                      <a:lnTo>
                        <a:pt x="48" y="102"/>
                      </a:lnTo>
                      <a:lnTo>
                        <a:pt x="48" y="114"/>
                      </a:lnTo>
                      <a:lnTo>
                        <a:pt x="50" y="123"/>
                      </a:lnTo>
                      <a:lnTo>
                        <a:pt x="52" y="129"/>
                      </a:lnTo>
                      <a:lnTo>
                        <a:pt x="48" y="131"/>
                      </a:lnTo>
                      <a:lnTo>
                        <a:pt x="46" y="133"/>
                      </a:lnTo>
                      <a:lnTo>
                        <a:pt x="40" y="139"/>
                      </a:lnTo>
                      <a:lnTo>
                        <a:pt x="36" y="148"/>
                      </a:lnTo>
                      <a:lnTo>
                        <a:pt x="33" y="158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66" name="Freeform 102"/>
                <p:cNvSpPr>
                  <a:spLocks/>
                </p:cNvSpPr>
                <p:nvPr/>
              </p:nvSpPr>
              <p:spPr bwMode="auto">
                <a:xfrm>
                  <a:off x="5176" y="3807"/>
                  <a:ext cx="65" cy="8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2" y="24"/>
                    </a:cxn>
                    <a:cxn ang="0">
                      <a:pos x="53" y="48"/>
                    </a:cxn>
                    <a:cxn ang="0">
                      <a:pos x="61" y="57"/>
                    </a:cxn>
                    <a:cxn ang="0">
                      <a:pos x="65" y="61"/>
                    </a:cxn>
                    <a:cxn ang="0">
                      <a:pos x="65" y="65"/>
                    </a:cxn>
                    <a:cxn ang="0">
                      <a:pos x="55" y="65"/>
                    </a:cxn>
                    <a:cxn ang="0">
                      <a:pos x="28" y="84"/>
                    </a:cxn>
                    <a:cxn ang="0">
                      <a:pos x="42" y="59"/>
                    </a:cxn>
                    <a:cxn ang="0">
                      <a:pos x="38" y="4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5" h="84">
                      <a:moveTo>
                        <a:pt x="0" y="0"/>
                      </a:moveTo>
                      <a:lnTo>
                        <a:pt x="32" y="24"/>
                      </a:lnTo>
                      <a:lnTo>
                        <a:pt x="53" y="48"/>
                      </a:lnTo>
                      <a:lnTo>
                        <a:pt x="61" y="57"/>
                      </a:lnTo>
                      <a:lnTo>
                        <a:pt x="65" y="61"/>
                      </a:lnTo>
                      <a:lnTo>
                        <a:pt x="65" y="65"/>
                      </a:lnTo>
                      <a:lnTo>
                        <a:pt x="55" y="65"/>
                      </a:lnTo>
                      <a:lnTo>
                        <a:pt x="28" y="84"/>
                      </a:lnTo>
                      <a:lnTo>
                        <a:pt x="42" y="59"/>
                      </a:lnTo>
                      <a:lnTo>
                        <a:pt x="38" y="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67" name="Freeform 103"/>
                <p:cNvSpPr>
                  <a:spLocks/>
                </p:cNvSpPr>
                <p:nvPr/>
              </p:nvSpPr>
              <p:spPr bwMode="auto">
                <a:xfrm>
                  <a:off x="5249" y="3843"/>
                  <a:ext cx="59" cy="65"/>
                </a:xfrm>
                <a:custGeom>
                  <a:avLst/>
                  <a:gdLst/>
                  <a:ahLst/>
                  <a:cxnLst>
                    <a:cxn ang="0">
                      <a:pos x="13" y="25"/>
                    </a:cxn>
                    <a:cxn ang="0">
                      <a:pos x="5" y="13"/>
                    </a:cxn>
                    <a:cxn ang="0">
                      <a:pos x="1" y="10"/>
                    </a:cxn>
                    <a:cxn ang="0">
                      <a:pos x="0" y="8"/>
                    </a:cxn>
                    <a:cxn ang="0">
                      <a:pos x="7" y="4"/>
                    </a:cxn>
                    <a:cxn ang="0">
                      <a:pos x="13" y="2"/>
                    </a:cxn>
                    <a:cxn ang="0">
                      <a:pos x="17" y="0"/>
                    </a:cxn>
                    <a:cxn ang="0">
                      <a:pos x="21" y="2"/>
                    </a:cxn>
                    <a:cxn ang="0">
                      <a:pos x="59" y="40"/>
                    </a:cxn>
                    <a:cxn ang="0">
                      <a:pos x="48" y="46"/>
                    </a:cxn>
                    <a:cxn ang="0">
                      <a:pos x="46" y="54"/>
                    </a:cxn>
                    <a:cxn ang="0">
                      <a:pos x="42" y="59"/>
                    </a:cxn>
                    <a:cxn ang="0">
                      <a:pos x="38" y="65"/>
                    </a:cxn>
                    <a:cxn ang="0">
                      <a:pos x="13" y="25"/>
                    </a:cxn>
                  </a:cxnLst>
                  <a:rect l="0" t="0" r="r" b="b"/>
                  <a:pathLst>
                    <a:path w="59" h="65">
                      <a:moveTo>
                        <a:pt x="13" y="25"/>
                      </a:moveTo>
                      <a:lnTo>
                        <a:pt x="5" y="13"/>
                      </a:lnTo>
                      <a:lnTo>
                        <a:pt x="1" y="10"/>
                      </a:lnTo>
                      <a:lnTo>
                        <a:pt x="0" y="8"/>
                      </a:lnTo>
                      <a:lnTo>
                        <a:pt x="7" y="4"/>
                      </a:lnTo>
                      <a:lnTo>
                        <a:pt x="13" y="2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59" y="40"/>
                      </a:lnTo>
                      <a:lnTo>
                        <a:pt x="48" y="46"/>
                      </a:lnTo>
                      <a:lnTo>
                        <a:pt x="46" y="54"/>
                      </a:lnTo>
                      <a:lnTo>
                        <a:pt x="42" y="59"/>
                      </a:lnTo>
                      <a:lnTo>
                        <a:pt x="38" y="65"/>
                      </a:lnTo>
                      <a:lnTo>
                        <a:pt x="13" y="25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68" name="Freeform 104"/>
                <p:cNvSpPr>
                  <a:spLocks/>
                </p:cNvSpPr>
                <p:nvPr/>
              </p:nvSpPr>
              <p:spPr bwMode="auto">
                <a:xfrm>
                  <a:off x="5297" y="3893"/>
                  <a:ext cx="42" cy="34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21" y="6"/>
                    </a:cxn>
                    <a:cxn ang="0">
                      <a:pos x="13" y="13"/>
                    </a:cxn>
                    <a:cxn ang="0">
                      <a:pos x="5" y="21"/>
                    </a:cxn>
                    <a:cxn ang="0">
                      <a:pos x="0" y="27"/>
                    </a:cxn>
                    <a:cxn ang="0">
                      <a:pos x="9" y="34"/>
                    </a:cxn>
                    <a:cxn ang="0">
                      <a:pos x="15" y="23"/>
                    </a:cxn>
                    <a:cxn ang="0">
                      <a:pos x="28" y="21"/>
                    </a:cxn>
                    <a:cxn ang="0">
                      <a:pos x="38" y="19"/>
                    </a:cxn>
                    <a:cxn ang="0">
                      <a:pos x="40" y="17"/>
                    </a:cxn>
                    <a:cxn ang="0">
                      <a:pos x="42" y="17"/>
                    </a:cxn>
                    <a:cxn ang="0">
                      <a:pos x="42" y="15"/>
                    </a:cxn>
                    <a:cxn ang="0">
                      <a:pos x="40" y="13"/>
                    </a:cxn>
                    <a:cxn ang="0">
                      <a:pos x="36" y="8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2" h="34">
                      <a:moveTo>
                        <a:pt x="23" y="0"/>
                      </a:moveTo>
                      <a:lnTo>
                        <a:pt x="21" y="6"/>
                      </a:lnTo>
                      <a:lnTo>
                        <a:pt x="13" y="13"/>
                      </a:lnTo>
                      <a:lnTo>
                        <a:pt x="5" y="21"/>
                      </a:lnTo>
                      <a:lnTo>
                        <a:pt x="0" y="27"/>
                      </a:lnTo>
                      <a:lnTo>
                        <a:pt x="9" y="34"/>
                      </a:lnTo>
                      <a:lnTo>
                        <a:pt x="15" y="23"/>
                      </a:lnTo>
                      <a:lnTo>
                        <a:pt x="28" y="21"/>
                      </a:lnTo>
                      <a:lnTo>
                        <a:pt x="38" y="19"/>
                      </a:lnTo>
                      <a:lnTo>
                        <a:pt x="40" y="17"/>
                      </a:lnTo>
                      <a:lnTo>
                        <a:pt x="42" y="17"/>
                      </a:lnTo>
                      <a:lnTo>
                        <a:pt x="42" y="15"/>
                      </a:lnTo>
                      <a:lnTo>
                        <a:pt x="40" y="13"/>
                      </a:lnTo>
                      <a:lnTo>
                        <a:pt x="36" y="8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69" name="Freeform 105"/>
                <p:cNvSpPr>
                  <a:spLocks/>
                </p:cNvSpPr>
                <p:nvPr/>
              </p:nvSpPr>
              <p:spPr bwMode="auto">
                <a:xfrm>
                  <a:off x="5212" y="3916"/>
                  <a:ext cx="62" cy="31"/>
                </a:xfrm>
                <a:custGeom>
                  <a:avLst/>
                  <a:gdLst/>
                  <a:ahLst/>
                  <a:cxnLst>
                    <a:cxn ang="0">
                      <a:pos x="62" y="0"/>
                    </a:cxn>
                    <a:cxn ang="0">
                      <a:pos x="40" y="25"/>
                    </a:cxn>
                    <a:cxn ang="0">
                      <a:pos x="25" y="25"/>
                    </a:cxn>
                    <a:cxn ang="0">
                      <a:pos x="12" y="27"/>
                    </a:cxn>
                    <a:cxn ang="0">
                      <a:pos x="6" y="27"/>
                    </a:cxn>
                    <a:cxn ang="0">
                      <a:pos x="0" y="31"/>
                    </a:cxn>
                    <a:cxn ang="0">
                      <a:pos x="8" y="21"/>
                    </a:cxn>
                    <a:cxn ang="0">
                      <a:pos x="13" y="17"/>
                    </a:cxn>
                    <a:cxn ang="0">
                      <a:pos x="13" y="15"/>
                    </a:cxn>
                    <a:cxn ang="0">
                      <a:pos x="15" y="15"/>
                    </a:cxn>
                    <a:cxn ang="0">
                      <a:pos x="38" y="10"/>
                    </a:cxn>
                    <a:cxn ang="0">
                      <a:pos x="54" y="4"/>
                    </a:cxn>
                    <a:cxn ang="0">
                      <a:pos x="58" y="2"/>
                    </a:cxn>
                    <a:cxn ang="0">
                      <a:pos x="62" y="0"/>
                    </a:cxn>
                  </a:cxnLst>
                  <a:rect l="0" t="0" r="r" b="b"/>
                  <a:pathLst>
                    <a:path w="62" h="31">
                      <a:moveTo>
                        <a:pt x="62" y="0"/>
                      </a:moveTo>
                      <a:lnTo>
                        <a:pt x="40" y="25"/>
                      </a:lnTo>
                      <a:lnTo>
                        <a:pt x="25" y="25"/>
                      </a:lnTo>
                      <a:lnTo>
                        <a:pt x="12" y="27"/>
                      </a:lnTo>
                      <a:lnTo>
                        <a:pt x="6" y="27"/>
                      </a:lnTo>
                      <a:lnTo>
                        <a:pt x="0" y="31"/>
                      </a:lnTo>
                      <a:lnTo>
                        <a:pt x="8" y="21"/>
                      </a:lnTo>
                      <a:lnTo>
                        <a:pt x="13" y="17"/>
                      </a:lnTo>
                      <a:lnTo>
                        <a:pt x="13" y="15"/>
                      </a:lnTo>
                      <a:lnTo>
                        <a:pt x="15" y="15"/>
                      </a:lnTo>
                      <a:lnTo>
                        <a:pt x="38" y="10"/>
                      </a:lnTo>
                      <a:lnTo>
                        <a:pt x="54" y="4"/>
                      </a:lnTo>
                      <a:lnTo>
                        <a:pt x="58" y="2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70" name="Freeform 106"/>
                <p:cNvSpPr>
                  <a:spLocks/>
                </p:cNvSpPr>
                <p:nvPr/>
              </p:nvSpPr>
              <p:spPr bwMode="auto">
                <a:xfrm>
                  <a:off x="5218" y="3929"/>
                  <a:ext cx="88" cy="50"/>
                </a:xfrm>
                <a:custGeom>
                  <a:avLst/>
                  <a:gdLst/>
                  <a:ahLst/>
                  <a:cxnLst>
                    <a:cxn ang="0">
                      <a:pos x="67" y="0"/>
                    </a:cxn>
                    <a:cxn ang="0">
                      <a:pos x="77" y="8"/>
                    </a:cxn>
                    <a:cxn ang="0">
                      <a:pos x="82" y="12"/>
                    </a:cxn>
                    <a:cxn ang="0">
                      <a:pos x="86" y="12"/>
                    </a:cxn>
                    <a:cxn ang="0">
                      <a:pos x="88" y="12"/>
                    </a:cxn>
                    <a:cxn ang="0">
                      <a:pos x="73" y="25"/>
                    </a:cxn>
                    <a:cxn ang="0">
                      <a:pos x="69" y="29"/>
                    </a:cxn>
                    <a:cxn ang="0">
                      <a:pos x="67" y="35"/>
                    </a:cxn>
                    <a:cxn ang="0">
                      <a:pos x="65" y="39"/>
                    </a:cxn>
                    <a:cxn ang="0">
                      <a:pos x="59" y="44"/>
                    </a:cxn>
                    <a:cxn ang="0">
                      <a:pos x="50" y="50"/>
                    </a:cxn>
                    <a:cxn ang="0">
                      <a:pos x="25" y="35"/>
                    </a:cxn>
                    <a:cxn ang="0">
                      <a:pos x="0" y="23"/>
                    </a:cxn>
                    <a:cxn ang="0">
                      <a:pos x="21" y="25"/>
                    </a:cxn>
                    <a:cxn ang="0">
                      <a:pos x="36" y="27"/>
                    </a:cxn>
                    <a:cxn ang="0">
                      <a:pos x="54" y="14"/>
                    </a:cxn>
                    <a:cxn ang="0">
                      <a:pos x="67" y="0"/>
                    </a:cxn>
                  </a:cxnLst>
                  <a:rect l="0" t="0" r="r" b="b"/>
                  <a:pathLst>
                    <a:path w="88" h="50">
                      <a:moveTo>
                        <a:pt x="67" y="0"/>
                      </a:moveTo>
                      <a:lnTo>
                        <a:pt x="77" y="8"/>
                      </a:lnTo>
                      <a:lnTo>
                        <a:pt x="82" y="12"/>
                      </a:lnTo>
                      <a:lnTo>
                        <a:pt x="86" y="12"/>
                      </a:lnTo>
                      <a:lnTo>
                        <a:pt x="88" y="12"/>
                      </a:lnTo>
                      <a:lnTo>
                        <a:pt x="73" y="25"/>
                      </a:lnTo>
                      <a:lnTo>
                        <a:pt x="69" y="29"/>
                      </a:lnTo>
                      <a:lnTo>
                        <a:pt x="67" y="35"/>
                      </a:lnTo>
                      <a:lnTo>
                        <a:pt x="65" y="39"/>
                      </a:lnTo>
                      <a:lnTo>
                        <a:pt x="59" y="44"/>
                      </a:lnTo>
                      <a:lnTo>
                        <a:pt x="50" y="50"/>
                      </a:lnTo>
                      <a:lnTo>
                        <a:pt x="25" y="35"/>
                      </a:lnTo>
                      <a:lnTo>
                        <a:pt x="0" y="23"/>
                      </a:lnTo>
                      <a:lnTo>
                        <a:pt x="21" y="25"/>
                      </a:lnTo>
                      <a:lnTo>
                        <a:pt x="36" y="27"/>
                      </a:lnTo>
                      <a:lnTo>
                        <a:pt x="54" y="14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71" name="Freeform 107"/>
                <p:cNvSpPr>
                  <a:spLocks/>
                </p:cNvSpPr>
                <p:nvPr/>
              </p:nvSpPr>
              <p:spPr bwMode="auto">
                <a:xfrm>
                  <a:off x="5131" y="3787"/>
                  <a:ext cx="23" cy="81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14" y="27"/>
                    </a:cxn>
                    <a:cxn ang="0">
                      <a:pos x="20" y="46"/>
                    </a:cxn>
                    <a:cxn ang="0">
                      <a:pos x="23" y="62"/>
                    </a:cxn>
                    <a:cxn ang="0">
                      <a:pos x="2" y="81"/>
                    </a:cxn>
                    <a:cxn ang="0">
                      <a:pos x="2" y="64"/>
                    </a:cxn>
                    <a:cxn ang="0">
                      <a:pos x="0" y="41"/>
                    </a:cxn>
                    <a:cxn ang="0">
                      <a:pos x="2" y="18"/>
                    </a:cxn>
                    <a:cxn ang="0">
                      <a:pos x="4" y="8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23" h="81">
                      <a:moveTo>
                        <a:pt x="8" y="0"/>
                      </a:moveTo>
                      <a:lnTo>
                        <a:pt x="14" y="27"/>
                      </a:lnTo>
                      <a:lnTo>
                        <a:pt x="20" y="46"/>
                      </a:lnTo>
                      <a:lnTo>
                        <a:pt x="23" y="62"/>
                      </a:lnTo>
                      <a:lnTo>
                        <a:pt x="2" y="81"/>
                      </a:lnTo>
                      <a:lnTo>
                        <a:pt x="2" y="64"/>
                      </a:lnTo>
                      <a:lnTo>
                        <a:pt x="0" y="41"/>
                      </a:lnTo>
                      <a:lnTo>
                        <a:pt x="2" y="18"/>
                      </a:lnTo>
                      <a:lnTo>
                        <a:pt x="4" y="8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72" name="Freeform 108"/>
                <p:cNvSpPr>
                  <a:spLocks/>
                </p:cNvSpPr>
                <p:nvPr/>
              </p:nvSpPr>
              <p:spPr bwMode="auto">
                <a:xfrm>
                  <a:off x="5087" y="3924"/>
                  <a:ext cx="33" cy="8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11"/>
                    </a:cxn>
                    <a:cxn ang="0">
                      <a:pos x="6" y="26"/>
                    </a:cxn>
                    <a:cxn ang="0">
                      <a:pos x="6" y="44"/>
                    </a:cxn>
                    <a:cxn ang="0">
                      <a:pos x="4" y="51"/>
                    </a:cxn>
                    <a:cxn ang="0">
                      <a:pos x="0" y="61"/>
                    </a:cxn>
                    <a:cxn ang="0">
                      <a:pos x="33" y="86"/>
                    </a:cxn>
                    <a:cxn ang="0">
                      <a:pos x="33" y="76"/>
                    </a:cxn>
                    <a:cxn ang="0">
                      <a:pos x="31" y="61"/>
                    </a:cxn>
                    <a:cxn ang="0">
                      <a:pos x="27" y="40"/>
                    </a:cxn>
                    <a:cxn ang="0">
                      <a:pos x="23" y="32"/>
                    </a:cxn>
                    <a:cxn ang="0">
                      <a:pos x="14" y="23"/>
                    </a:cxn>
                    <a:cxn ang="0">
                      <a:pos x="6" y="9"/>
                    </a:cxn>
                    <a:cxn ang="0">
                      <a:pos x="2" y="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 h="86">
                      <a:moveTo>
                        <a:pt x="0" y="0"/>
                      </a:moveTo>
                      <a:lnTo>
                        <a:pt x="4" y="11"/>
                      </a:lnTo>
                      <a:lnTo>
                        <a:pt x="6" y="26"/>
                      </a:lnTo>
                      <a:lnTo>
                        <a:pt x="6" y="44"/>
                      </a:lnTo>
                      <a:lnTo>
                        <a:pt x="4" y="51"/>
                      </a:lnTo>
                      <a:lnTo>
                        <a:pt x="0" y="61"/>
                      </a:lnTo>
                      <a:lnTo>
                        <a:pt x="33" y="86"/>
                      </a:lnTo>
                      <a:lnTo>
                        <a:pt x="33" y="76"/>
                      </a:lnTo>
                      <a:lnTo>
                        <a:pt x="31" y="61"/>
                      </a:lnTo>
                      <a:lnTo>
                        <a:pt x="27" y="40"/>
                      </a:lnTo>
                      <a:lnTo>
                        <a:pt x="23" y="32"/>
                      </a:lnTo>
                      <a:lnTo>
                        <a:pt x="14" y="23"/>
                      </a:lnTo>
                      <a:lnTo>
                        <a:pt x="6" y="9"/>
                      </a:lnTo>
                      <a:lnTo>
                        <a:pt x="2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73" name="Freeform 109"/>
                <p:cNvSpPr>
                  <a:spLocks/>
                </p:cNvSpPr>
                <p:nvPr/>
              </p:nvSpPr>
              <p:spPr bwMode="auto">
                <a:xfrm>
                  <a:off x="5287" y="3686"/>
                  <a:ext cx="36" cy="40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10" y="3"/>
                    </a:cxn>
                    <a:cxn ang="0">
                      <a:pos x="19" y="13"/>
                    </a:cxn>
                    <a:cxn ang="0">
                      <a:pos x="31" y="23"/>
                    </a:cxn>
                    <a:cxn ang="0">
                      <a:pos x="36" y="32"/>
                    </a:cxn>
                    <a:cxn ang="0">
                      <a:pos x="33" y="40"/>
                    </a:cxn>
                    <a:cxn ang="0">
                      <a:pos x="21" y="23"/>
                    </a:cxn>
                    <a:cxn ang="0">
                      <a:pos x="13" y="15"/>
                    </a:cxn>
                    <a:cxn ang="0">
                      <a:pos x="6" y="11"/>
                    </a:cxn>
                    <a:cxn ang="0">
                      <a:pos x="2" y="7"/>
                    </a:cxn>
                    <a:cxn ang="0">
                      <a:pos x="0" y="3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36" h="40">
                      <a:moveTo>
                        <a:pt x="2" y="0"/>
                      </a:moveTo>
                      <a:lnTo>
                        <a:pt x="10" y="3"/>
                      </a:lnTo>
                      <a:lnTo>
                        <a:pt x="19" y="13"/>
                      </a:lnTo>
                      <a:lnTo>
                        <a:pt x="31" y="23"/>
                      </a:lnTo>
                      <a:lnTo>
                        <a:pt x="36" y="32"/>
                      </a:lnTo>
                      <a:lnTo>
                        <a:pt x="33" y="40"/>
                      </a:lnTo>
                      <a:lnTo>
                        <a:pt x="21" y="23"/>
                      </a:lnTo>
                      <a:lnTo>
                        <a:pt x="13" y="15"/>
                      </a:lnTo>
                      <a:lnTo>
                        <a:pt x="6" y="11"/>
                      </a:lnTo>
                      <a:lnTo>
                        <a:pt x="2" y="7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74" name="Freeform 110"/>
                <p:cNvSpPr>
                  <a:spLocks/>
                </p:cNvSpPr>
                <p:nvPr/>
              </p:nvSpPr>
              <p:spPr bwMode="auto">
                <a:xfrm>
                  <a:off x="5133" y="3682"/>
                  <a:ext cx="175" cy="265"/>
                </a:xfrm>
                <a:custGeom>
                  <a:avLst/>
                  <a:gdLst/>
                  <a:ahLst/>
                  <a:cxnLst>
                    <a:cxn ang="0">
                      <a:pos x="96" y="27"/>
                    </a:cxn>
                    <a:cxn ang="0">
                      <a:pos x="87" y="52"/>
                    </a:cxn>
                    <a:cxn ang="0">
                      <a:pos x="87" y="63"/>
                    </a:cxn>
                    <a:cxn ang="0">
                      <a:pos x="100" y="103"/>
                    </a:cxn>
                    <a:cxn ang="0">
                      <a:pos x="123" y="149"/>
                    </a:cxn>
                    <a:cxn ang="0">
                      <a:pos x="79" y="105"/>
                    </a:cxn>
                    <a:cxn ang="0">
                      <a:pos x="50" y="55"/>
                    </a:cxn>
                    <a:cxn ang="0">
                      <a:pos x="48" y="48"/>
                    </a:cxn>
                    <a:cxn ang="0">
                      <a:pos x="71" y="2"/>
                    </a:cxn>
                    <a:cxn ang="0">
                      <a:pos x="60" y="2"/>
                    </a:cxn>
                    <a:cxn ang="0">
                      <a:pos x="43" y="13"/>
                    </a:cxn>
                    <a:cxn ang="0">
                      <a:pos x="20" y="61"/>
                    </a:cxn>
                    <a:cxn ang="0">
                      <a:pos x="8" y="98"/>
                    </a:cxn>
                    <a:cxn ang="0">
                      <a:pos x="12" y="132"/>
                    </a:cxn>
                    <a:cxn ang="0">
                      <a:pos x="21" y="167"/>
                    </a:cxn>
                    <a:cxn ang="0">
                      <a:pos x="0" y="213"/>
                    </a:cxn>
                    <a:cxn ang="0">
                      <a:pos x="0" y="240"/>
                    </a:cxn>
                    <a:cxn ang="0">
                      <a:pos x="0" y="244"/>
                    </a:cxn>
                    <a:cxn ang="0">
                      <a:pos x="66" y="255"/>
                    </a:cxn>
                    <a:cxn ang="0">
                      <a:pos x="77" y="263"/>
                    </a:cxn>
                    <a:cxn ang="0">
                      <a:pos x="85" y="247"/>
                    </a:cxn>
                    <a:cxn ang="0">
                      <a:pos x="87" y="232"/>
                    </a:cxn>
                    <a:cxn ang="0">
                      <a:pos x="79" y="228"/>
                    </a:cxn>
                    <a:cxn ang="0">
                      <a:pos x="58" y="217"/>
                    </a:cxn>
                    <a:cxn ang="0">
                      <a:pos x="54" y="215"/>
                    </a:cxn>
                    <a:cxn ang="0">
                      <a:pos x="60" y="192"/>
                    </a:cxn>
                    <a:cxn ang="0">
                      <a:pos x="66" y="171"/>
                    </a:cxn>
                    <a:cxn ang="0">
                      <a:pos x="64" y="163"/>
                    </a:cxn>
                    <a:cxn ang="0">
                      <a:pos x="46" y="142"/>
                    </a:cxn>
                    <a:cxn ang="0">
                      <a:pos x="54" y="171"/>
                    </a:cxn>
                    <a:cxn ang="0">
                      <a:pos x="35" y="201"/>
                    </a:cxn>
                    <a:cxn ang="0">
                      <a:pos x="12" y="213"/>
                    </a:cxn>
                    <a:cxn ang="0">
                      <a:pos x="31" y="138"/>
                    </a:cxn>
                    <a:cxn ang="0">
                      <a:pos x="37" y="82"/>
                    </a:cxn>
                    <a:cxn ang="0">
                      <a:pos x="43" y="84"/>
                    </a:cxn>
                    <a:cxn ang="0">
                      <a:pos x="43" y="92"/>
                    </a:cxn>
                    <a:cxn ang="0">
                      <a:pos x="41" y="113"/>
                    </a:cxn>
                    <a:cxn ang="0">
                      <a:pos x="43" y="125"/>
                    </a:cxn>
                    <a:cxn ang="0">
                      <a:pos x="96" y="173"/>
                    </a:cxn>
                    <a:cxn ang="0">
                      <a:pos x="108" y="186"/>
                    </a:cxn>
                    <a:cxn ang="0">
                      <a:pos x="110" y="197"/>
                    </a:cxn>
                    <a:cxn ang="0">
                      <a:pos x="108" y="209"/>
                    </a:cxn>
                    <a:cxn ang="0">
                      <a:pos x="94" y="244"/>
                    </a:cxn>
                    <a:cxn ang="0">
                      <a:pos x="94" y="249"/>
                    </a:cxn>
                    <a:cxn ang="0">
                      <a:pos x="133" y="238"/>
                    </a:cxn>
                    <a:cxn ang="0">
                      <a:pos x="141" y="234"/>
                    </a:cxn>
                    <a:cxn ang="0">
                      <a:pos x="125" y="197"/>
                    </a:cxn>
                    <a:cxn ang="0">
                      <a:pos x="123" y="188"/>
                    </a:cxn>
                    <a:cxn ang="0">
                      <a:pos x="129" y="186"/>
                    </a:cxn>
                    <a:cxn ang="0">
                      <a:pos x="117" y="171"/>
                    </a:cxn>
                    <a:cxn ang="0">
                      <a:pos x="123" y="165"/>
                    </a:cxn>
                    <a:cxn ang="0">
                      <a:pos x="133" y="161"/>
                    </a:cxn>
                    <a:cxn ang="0">
                      <a:pos x="175" y="201"/>
                    </a:cxn>
                    <a:cxn ang="0">
                      <a:pos x="156" y="169"/>
                    </a:cxn>
                    <a:cxn ang="0">
                      <a:pos x="119" y="94"/>
                    </a:cxn>
                    <a:cxn ang="0">
                      <a:pos x="104" y="54"/>
                    </a:cxn>
                    <a:cxn ang="0">
                      <a:pos x="104" y="46"/>
                    </a:cxn>
                    <a:cxn ang="0">
                      <a:pos x="108" y="6"/>
                    </a:cxn>
                  </a:cxnLst>
                  <a:rect l="0" t="0" r="r" b="b"/>
                  <a:pathLst>
                    <a:path w="175" h="265">
                      <a:moveTo>
                        <a:pt x="108" y="6"/>
                      </a:moveTo>
                      <a:lnTo>
                        <a:pt x="96" y="27"/>
                      </a:lnTo>
                      <a:lnTo>
                        <a:pt x="89" y="44"/>
                      </a:lnTo>
                      <a:lnTo>
                        <a:pt x="87" y="52"/>
                      </a:lnTo>
                      <a:lnTo>
                        <a:pt x="85" y="57"/>
                      </a:lnTo>
                      <a:lnTo>
                        <a:pt x="87" y="63"/>
                      </a:lnTo>
                      <a:lnTo>
                        <a:pt x="91" y="75"/>
                      </a:lnTo>
                      <a:lnTo>
                        <a:pt x="100" y="103"/>
                      </a:lnTo>
                      <a:lnTo>
                        <a:pt x="114" y="132"/>
                      </a:lnTo>
                      <a:lnTo>
                        <a:pt x="123" y="149"/>
                      </a:lnTo>
                      <a:lnTo>
                        <a:pt x="114" y="155"/>
                      </a:lnTo>
                      <a:lnTo>
                        <a:pt x="79" y="105"/>
                      </a:lnTo>
                      <a:lnTo>
                        <a:pt x="56" y="69"/>
                      </a:lnTo>
                      <a:lnTo>
                        <a:pt x="50" y="55"/>
                      </a:lnTo>
                      <a:lnTo>
                        <a:pt x="48" y="50"/>
                      </a:lnTo>
                      <a:lnTo>
                        <a:pt x="48" y="48"/>
                      </a:lnTo>
                      <a:lnTo>
                        <a:pt x="60" y="27"/>
                      </a:lnTo>
                      <a:lnTo>
                        <a:pt x="71" y="2"/>
                      </a:lnTo>
                      <a:lnTo>
                        <a:pt x="68" y="0"/>
                      </a:lnTo>
                      <a:lnTo>
                        <a:pt x="60" y="2"/>
                      </a:lnTo>
                      <a:lnTo>
                        <a:pt x="52" y="4"/>
                      </a:lnTo>
                      <a:lnTo>
                        <a:pt x="43" y="13"/>
                      </a:lnTo>
                      <a:lnTo>
                        <a:pt x="33" y="32"/>
                      </a:lnTo>
                      <a:lnTo>
                        <a:pt x="20" y="61"/>
                      </a:lnTo>
                      <a:lnTo>
                        <a:pt x="10" y="88"/>
                      </a:lnTo>
                      <a:lnTo>
                        <a:pt x="8" y="98"/>
                      </a:lnTo>
                      <a:lnTo>
                        <a:pt x="6" y="105"/>
                      </a:lnTo>
                      <a:lnTo>
                        <a:pt x="12" y="132"/>
                      </a:lnTo>
                      <a:lnTo>
                        <a:pt x="18" y="151"/>
                      </a:lnTo>
                      <a:lnTo>
                        <a:pt x="21" y="167"/>
                      </a:lnTo>
                      <a:lnTo>
                        <a:pt x="0" y="186"/>
                      </a:lnTo>
                      <a:lnTo>
                        <a:pt x="0" y="213"/>
                      </a:lnTo>
                      <a:lnTo>
                        <a:pt x="0" y="234"/>
                      </a:lnTo>
                      <a:lnTo>
                        <a:pt x="0" y="240"/>
                      </a:lnTo>
                      <a:lnTo>
                        <a:pt x="0" y="242"/>
                      </a:lnTo>
                      <a:lnTo>
                        <a:pt x="0" y="244"/>
                      </a:lnTo>
                      <a:lnTo>
                        <a:pt x="39" y="249"/>
                      </a:lnTo>
                      <a:lnTo>
                        <a:pt x="66" y="255"/>
                      </a:lnTo>
                      <a:lnTo>
                        <a:pt x="75" y="259"/>
                      </a:lnTo>
                      <a:lnTo>
                        <a:pt x="77" y="263"/>
                      </a:lnTo>
                      <a:lnTo>
                        <a:pt x="79" y="265"/>
                      </a:lnTo>
                      <a:lnTo>
                        <a:pt x="85" y="247"/>
                      </a:lnTo>
                      <a:lnTo>
                        <a:pt x="87" y="236"/>
                      </a:lnTo>
                      <a:lnTo>
                        <a:pt x="87" y="232"/>
                      </a:lnTo>
                      <a:lnTo>
                        <a:pt x="87" y="230"/>
                      </a:lnTo>
                      <a:lnTo>
                        <a:pt x="79" y="228"/>
                      </a:lnTo>
                      <a:lnTo>
                        <a:pt x="68" y="222"/>
                      </a:lnTo>
                      <a:lnTo>
                        <a:pt x="58" y="217"/>
                      </a:lnTo>
                      <a:lnTo>
                        <a:pt x="56" y="215"/>
                      </a:lnTo>
                      <a:lnTo>
                        <a:pt x="54" y="215"/>
                      </a:lnTo>
                      <a:lnTo>
                        <a:pt x="56" y="207"/>
                      </a:lnTo>
                      <a:lnTo>
                        <a:pt x="60" y="192"/>
                      </a:lnTo>
                      <a:lnTo>
                        <a:pt x="64" y="176"/>
                      </a:lnTo>
                      <a:lnTo>
                        <a:pt x="66" y="171"/>
                      </a:lnTo>
                      <a:lnTo>
                        <a:pt x="66" y="169"/>
                      </a:lnTo>
                      <a:lnTo>
                        <a:pt x="64" y="163"/>
                      </a:lnTo>
                      <a:lnTo>
                        <a:pt x="58" y="155"/>
                      </a:lnTo>
                      <a:lnTo>
                        <a:pt x="46" y="142"/>
                      </a:lnTo>
                      <a:lnTo>
                        <a:pt x="52" y="161"/>
                      </a:lnTo>
                      <a:lnTo>
                        <a:pt x="54" y="171"/>
                      </a:lnTo>
                      <a:lnTo>
                        <a:pt x="54" y="178"/>
                      </a:lnTo>
                      <a:lnTo>
                        <a:pt x="35" y="201"/>
                      </a:lnTo>
                      <a:lnTo>
                        <a:pt x="18" y="220"/>
                      </a:lnTo>
                      <a:lnTo>
                        <a:pt x="12" y="213"/>
                      </a:lnTo>
                      <a:lnTo>
                        <a:pt x="35" y="163"/>
                      </a:lnTo>
                      <a:lnTo>
                        <a:pt x="31" y="138"/>
                      </a:lnTo>
                      <a:lnTo>
                        <a:pt x="27" y="117"/>
                      </a:lnTo>
                      <a:lnTo>
                        <a:pt x="37" y="82"/>
                      </a:lnTo>
                      <a:lnTo>
                        <a:pt x="41" y="82"/>
                      </a:lnTo>
                      <a:lnTo>
                        <a:pt x="43" y="84"/>
                      </a:lnTo>
                      <a:lnTo>
                        <a:pt x="43" y="86"/>
                      </a:lnTo>
                      <a:lnTo>
                        <a:pt x="43" y="92"/>
                      </a:lnTo>
                      <a:lnTo>
                        <a:pt x="41" y="102"/>
                      </a:lnTo>
                      <a:lnTo>
                        <a:pt x="41" y="113"/>
                      </a:lnTo>
                      <a:lnTo>
                        <a:pt x="41" y="119"/>
                      </a:lnTo>
                      <a:lnTo>
                        <a:pt x="43" y="125"/>
                      </a:lnTo>
                      <a:lnTo>
                        <a:pt x="75" y="149"/>
                      </a:lnTo>
                      <a:lnTo>
                        <a:pt x="96" y="173"/>
                      </a:lnTo>
                      <a:lnTo>
                        <a:pt x="104" y="182"/>
                      </a:lnTo>
                      <a:lnTo>
                        <a:pt x="108" y="186"/>
                      </a:lnTo>
                      <a:lnTo>
                        <a:pt x="108" y="190"/>
                      </a:lnTo>
                      <a:lnTo>
                        <a:pt x="110" y="197"/>
                      </a:lnTo>
                      <a:lnTo>
                        <a:pt x="110" y="203"/>
                      </a:lnTo>
                      <a:lnTo>
                        <a:pt x="108" y="209"/>
                      </a:lnTo>
                      <a:lnTo>
                        <a:pt x="100" y="230"/>
                      </a:lnTo>
                      <a:lnTo>
                        <a:pt x="94" y="244"/>
                      </a:lnTo>
                      <a:lnTo>
                        <a:pt x="89" y="253"/>
                      </a:lnTo>
                      <a:lnTo>
                        <a:pt x="94" y="249"/>
                      </a:lnTo>
                      <a:lnTo>
                        <a:pt x="117" y="244"/>
                      </a:lnTo>
                      <a:lnTo>
                        <a:pt x="133" y="238"/>
                      </a:lnTo>
                      <a:lnTo>
                        <a:pt x="137" y="236"/>
                      </a:lnTo>
                      <a:lnTo>
                        <a:pt x="141" y="234"/>
                      </a:lnTo>
                      <a:lnTo>
                        <a:pt x="131" y="211"/>
                      </a:lnTo>
                      <a:lnTo>
                        <a:pt x="125" y="197"/>
                      </a:lnTo>
                      <a:lnTo>
                        <a:pt x="121" y="190"/>
                      </a:lnTo>
                      <a:lnTo>
                        <a:pt x="123" y="188"/>
                      </a:lnTo>
                      <a:lnTo>
                        <a:pt x="125" y="186"/>
                      </a:lnTo>
                      <a:lnTo>
                        <a:pt x="129" y="186"/>
                      </a:lnTo>
                      <a:lnTo>
                        <a:pt x="121" y="174"/>
                      </a:lnTo>
                      <a:lnTo>
                        <a:pt x="117" y="171"/>
                      </a:lnTo>
                      <a:lnTo>
                        <a:pt x="116" y="169"/>
                      </a:lnTo>
                      <a:lnTo>
                        <a:pt x="123" y="165"/>
                      </a:lnTo>
                      <a:lnTo>
                        <a:pt x="129" y="163"/>
                      </a:lnTo>
                      <a:lnTo>
                        <a:pt x="133" y="161"/>
                      </a:lnTo>
                      <a:lnTo>
                        <a:pt x="137" y="163"/>
                      </a:lnTo>
                      <a:lnTo>
                        <a:pt x="175" y="201"/>
                      </a:lnTo>
                      <a:lnTo>
                        <a:pt x="167" y="188"/>
                      </a:lnTo>
                      <a:lnTo>
                        <a:pt x="156" y="169"/>
                      </a:lnTo>
                      <a:lnTo>
                        <a:pt x="141" y="142"/>
                      </a:lnTo>
                      <a:lnTo>
                        <a:pt x="119" y="94"/>
                      </a:lnTo>
                      <a:lnTo>
                        <a:pt x="108" y="65"/>
                      </a:lnTo>
                      <a:lnTo>
                        <a:pt x="104" y="54"/>
                      </a:lnTo>
                      <a:lnTo>
                        <a:pt x="104" y="48"/>
                      </a:lnTo>
                      <a:lnTo>
                        <a:pt x="104" y="46"/>
                      </a:lnTo>
                      <a:lnTo>
                        <a:pt x="119" y="7"/>
                      </a:lnTo>
                      <a:lnTo>
                        <a:pt x="108" y="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75" name="Freeform 111"/>
                <p:cNvSpPr>
                  <a:spLocks/>
                </p:cNvSpPr>
                <p:nvPr/>
              </p:nvSpPr>
              <p:spPr bwMode="auto">
                <a:xfrm>
                  <a:off x="5124" y="3933"/>
                  <a:ext cx="38" cy="33"/>
                </a:xfrm>
                <a:custGeom>
                  <a:avLst/>
                  <a:gdLst/>
                  <a:ahLst/>
                  <a:cxnLst>
                    <a:cxn ang="0">
                      <a:pos x="27" y="33"/>
                    </a:cxn>
                    <a:cxn ang="0">
                      <a:pos x="2" y="27"/>
                    </a:cxn>
                    <a:cxn ang="0">
                      <a:pos x="0" y="0"/>
                    </a:cxn>
                    <a:cxn ang="0">
                      <a:pos x="38" y="17"/>
                    </a:cxn>
                    <a:cxn ang="0">
                      <a:pos x="29" y="17"/>
                    </a:cxn>
                    <a:cxn ang="0">
                      <a:pos x="27" y="33"/>
                    </a:cxn>
                  </a:cxnLst>
                  <a:rect l="0" t="0" r="r" b="b"/>
                  <a:pathLst>
                    <a:path w="38" h="33">
                      <a:moveTo>
                        <a:pt x="27" y="33"/>
                      </a:moveTo>
                      <a:lnTo>
                        <a:pt x="2" y="27"/>
                      </a:lnTo>
                      <a:lnTo>
                        <a:pt x="0" y="0"/>
                      </a:lnTo>
                      <a:lnTo>
                        <a:pt x="38" y="17"/>
                      </a:lnTo>
                      <a:lnTo>
                        <a:pt x="29" y="17"/>
                      </a:lnTo>
                      <a:lnTo>
                        <a:pt x="27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76" name="Freeform 112"/>
                <p:cNvSpPr>
                  <a:spLocks/>
                </p:cNvSpPr>
                <p:nvPr/>
              </p:nvSpPr>
              <p:spPr bwMode="auto">
                <a:xfrm>
                  <a:off x="5030" y="3762"/>
                  <a:ext cx="84" cy="225"/>
                </a:xfrm>
                <a:custGeom>
                  <a:avLst/>
                  <a:gdLst/>
                  <a:ahLst/>
                  <a:cxnLst>
                    <a:cxn ang="0">
                      <a:pos x="40" y="121"/>
                    </a:cxn>
                    <a:cxn ang="0">
                      <a:pos x="32" y="117"/>
                    </a:cxn>
                    <a:cxn ang="0">
                      <a:pos x="25" y="112"/>
                    </a:cxn>
                    <a:cxn ang="0">
                      <a:pos x="0" y="48"/>
                    </a:cxn>
                    <a:cxn ang="0">
                      <a:pos x="36" y="114"/>
                    </a:cxn>
                    <a:cxn ang="0">
                      <a:pos x="40" y="110"/>
                    </a:cxn>
                    <a:cxn ang="0">
                      <a:pos x="27" y="69"/>
                    </a:cxn>
                    <a:cxn ang="0">
                      <a:pos x="15" y="39"/>
                    </a:cxn>
                    <a:cxn ang="0">
                      <a:pos x="7" y="25"/>
                    </a:cxn>
                    <a:cxn ang="0">
                      <a:pos x="0" y="18"/>
                    </a:cxn>
                    <a:cxn ang="0">
                      <a:pos x="2" y="10"/>
                    </a:cxn>
                    <a:cxn ang="0">
                      <a:pos x="5" y="2"/>
                    </a:cxn>
                    <a:cxn ang="0">
                      <a:pos x="7" y="0"/>
                    </a:cxn>
                    <a:cxn ang="0">
                      <a:pos x="9" y="0"/>
                    </a:cxn>
                    <a:cxn ang="0">
                      <a:pos x="30" y="22"/>
                    </a:cxn>
                    <a:cxn ang="0">
                      <a:pos x="44" y="35"/>
                    </a:cxn>
                    <a:cxn ang="0">
                      <a:pos x="48" y="43"/>
                    </a:cxn>
                    <a:cxn ang="0">
                      <a:pos x="51" y="50"/>
                    </a:cxn>
                    <a:cxn ang="0">
                      <a:pos x="55" y="79"/>
                    </a:cxn>
                    <a:cxn ang="0">
                      <a:pos x="84" y="169"/>
                    </a:cxn>
                    <a:cxn ang="0">
                      <a:pos x="82" y="183"/>
                    </a:cxn>
                    <a:cxn ang="0">
                      <a:pos x="82" y="192"/>
                    </a:cxn>
                    <a:cxn ang="0">
                      <a:pos x="84" y="202"/>
                    </a:cxn>
                    <a:cxn ang="0">
                      <a:pos x="80" y="194"/>
                    </a:cxn>
                    <a:cxn ang="0">
                      <a:pos x="71" y="185"/>
                    </a:cxn>
                    <a:cxn ang="0">
                      <a:pos x="63" y="171"/>
                    </a:cxn>
                    <a:cxn ang="0">
                      <a:pos x="59" y="165"/>
                    </a:cxn>
                    <a:cxn ang="0">
                      <a:pos x="57" y="162"/>
                    </a:cxn>
                    <a:cxn ang="0">
                      <a:pos x="61" y="173"/>
                    </a:cxn>
                    <a:cxn ang="0">
                      <a:pos x="63" y="188"/>
                    </a:cxn>
                    <a:cxn ang="0">
                      <a:pos x="63" y="206"/>
                    </a:cxn>
                    <a:cxn ang="0">
                      <a:pos x="61" y="213"/>
                    </a:cxn>
                    <a:cxn ang="0">
                      <a:pos x="57" y="223"/>
                    </a:cxn>
                    <a:cxn ang="0">
                      <a:pos x="50" y="223"/>
                    </a:cxn>
                    <a:cxn ang="0">
                      <a:pos x="42" y="225"/>
                    </a:cxn>
                    <a:cxn ang="0">
                      <a:pos x="36" y="225"/>
                    </a:cxn>
                    <a:cxn ang="0">
                      <a:pos x="40" y="210"/>
                    </a:cxn>
                    <a:cxn ang="0">
                      <a:pos x="42" y="196"/>
                    </a:cxn>
                    <a:cxn ang="0">
                      <a:pos x="42" y="169"/>
                    </a:cxn>
                    <a:cxn ang="0">
                      <a:pos x="38" y="150"/>
                    </a:cxn>
                    <a:cxn ang="0">
                      <a:pos x="34" y="142"/>
                    </a:cxn>
                    <a:cxn ang="0">
                      <a:pos x="34" y="140"/>
                    </a:cxn>
                    <a:cxn ang="0">
                      <a:pos x="34" y="139"/>
                    </a:cxn>
                    <a:cxn ang="0">
                      <a:pos x="38" y="135"/>
                    </a:cxn>
                    <a:cxn ang="0">
                      <a:pos x="42" y="133"/>
                    </a:cxn>
                    <a:cxn ang="0">
                      <a:pos x="40" y="121"/>
                    </a:cxn>
                  </a:cxnLst>
                  <a:rect l="0" t="0" r="r" b="b"/>
                  <a:pathLst>
                    <a:path w="84" h="225">
                      <a:moveTo>
                        <a:pt x="40" y="121"/>
                      </a:moveTo>
                      <a:lnTo>
                        <a:pt x="32" y="117"/>
                      </a:lnTo>
                      <a:lnTo>
                        <a:pt x="25" y="112"/>
                      </a:lnTo>
                      <a:lnTo>
                        <a:pt x="0" y="48"/>
                      </a:lnTo>
                      <a:lnTo>
                        <a:pt x="36" y="114"/>
                      </a:lnTo>
                      <a:lnTo>
                        <a:pt x="40" y="110"/>
                      </a:lnTo>
                      <a:lnTo>
                        <a:pt x="27" y="69"/>
                      </a:lnTo>
                      <a:lnTo>
                        <a:pt x="15" y="39"/>
                      </a:lnTo>
                      <a:lnTo>
                        <a:pt x="7" y="25"/>
                      </a:lnTo>
                      <a:lnTo>
                        <a:pt x="0" y="18"/>
                      </a:lnTo>
                      <a:lnTo>
                        <a:pt x="2" y="10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30" y="22"/>
                      </a:lnTo>
                      <a:lnTo>
                        <a:pt x="44" y="35"/>
                      </a:lnTo>
                      <a:lnTo>
                        <a:pt x="48" y="43"/>
                      </a:lnTo>
                      <a:lnTo>
                        <a:pt x="51" y="50"/>
                      </a:lnTo>
                      <a:lnTo>
                        <a:pt x="55" y="79"/>
                      </a:lnTo>
                      <a:lnTo>
                        <a:pt x="84" y="169"/>
                      </a:lnTo>
                      <a:lnTo>
                        <a:pt x="82" y="183"/>
                      </a:lnTo>
                      <a:lnTo>
                        <a:pt x="82" y="192"/>
                      </a:lnTo>
                      <a:lnTo>
                        <a:pt x="84" y="202"/>
                      </a:lnTo>
                      <a:lnTo>
                        <a:pt x="80" y="194"/>
                      </a:lnTo>
                      <a:lnTo>
                        <a:pt x="71" y="185"/>
                      </a:lnTo>
                      <a:lnTo>
                        <a:pt x="63" y="171"/>
                      </a:lnTo>
                      <a:lnTo>
                        <a:pt x="59" y="165"/>
                      </a:lnTo>
                      <a:lnTo>
                        <a:pt x="57" y="162"/>
                      </a:lnTo>
                      <a:lnTo>
                        <a:pt x="61" y="173"/>
                      </a:lnTo>
                      <a:lnTo>
                        <a:pt x="63" y="188"/>
                      </a:lnTo>
                      <a:lnTo>
                        <a:pt x="63" y="206"/>
                      </a:lnTo>
                      <a:lnTo>
                        <a:pt x="61" y="213"/>
                      </a:lnTo>
                      <a:lnTo>
                        <a:pt x="57" y="223"/>
                      </a:lnTo>
                      <a:lnTo>
                        <a:pt x="50" y="223"/>
                      </a:lnTo>
                      <a:lnTo>
                        <a:pt x="42" y="225"/>
                      </a:lnTo>
                      <a:lnTo>
                        <a:pt x="36" y="225"/>
                      </a:lnTo>
                      <a:lnTo>
                        <a:pt x="40" y="210"/>
                      </a:lnTo>
                      <a:lnTo>
                        <a:pt x="42" y="196"/>
                      </a:lnTo>
                      <a:lnTo>
                        <a:pt x="42" y="169"/>
                      </a:lnTo>
                      <a:lnTo>
                        <a:pt x="38" y="150"/>
                      </a:lnTo>
                      <a:lnTo>
                        <a:pt x="34" y="142"/>
                      </a:lnTo>
                      <a:lnTo>
                        <a:pt x="34" y="140"/>
                      </a:lnTo>
                      <a:lnTo>
                        <a:pt x="34" y="139"/>
                      </a:lnTo>
                      <a:lnTo>
                        <a:pt x="38" y="135"/>
                      </a:lnTo>
                      <a:lnTo>
                        <a:pt x="42" y="133"/>
                      </a:lnTo>
                      <a:lnTo>
                        <a:pt x="40" y="1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</p:grpSp>
          <p:grpSp>
            <p:nvGrpSpPr>
              <p:cNvPr id="10" name="Group 113"/>
              <p:cNvGrpSpPr>
                <a:grpSpLocks/>
              </p:cNvGrpSpPr>
              <p:nvPr/>
            </p:nvGrpSpPr>
            <p:grpSpPr bwMode="auto">
              <a:xfrm>
                <a:off x="4868" y="3884"/>
                <a:ext cx="340" cy="68"/>
                <a:chOff x="4732" y="3444"/>
                <a:chExt cx="340" cy="604"/>
              </a:xfrm>
            </p:grpSpPr>
            <p:sp>
              <p:nvSpPr>
                <p:cNvPr id="164978" name="Freeform 114"/>
                <p:cNvSpPr>
                  <a:spLocks/>
                </p:cNvSpPr>
                <p:nvPr/>
              </p:nvSpPr>
              <p:spPr bwMode="auto">
                <a:xfrm>
                  <a:off x="4732" y="3444"/>
                  <a:ext cx="321" cy="604"/>
                </a:xfrm>
                <a:custGeom>
                  <a:avLst/>
                  <a:gdLst/>
                  <a:ahLst/>
                  <a:cxnLst>
                    <a:cxn ang="0">
                      <a:pos x="19" y="86"/>
                    </a:cxn>
                    <a:cxn ang="0">
                      <a:pos x="17" y="73"/>
                    </a:cxn>
                    <a:cxn ang="0">
                      <a:pos x="19" y="57"/>
                    </a:cxn>
                    <a:cxn ang="0">
                      <a:pos x="29" y="42"/>
                    </a:cxn>
                    <a:cxn ang="0">
                      <a:pos x="44" y="29"/>
                    </a:cxn>
                    <a:cxn ang="0">
                      <a:pos x="79" y="11"/>
                    </a:cxn>
                    <a:cxn ang="0">
                      <a:pos x="148" y="0"/>
                    </a:cxn>
                    <a:cxn ang="0">
                      <a:pos x="221" y="4"/>
                    </a:cxn>
                    <a:cxn ang="0">
                      <a:pos x="271" y="21"/>
                    </a:cxn>
                    <a:cxn ang="0">
                      <a:pos x="286" y="32"/>
                    </a:cxn>
                    <a:cxn ang="0">
                      <a:pos x="296" y="46"/>
                    </a:cxn>
                    <a:cxn ang="0">
                      <a:pos x="298" y="59"/>
                    </a:cxn>
                    <a:cxn ang="0">
                      <a:pos x="292" y="75"/>
                    </a:cxn>
                    <a:cxn ang="0">
                      <a:pos x="300" y="92"/>
                    </a:cxn>
                    <a:cxn ang="0">
                      <a:pos x="300" y="109"/>
                    </a:cxn>
                    <a:cxn ang="0">
                      <a:pos x="303" y="117"/>
                    </a:cxn>
                    <a:cxn ang="0">
                      <a:pos x="309" y="125"/>
                    </a:cxn>
                    <a:cxn ang="0">
                      <a:pos x="313" y="144"/>
                    </a:cxn>
                    <a:cxn ang="0">
                      <a:pos x="321" y="480"/>
                    </a:cxn>
                    <a:cxn ang="0">
                      <a:pos x="303" y="529"/>
                    </a:cxn>
                    <a:cxn ang="0">
                      <a:pos x="271" y="568"/>
                    </a:cxn>
                    <a:cxn ang="0">
                      <a:pos x="229" y="593"/>
                    </a:cxn>
                    <a:cxn ang="0">
                      <a:pos x="181" y="604"/>
                    </a:cxn>
                    <a:cxn ang="0">
                      <a:pos x="131" y="602"/>
                    </a:cxn>
                    <a:cxn ang="0">
                      <a:pos x="83" y="587"/>
                    </a:cxn>
                    <a:cxn ang="0">
                      <a:pos x="42" y="556"/>
                    </a:cxn>
                    <a:cxn ang="0">
                      <a:pos x="12" y="512"/>
                    </a:cxn>
                    <a:cxn ang="0">
                      <a:pos x="0" y="163"/>
                    </a:cxn>
                    <a:cxn ang="0">
                      <a:pos x="4" y="142"/>
                    </a:cxn>
                    <a:cxn ang="0">
                      <a:pos x="12" y="132"/>
                    </a:cxn>
                    <a:cxn ang="0">
                      <a:pos x="13" y="119"/>
                    </a:cxn>
                    <a:cxn ang="0">
                      <a:pos x="15" y="103"/>
                    </a:cxn>
                    <a:cxn ang="0">
                      <a:pos x="19" y="94"/>
                    </a:cxn>
                  </a:cxnLst>
                  <a:rect l="0" t="0" r="r" b="b"/>
                  <a:pathLst>
                    <a:path w="321" h="604">
                      <a:moveTo>
                        <a:pt x="23" y="92"/>
                      </a:moveTo>
                      <a:lnTo>
                        <a:pt x="19" y="86"/>
                      </a:lnTo>
                      <a:lnTo>
                        <a:pt x="17" y="79"/>
                      </a:lnTo>
                      <a:lnTo>
                        <a:pt x="17" y="73"/>
                      </a:lnTo>
                      <a:lnTo>
                        <a:pt x="17" y="65"/>
                      </a:lnTo>
                      <a:lnTo>
                        <a:pt x="19" y="57"/>
                      </a:lnTo>
                      <a:lnTo>
                        <a:pt x="23" y="50"/>
                      </a:lnTo>
                      <a:lnTo>
                        <a:pt x="29" y="42"/>
                      </a:lnTo>
                      <a:lnTo>
                        <a:pt x="35" y="34"/>
                      </a:lnTo>
                      <a:lnTo>
                        <a:pt x="44" y="29"/>
                      </a:lnTo>
                      <a:lnTo>
                        <a:pt x="54" y="21"/>
                      </a:lnTo>
                      <a:lnTo>
                        <a:pt x="79" y="11"/>
                      </a:lnTo>
                      <a:lnTo>
                        <a:pt x="109" y="2"/>
                      </a:lnTo>
                      <a:lnTo>
                        <a:pt x="148" y="0"/>
                      </a:lnTo>
                      <a:lnTo>
                        <a:pt x="188" y="0"/>
                      </a:lnTo>
                      <a:lnTo>
                        <a:pt x="221" y="4"/>
                      </a:lnTo>
                      <a:lnTo>
                        <a:pt x="250" y="11"/>
                      </a:lnTo>
                      <a:lnTo>
                        <a:pt x="271" y="21"/>
                      </a:lnTo>
                      <a:lnTo>
                        <a:pt x="280" y="27"/>
                      </a:lnTo>
                      <a:lnTo>
                        <a:pt x="286" y="32"/>
                      </a:lnTo>
                      <a:lnTo>
                        <a:pt x="292" y="38"/>
                      </a:lnTo>
                      <a:lnTo>
                        <a:pt x="296" y="46"/>
                      </a:lnTo>
                      <a:lnTo>
                        <a:pt x="298" y="54"/>
                      </a:lnTo>
                      <a:lnTo>
                        <a:pt x="298" y="59"/>
                      </a:lnTo>
                      <a:lnTo>
                        <a:pt x="296" y="67"/>
                      </a:lnTo>
                      <a:lnTo>
                        <a:pt x="292" y="75"/>
                      </a:lnTo>
                      <a:lnTo>
                        <a:pt x="298" y="82"/>
                      </a:lnTo>
                      <a:lnTo>
                        <a:pt x="300" y="92"/>
                      </a:lnTo>
                      <a:lnTo>
                        <a:pt x="301" y="103"/>
                      </a:lnTo>
                      <a:lnTo>
                        <a:pt x="300" y="109"/>
                      </a:lnTo>
                      <a:lnTo>
                        <a:pt x="298" y="115"/>
                      </a:lnTo>
                      <a:lnTo>
                        <a:pt x="303" y="117"/>
                      </a:lnTo>
                      <a:lnTo>
                        <a:pt x="305" y="119"/>
                      </a:lnTo>
                      <a:lnTo>
                        <a:pt x="309" y="125"/>
                      </a:lnTo>
                      <a:lnTo>
                        <a:pt x="311" y="128"/>
                      </a:lnTo>
                      <a:lnTo>
                        <a:pt x="313" y="144"/>
                      </a:lnTo>
                      <a:lnTo>
                        <a:pt x="315" y="163"/>
                      </a:lnTo>
                      <a:lnTo>
                        <a:pt x="321" y="480"/>
                      </a:lnTo>
                      <a:lnTo>
                        <a:pt x="315" y="506"/>
                      </a:lnTo>
                      <a:lnTo>
                        <a:pt x="303" y="529"/>
                      </a:lnTo>
                      <a:lnTo>
                        <a:pt x="290" y="551"/>
                      </a:lnTo>
                      <a:lnTo>
                        <a:pt x="271" y="568"/>
                      </a:lnTo>
                      <a:lnTo>
                        <a:pt x="252" y="581"/>
                      </a:lnTo>
                      <a:lnTo>
                        <a:pt x="229" y="593"/>
                      </a:lnTo>
                      <a:lnTo>
                        <a:pt x="205" y="600"/>
                      </a:lnTo>
                      <a:lnTo>
                        <a:pt x="181" y="604"/>
                      </a:lnTo>
                      <a:lnTo>
                        <a:pt x="156" y="604"/>
                      </a:lnTo>
                      <a:lnTo>
                        <a:pt x="131" y="602"/>
                      </a:lnTo>
                      <a:lnTo>
                        <a:pt x="106" y="597"/>
                      </a:lnTo>
                      <a:lnTo>
                        <a:pt x="83" y="587"/>
                      </a:lnTo>
                      <a:lnTo>
                        <a:pt x="61" y="574"/>
                      </a:lnTo>
                      <a:lnTo>
                        <a:pt x="42" y="556"/>
                      </a:lnTo>
                      <a:lnTo>
                        <a:pt x="25" y="535"/>
                      </a:lnTo>
                      <a:lnTo>
                        <a:pt x="12" y="512"/>
                      </a:lnTo>
                      <a:lnTo>
                        <a:pt x="0" y="180"/>
                      </a:lnTo>
                      <a:lnTo>
                        <a:pt x="0" y="163"/>
                      </a:lnTo>
                      <a:lnTo>
                        <a:pt x="2" y="148"/>
                      </a:lnTo>
                      <a:lnTo>
                        <a:pt x="4" y="142"/>
                      </a:lnTo>
                      <a:lnTo>
                        <a:pt x="8" y="138"/>
                      </a:lnTo>
                      <a:lnTo>
                        <a:pt x="12" y="132"/>
                      </a:lnTo>
                      <a:lnTo>
                        <a:pt x="15" y="130"/>
                      </a:lnTo>
                      <a:lnTo>
                        <a:pt x="13" y="119"/>
                      </a:lnTo>
                      <a:lnTo>
                        <a:pt x="13" y="107"/>
                      </a:lnTo>
                      <a:lnTo>
                        <a:pt x="15" y="103"/>
                      </a:lnTo>
                      <a:lnTo>
                        <a:pt x="17" y="98"/>
                      </a:lnTo>
                      <a:lnTo>
                        <a:pt x="19" y="94"/>
                      </a:lnTo>
                      <a:lnTo>
                        <a:pt x="23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79" name="Freeform 115"/>
                <p:cNvSpPr>
                  <a:spLocks/>
                </p:cNvSpPr>
                <p:nvPr/>
              </p:nvSpPr>
              <p:spPr bwMode="auto">
                <a:xfrm>
                  <a:off x="4951" y="3603"/>
                  <a:ext cx="23" cy="411"/>
                </a:xfrm>
                <a:custGeom>
                  <a:avLst/>
                  <a:gdLst/>
                  <a:ahLst/>
                  <a:cxnLst>
                    <a:cxn ang="0">
                      <a:pos x="23" y="403"/>
                    </a:cxn>
                    <a:cxn ang="0">
                      <a:pos x="6" y="411"/>
                    </a:cxn>
                    <a:cxn ang="0">
                      <a:pos x="0" y="2"/>
                    </a:cxn>
                    <a:cxn ang="0">
                      <a:pos x="13" y="0"/>
                    </a:cxn>
                    <a:cxn ang="0">
                      <a:pos x="23" y="403"/>
                    </a:cxn>
                  </a:cxnLst>
                  <a:rect l="0" t="0" r="r" b="b"/>
                  <a:pathLst>
                    <a:path w="23" h="411">
                      <a:moveTo>
                        <a:pt x="23" y="403"/>
                      </a:moveTo>
                      <a:lnTo>
                        <a:pt x="6" y="411"/>
                      </a:lnTo>
                      <a:lnTo>
                        <a:pt x="0" y="2"/>
                      </a:lnTo>
                      <a:lnTo>
                        <a:pt x="13" y="0"/>
                      </a:lnTo>
                      <a:lnTo>
                        <a:pt x="23" y="403"/>
                      </a:lnTo>
                      <a:close/>
                    </a:path>
                  </a:pathLst>
                </a:custGeom>
                <a:solidFill>
                  <a:srgbClr val="C2E1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80" name="Freeform 116"/>
                <p:cNvSpPr>
                  <a:spLocks/>
                </p:cNvSpPr>
                <p:nvPr/>
              </p:nvSpPr>
              <p:spPr bwMode="auto">
                <a:xfrm>
                  <a:off x="4932" y="3574"/>
                  <a:ext cx="32" cy="23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5" y="2"/>
                    </a:cxn>
                    <a:cxn ang="0">
                      <a:pos x="11" y="0"/>
                    </a:cxn>
                    <a:cxn ang="0">
                      <a:pos x="17" y="4"/>
                    </a:cxn>
                    <a:cxn ang="0">
                      <a:pos x="25" y="8"/>
                    </a:cxn>
                    <a:cxn ang="0">
                      <a:pos x="32" y="20"/>
                    </a:cxn>
                    <a:cxn ang="0">
                      <a:pos x="25" y="21"/>
                    </a:cxn>
                    <a:cxn ang="0">
                      <a:pos x="17" y="23"/>
                    </a:cxn>
                    <a:cxn ang="0">
                      <a:pos x="9" y="12"/>
                    </a:cxn>
                    <a:cxn ang="0">
                      <a:pos x="5" y="8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32" h="23">
                      <a:moveTo>
                        <a:pt x="0" y="4"/>
                      </a:moveTo>
                      <a:lnTo>
                        <a:pt x="5" y="2"/>
                      </a:lnTo>
                      <a:lnTo>
                        <a:pt x="11" y="0"/>
                      </a:lnTo>
                      <a:lnTo>
                        <a:pt x="17" y="4"/>
                      </a:lnTo>
                      <a:lnTo>
                        <a:pt x="25" y="8"/>
                      </a:lnTo>
                      <a:lnTo>
                        <a:pt x="32" y="20"/>
                      </a:lnTo>
                      <a:lnTo>
                        <a:pt x="25" y="21"/>
                      </a:lnTo>
                      <a:lnTo>
                        <a:pt x="17" y="23"/>
                      </a:lnTo>
                      <a:lnTo>
                        <a:pt x="9" y="12"/>
                      </a:lnTo>
                      <a:lnTo>
                        <a:pt x="5" y="8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2E1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81" name="Freeform 117"/>
                <p:cNvSpPr>
                  <a:spLocks/>
                </p:cNvSpPr>
                <p:nvPr/>
              </p:nvSpPr>
              <p:spPr bwMode="auto">
                <a:xfrm>
                  <a:off x="4970" y="3549"/>
                  <a:ext cx="40" cy="37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15" y="8"/>
                    </a:cxn>
                    <a:cxn ang="0">
                      <a:pos x="27" y="0"/>
                    </a:cxn>
                    <a:cxn ang="0">
                      <a:pos x="33" y="4"/>
                    </a:cxn>
                    <a:cxn ang="0">
                      <a:pos x="39" y="10"/>
                    </a:cxn>
                    <a:cxn ang="0">
                      <a:pos x="40" y="18"/>
                    </a:cxn>
                    <a:cxn ang="0">
                      <a:pos x="40" y="21"/>
                    </a:cxn>
                    <a:cxn ang="0">
                      <a:pos x="40" y="23"/>
                    </a:cxn>
                    <a:cxn ang="0">
                      <a:pos x="31" y="29"/>
                    </a:cxn>
                    <a:cxn ang="0">
                      <a:pos x="17" y="37"/>
                    </a:cxn>
                    <a:cxn ang="0">
                      <a:pos x="15" y="31"/>
                    </a:cxn>
                    <a:cxn ang="0">
                      <a:pos x="12" y="25"/>
                    </a:cxn>
                    <a:cxn ang="0">
                      <a:pos x="6" y="20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40" h="37">
                      <a:moveTo>
                        <a:pt x="0" y="16"/>
                      </a:moveTo>
                      <a:lnTo>
                        <a:pt x="15" y="8"/>
                      </a:lnTo>
                      <a:lnTo>
                        <a:pt x="27" y="0"/>
                      </a:lnTo>
                      <a:lnTo>
                        <a:pt x="33" y="4"/>
                      </a:lnTo>
                      <a:lnTo>
                        <a:pt x="39" y="10"/>
                      </a:lnTo>
                      <a:lnTo>
                        <a:pt x="40" y="18"/>
                      </a:lnTo>
                      <a:lnTo>
                        <a:pt x="40" y="21"/>
                      </a:lnTo>
                      <a:lnTo>
                        <a:pt x="40" y="23"/>
                      </a:lnTo>
                      <a:lnTo>
                        <a:pt x="31" y="29"/>
                      </a:lnTo>
                      <a:lnTo>
                        <a:pt x="17" y="37"/>
                      </a:lnTo>
                      <a:lnTo>
                        <a:pt x="15" y="31"/>
                      </a:lnTo>
                      <a:lnTo>
                        <a:pt x="12" y="25"/>
                      </a:lnTo>
                      <a:lnTo>
                        <a:pt x="6" y="2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C2E1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82" name="Freeform 118"/>
                <p:cNvSpPr>
                  <a:spLocks/>
                </p:cNvSpPr>
                <p:nvPr/>
              </p:nvSpPr>
              <p:spPr bwMode="auto">
                <a:xfrm>
                  <a:off x="4763" y="3461"/>
                  <a:ext cx="249" cy="98"/>
                </a:xfrm>
                <a:custGeom>
                  <a:avLst/>
                  <a:gdLst/>
                  <a:ahLst/>
                  <a:cxnLst>
                    <a:cxn ang="0">
                      <a:pos x="107" y="94"/>
                    </a:cxn>
                    <a:cxn ang="0">
                      <a:pos x="117" y="81"/>
                    </a:cxn>
                    <a:cxn ang="0">
                      <a:pos x="119" y="63"/>
                    </a:cxn>
                    <a:cxn ang="0">
                      <a:pos x="130" y="56"/>
                    </a:cxn>
                    <a:cxn ang="0">
                      <a:pos x="155" y="46"/>
                    </a:cxn>
                    <a:cxn ang="0">
                      <a:pos x="171" y="35"/>
                    </a:cxn>
                    <a:cxn ang="0">
                      <a:pos x="174" y="27"/>
                    </a:cxn>
                    <a:cxn ang="0">
                      <a:pos x="173" y="21"/>
                    </a:cxn>
                    <a:cxn ang="0">
                      <a:pos x="167" y="17"/>
                    </a:cxn>
                    <a:cxn ang="0">
                      <a:pos x="157" y="14"/>
                    </a:cxn>
                    <a:cxn ang="0">
                      <a:pos x="132" y="15"/>
                    </a:cxn>
                    <a:cxn ang="0">
                      <a:pos x="107" y="25"/>
                    </a:cxn>
                    <a:cxn ang="0">
                      <a:pos x="96" y="35"/>
                    </a:cxn>
                    <a:cxn ang="0">
                      <a:pos x="92" y="42"/>
                    </a:cxn>
                    <a:cxn ang="0">
                      <a:pos x="80" y="46"/>
                    </a:cxn>
                    <a:cxn ang="0">
                      <a:pos x="59" y="52"/>
                    </a:cxn>
                    <a:cxn ang="0">
                      <a:pos x="44" y="63"/>
                    </a:cxn>
                    <a:cxn ang="0">
                      <a:pos x="34" y="75"/>
                    </a:cxn>
                    <a:cxn ang="0">
                      <a:pos x="19" y="75"/>
                    </a:cxn>
                    <a:cxn ang="0">
                      <a:pos x="4" y="62"/>
                    </a:cxn>
                    <a:cxn ang="0">
                      <a:pos x="0" y="54"/>
                    </a:cxn>
                    <a:cxn ang="0">
                      <a:pos x="2" y="42"/>
                    </a:cxn>
                    <a:cxn ang="0">
                      <a:pos x="11" y="31"/>
                    </a:cxn>
                    <a:cxn ang="0">
                      <a:pos x="32" y="17"/>
                    </a:cxn>
                    <a:cxn ang="0">
                      <a:pos x="90" y="2"/>
                    </a:cxn>
                    <a:cxn ang="0">
                      <a:pos x="151" y="0"/>
                    </a:cxn>
                    <a:cxn ang="0">
                      <a:pos x="211" y="10"/>
                    </a:cxn>
                    <a:cxn ang="0">
                      <a:pos x="236" y="19"/>
                    </a:cxn>
                    <a:cxn ang="0">
                      <a:pos x="246" y="29"/>
                    </a:cxn>
                    <a:cxn ang="0">
                      <a:pos x="249" y="40"/>
                    </a:cxn>
                    <a:cxn ang="0">
                      <a:pos x="246" y="50"/>
                    </a:cxn>
                    <a:cxn ang="0">
                      <a:pos x="228" y="67"/>
                    </a:cxn>
                    <a:cxn ang="0">
                      <a:pos x="188" y="86"/>
                    </a:cxn>
                    <a:cxn ang="0">
                      <a:pos x="134" y="98"/>
                    </a:cxn>
                  </a:cxnLst>
                  <a:rect l="0" t="0" r="r" b="b"/>
                  <a:pathLst>
                    <a:path w="249" h="98">
                      <a:moveTo>
                        <a:pt x="103" y="98"/>
                      </a:moveTo>
                      <a:lnTo>
                        <a:pt x="107" y="94"/>
                      </a:lnTo>
                      <a:lnTo>
                        <a:pt x="111" y="90"/>
                      </a:lnTo>
                      <a:lnTo>
                        <a:pt x="117" y="81"/>
                      </a:lnTo>
                      <a:lnTo>
                        <a:pt x="119" y="69"/>
                      </a:lnTo>
                      <a:lnTo>
                        <a:pt x="119" y="63"/>
                      </a:lnTo>
                      <a:lnTo>
                        <a:pt x="117" y="58"/>
                      </a:lnTo>
                      <a:lnTo>
                        <a:pt x="130" y="56"/>
                      </a:lnTo>
                      <a:lnTo>
                        <a:pt x="144" y="52"/>
                      </a:lnTo>
                      <a:lnTo>
                        <a:pt x="155" y="46"/>
                      </a:lnTo>
                      <a:lnTo>
                        <a:pt x="165" y="40"/>
                      </a:lnTo>
                      <a:lnTo>
                        <a:pt x="171" y="35"/>
                      </a:lnTo>
                      <a:lnTo>
                        <a:pt x="174" y="31"/>
                      </a:lnTo>
                      <a:lnTo>
                        <a:pt x="174" y="27"/>
                      </a:lnTo>
                      <a:lnTo>
                        <a:pt x="174" y="25"/>
                      </a:lnTo>
                      <a:lnTo>
                        <a:pt x="173" y="21"/>
                      </a:lnTo>
                      <a:lnTo>
                        <a:pt x="171" y="19"/>
                      </a:lnTo>
                      <a:lnTo>
                        <a:pt x="167" y="17"/>
                      </a:lnTo>
                      <a:lnTo>
                        <a:pt x="163" y="15"/>
                      </a:lnTo>
                      <a:lnTo>
                        <a:pt x="157" y="14"/>
                      </a:lnTo>
                      <a:lnTo>
                        <a:pt x="146" y="14"/>
                      </a:lnTo>
                      <a:lnTo>
                        <a:pt x="132" y="15"/>
                      </a:lnTo>
                      <a:lnTo>
                        <a:pt x="121" y="19"/>
                      </a:lnTo>
                      <a:lnTo>
                        <a:pt x="107" y="25"/>
                      </a:lnTo>
                      <a:lnTo>
                        <a:pt x="100" y="31"/>
                      </a:lnTo>
                      <a:lnTo>
                        <a:pt x="96" y="35"/>
                      </a:lnTo>
                      <a:lnTo>
                        <a:pt x="94" y="38"/>
                      </a:lnTo>
                      <a:lnTo>
                        <a:pt x="92" y="42"/>
                      </a:lnTo>
                      <a:lnTo>
                        <a:pt x="92" y="46"/>
                      </a:lnTo>
                      <a:lnTo>
                        <a:pt x="80" y="46"/>
                      </a:lnTo>
                      <a:lnTo>
                        <a:pt x="69" y="48"/>
                      </a:lnTo>
                      <a:lnTo>
                        <a:pt x="59" y="52"/>
                      </a:lnTo>
                      <a:lnTo>
                        <a:pt x="52" y="58"/>
                      </a:lnTo>
                      <a:lnTo>
                        <a:pt x="44" y="63"/>
                      </a:lnTo>
                      <a:lnTo>
                        <a:pt x="38" y="69"/>
                      </a:lnTo>
                      <a:lnTo>
                        <a:pt x="34" y="75"/>
                      </a:lnTo>
                      <a:lnTo>
                        <a:pt x="32" y="83"/>
                      </a:lnTo>
                      <a:lnTo>
                        <a:pt x="19" y="75"/>
                      </a:lnTo>
                      <a:lnTo>
                        <a:pt x="7" y="67"/>
                      </a:lnTo>
                      <a:lnTo>
                        <a:pt x="4" y="62"/>
                      </a:lnTo>
                      <a:lnTo>
                        <a:pt x="2" y="58"/>
                      </a:lnTo>
                      <a:lnTo>
                        <a:pt x="0" y="54"/>
                      </a:lnTo>
                      <a:lnTo>
                        <a:pt x="0" y="50"/>
                      </a:lnTo>
                      <a:lnTo>
                        <a:pt x="2" y="42"/>
                      </a:lnTo>
                      <a:lnTo>
                        <a:pt x="5" y="37"/>
                      </a:lnTo>
                      <a:lnTo>
                        <a:pt x="11" y="31"/>
                      </a:lnTo>
                      <a:lnTo>
                        <a:pt x="17" y="27"/>
                      </a:lnTo>
                      <a:lnTo>
                        <a:pt x="32" y="17"/>
                      </a:lnTo>
                      <a:lnTo>
                        <a:pt x="52" y="12"/>
                      </a:lnTo>
                      <a:lnTo>
                        <a:pt x="90" y="2"/>
                      </a:lnTo>
                      <a:lnTo>
                        <a:pt x="121" y="0"/>
                      </a:lnTo>
                      <a:lnTo>
                        <a:pt x="151" y="0"/>
                      </a:lnTo>
                      <a:lnTo>
                        <a:pt x="192" y="6"/>
                      </a:lnTo>
                      <a:lnTo>
                        <a:pt x="211" y="10"/>
                      </a:lnTo>
                      <a:lnTo>
                        <a:pt x="228" y="15"/>
                      </a:lnTo>
                      <a:lnTo>
                        <a:pt x="236" y="19"/>
                      </a:lnTo>
                      <a:lnTo>
                        <a:pt x="242" y="25"/>
                      </a:lnTo>
                      <a:lnTo>
                        <a:pt x="246" y="29"/>
                      </a:lnTo>
                      <a:lnTo>
                        <a:pt x="247" y="35"/>
                      </a:lnTo>
                      <a:lnTo>
                        <a:pt x="249" y="40"/>
                      </a:lnTo>
                      <a:lnTo>
                        <a:pt x="247" y="46"/>
                      </a:lnTo>
                      <a:lnTo>
                        <a:pt x="246" y="50"/>
                      </a:lnTo>
                      <a:lnTo>
                        <a:pt x="242" y="56"/>
                      </a:lnTo>
                      <a:lnTo>
                        <a:pt x="228" y="67"/>
                      </a:lnTo>
                      <a:lnTo>
                        <a:pt x="211" y="79"/>
                      </a:lnTo>
                      <a:lnTo>
                        <a:pt x="188" y="86"/>
                      </a:lnTo>
                      <a:lnTo>
                        <a:pt x="163" y="94"/>
                      </a:lnTo>
                      <a:lnTo>
                        <a:pt x="134" y="98"/>
                      </a:lnTo>
                      <a:lnTo>
                        <a:pt x="103" y="98"/>
                      </a:lnTo>
                      <a:close/>
                    </a:path>
                  </a:pathLst>
                </a:custGeom>
                <a:solidFill>
                  <a:srgbClr val="C2E1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83" name="Freeform 119"/>
                <p:cNvSpPr>
                  <a:spLocks/>
                </p:cNvSpPr>
                <p:nvPr/>
              </p:nvSpPr>
              <p:spPr bwMode="auto">
                <a:xfrm>
                  <a:off x="4813" y="3521"/>
                  <a:ext cx="48" cy="34"/>
                </a:xfrm>
                <a:custGeom>
                  <a:avLst/>
                  <a:gdLst/>
                  <a:ahLst/>
                  <a:cxnLst>
                    <a:cxn ang="0">
                      <a:pos x="25" y="34"/>
                    </a:cxn>
                    <a:cxn ang="0">
                      <a:pos x="11" y="32"/>
                    </a:cxn>
                    <a:cxn ang="0">
                      <a:pos x="0" y="28"/>
                    </a:cxn>
                    <a:cxn ang="0">
                      <a:pos x="2" y="25"/>
                    </a:cxn>
                    <a:cxn ang="0">
                      <a:pos x="5" y="19"/>
                    </a:cxn>
                    <a:cxn ang="0">
                      <a:pos x="17" y="9"/>
                    </a:cxn>
                    <a:cxn ang="0">
                      <a:pos x="23" y="5"/>
                    </a:cxn>
                    <a:cxn ang="0">
                      <a:pos x="28" y="2"/>
                    </a:cxn>
                    <a:cxn ang="0">
                      <a:pos x="36" y="0"/>
                    </a:cxn>
                    <a:cxn ang="0">
                      <a:pos x="42" y="2"/>
                    </a:cxn>
                    <a:cxn ang="0">
                      <a:pos x="46" y="3"/>
                    </a:cxn>
                    <a:cxn ang="0">
                      <a:pos x="46" y="5"/>
                    </a:cxn>
                    <a:cxn ang="0">
                      <a:pos x="48" y="7"/>
                    </a:cxn>
                    <a:cxn ang="0">
                      <a:pos x="48" y="9"/>
                    </a:cxn>
                    <a:cxn ang="0">
                      <a:pos x="48" y="15"/>
                    </a:cxn>
                    <a:cxn ang="0">
                      <a:pos x="46" y="19"/>
                    </a:cxn>
                    <a:cxn ang="0">
                      <a:pos x="42" y="25"/>
                    </a:cxn>
                    <a:cxn ang="0">
                      <a:pos x="38" y="28"/>
                    </a:cxn>
                    <a:cxn ang="0">
                      <a:pos x="32" y="32"/>
                    </a:cxn>
                    <a:cxn ang="0">
                      <a:pos x="25" y="34"/>
                    </a:cxn>
                  </a:cxnLst>
                  <a:rect l="0" t="0" r="r" b="b"/>
                  <a:pathLst>
                    <a:path w="48" h="34">
                      <a:moveTo>
                        <a:pt x="25" y="34"/>
                      </a:moveTo>
                      <a:lnTo>
                        <a:pt x="11" y="32"/>
                      </a:lnTo>
                      <a:lnTo>
                        <a:pt x="0" y="28"/>
                      </a:lnTo>
                      <a:lnTo>
                        <a:pt x="2" y="25"/>
                      </a:lnTo>
                      <a:lnTo>
                        <a:pt x="5" y="19"/>
                      </a:lnTo>
                      <a:lnTo>
                        <a:pt x="17" y="9"/>
                      </a:lnTo>
                      <a:lnTo>
                        <a:pt x="23" y="5"/>
                      </a:lnTo>
                      <a:lnTo>
                        <a:pt x="28" y="2"/>
                      </a:lnTo>
                      <a:lnTo>
                        <a:pt x="36" y="0"/>
                      </a:lnTo>
                      <a:lnTo>
                        <a:pt x="42" y="2"/>
                      </a:lnTo>
                      <a:lnTo>
                        <a:pt x="46" y="3"/>
                      </a:lnTo>
                      <a:lnTo>
                        <a:pt x="46" y="5"/>
                      </a:lnTo>
                      <a:lnTo>
                        <a:pt x="48" y="7"/>
                      </a:lnTo>
                      <a:lnTo>
                        <a:pt x="48" y="9"/>
                      </a:lnTo>
                      <a:lnTo>
                        <a:pt x="48" y="15"/>
                      </a:lnTo>
                      <a:lnTo>
                        <a:pt x="46" y="19"/>
                      </a:lnTo>
                      <a:lnTo>
                        <a:pt x="42" y="25"/>
                      </a:lnTo>
                      <a:lnTo>
                        <a:pt x="38" y="28"/>
                      </a:lnTo>
                      <a:lnTo>
                        <a:pt x="32" y="32"/>
                      </a:lnTo>
                      <a:lnTo>
                        <a:pt x="25" y="34"/>
                      </a:lnTo>
                      <a:close/>
                    </a:path>
                  </a:pathLst>
                </a:custGeom>
                <a:solidFill>
                  <a:srgbClr val="C2E1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84" name="Freeform 120"/>
                <p:cNvSpPr>
                  <a:spLocks/>
                </p:cNvSpPr>
                <p:nvPr/>
              </p:nvSpPr>
              <p:spPr bwMode="auto">
                <a:xfrm>
                  <a:off x="4792" y="3569"/>
                  <a:ext cx="30" cy="439"/>
                </a:xfrm>
                <a:custGeom>
                  <a:avLst/>
                  <a:gdLst/>
                  <a:ahLst/>
                  <a:cxnLst>
                    <a:cxn ang="0">
                      <a:pos x="30" y="439"/>
                    </a:cxn>
                    <a:cxn ang="0">
                      <a:pos x="21" y="433"/>
                    </a:cxn>
                    <a:cxn ang="0">
                      <a:pos x="11" y="428"/>
                    </a:cxn>
                    <a:cxn ang="0">
                      <a:pos x="0" y="61"/>
                    </a:cxn>
                    <a:cxn ang="0">
                      <a:pos x="1" y="42"/>
                    </a:cxn>
                    <a:cxn ang="0">
                      <a:pos x="3" y="34"/>
                    </a:cxn>
                    <a:cxn ang="0">
                      <a:pos x="7" y="25"/>
                    </a:cxn>
                    <a:cxn ang="0">
                      <a:pos x="7" y="19"/>
                    </a:cxn>
                    <a:cxn ang="0">
                      <a:pos x="7" y="11"/>
                    </a:cxn>
                    <a:cxn ang="0">
                      <a:pos x="7" y="5"/>
                    </a:cxn>
                    <a:cxn ang="0">
                      <a:pos x="9" y="0"/>
                    </a:cxn>
                    <a:cxn ang="0">
                      <a:pos x="17" y="3"/>
                    </a:cxn>
                    <a:cxn ang="0">
                      <a:pos x="24" y="7"/>
                    </a:cxn>
                    <a:cxn ang="0">
                      <a:pos x="24" y="11"/>
                    </a:cxn>
                    <a:cxn ang="0">
                      <a:pos x="23" y="17"/>
                    </a:cxn>
                    <a:cxn ang="0">
                      <a:pos x="23" y="25"/>
                    </a:cxn>
                    <a:cxn ang="0">
                      <a:pos x="24" y="30"/>
                    </a:cxn>
                    <a:cxn ang="0">
                      <a:pos x="23" y="32"/>
                    </a:cxn>
                    <a:cxn ang="0">
                      <a:pos x="21" y="36"/>
                    </a:cxn>
                    <a:cxn ang="0">
                      <a:pos x="17" y="44"/>
                    </a:cxn>
                    <a:cxn ang="0">
                      <a:pos x="17" y="53"/>
                    </a:cxn>
                    <a:cxn ang="0">
                      <a:pos x="17" y="63"/>
                    </a:cxn>
                    <a:cxn ang="0">
                      <a:pos x="30" y="439"/>
                    </a:cxn>
                  </a:cxnLst>
                  <a:rect l="0" t="0" r="r" b="b"/>
                  <a:pathLst>
                    <a:path w="30" h="439">
                      <a:moveTo>
                        <a:pt x="30" y="439"/>
                      </a:moveTo>
                      <a:lnTo>
                        <a:pt x="21" y="433"/>
                      </a:lnTo>
                      <a:lnTo>
                        <a:pt x="11" y="428"/>
                      </a:lnTo>
                      <a:lnTo>
                        <a:pt x="0" y="61"/>
                      </a:lnTo>
                      <a:lnTo>
                        <a:pt x="1" y="42"/>
                      </a:lnTo>
                      <a:lnTo>
                        <a:pt x="3" y="34"/>
                      </a:lnTo>
                      <a:lnTo>
                        <a:pt x="7" y="25"/>
                      </a:lnTo>
                      <a:lnTo>
                        <a:pt x="7" y="19"/>
                      </a:lnTo>
                      <a:lnTo>
                        <a:pt x="7" y="11"/>
                      </a:lnTo>
                      <a:lnTo>
                        <a:pt x="7" y="5"/>
                      </a:lnTo>
                      <a:lnTo>
                        <a:pt x="9" y="0"/>
                      </a:lnTo>
                      <a:lnTo>
                        <a:pt x="17" y="3"/>
                      </a:lnTo>
                      <a:lnTo>
                        <a:pt x="24" y="7"/>
                      </a:lnTo>
                      <a:lnTo>
                        <a:pt x="24" y="11"/>
                      </a:lnTo>
                      <a:lnTo>
                        <a:pt x="23" y="17"/>
                      </a:lnTo>
                      <a:lnTo>
                        <a:pt x="23" y="25"/>
                      </a:lnTo>
                      <a:lnTo>
                        <a:pt x="24" y="30"/>
                      </a:lnTo>
                      <a:lnTo>
                        <a:pt x="23" y="32"/>
                      </a:lnTo>
                      <a:lnTo>
                        <a:pt x="21" y="36"/>
                      </a:lnTo>
                      <a:lnTo>
                        <a:pt x="17" y="44"/>
                      </a:lnTo>
                      <a:lnTo>
                        <a:pt x="17" y="53"/>
                      </a:lnTo>
                      <a:lnTo>
                        <a:pt x="17" y="63"/>
                      </a:lnTo>
                      <a:lnTo>
                        <a:pt x="30" y="4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85" name="Freeform 121"/>
                <p:cNvSpPr>
                  <a:spLocks/>
                </p:cNvSpPr>
                <p:nvPr/>
              </p:nvSpPr>
              <p:spPr bwMode="auto">
                <a:xfrm>
                  <a:off x="4757" y="3551"/>
                  <a:ext cx="38" cy="440"/>
                </a:xfrm>
                <a:custGeom>
                  <a:avLst/>
                  <a:gdLst/>
                  <a:ahLst/>
                  <a:cxnLst>
                    <a:cxn ang="0">
                      <a:pos x="13" y="0"/>
                    </a:cxn>
                    <a:cxn ang="0">
                      <a:pos x="11" y="4"/>
                    </a:cxn>
                    <a:cxn ang="0">
                      <a:pos x="10" y="8"/>
                    </a:cxn>
                    <a:cxn ang="0">
                      <a:pos x="8" y="18"/>
                    </a:cxn>
                    <a:cxn ang="0">
                      <a:pos x="10" y="25"/>
                    </a:cxn>
                    <a:cxn ang="0">
                      <a:pos x="11" y="33"/>
                    </a:cxn>
                    <a:cxn ang="0">
                      <a:pos x="8" y="35"/>
                    </a:cxn>
                    <a:cxn ang="0">
                      <a:pos x="6" y="39"/>
                    </a:cxn>
                    <a:cxn ang="0">
                      <a:pos x="4" y="43"/>
                    </a:cxn>
                    <a:cxn ang="0">
                      <a:pos x="2" y="48"/>
                    </a:cxn>
                    <a:cxn ang="0">
                      <a:pos x="0" y="58"/>
                    </a:cxn>
                    <a:cxn ang="0">
                      <a:pos x="0" y="67"/>
                    </a:cxn>
                    <a:cxn ang="0">
                      <a:pos x="11" y="399"/>
                    </a:cxn>
                    <a:cxn ang="0">
                      <a:pos x="17" y="411"/>
                    </a:cxn>
                    <a:cxn ang="0">
                      <a:pos x="23" y="421"/>
                    </a:cxn>
                    <a:cxn ang="0">
                      <a:pos x="31" y="430"/>
                    </a:cxn>
                    <a:cxn ang="0">
                      <a:pos x="38" y="440"/>
                    </a:cxn>
                    <a:cxn ang="0">
                      <a:pos x="27" y="71"/>
                    </a:cxn>
                    <a:cxn ang="0">
                      <a:pos x="27" y="62"/>
                    </a:cxn>
                    <a:cxn ang="0">
                      <a:pos x="29" y="54"/>
                    </a:cxn>
                    <a:cxn ang="0">
                      <a:pos x="31" y="46"/>
                    </a:cxn>
                    <a:cxn ang="0">
                      <a:pos x="33" y="43"/>
                    </a:cxn>
                    <a:cxn ang="0">
                      <a:pos x="35" y="41"/>
                    </a:cxn>
                    <a:cxn ang="0">
                      <a:pos x="33" y="33"/>
                    </a:cxn>
                    <a:cxn ang="0">
                      <a:pos x="31" y="27"/>
                    </a:cxn>
                    <a:cxn ang="0">
                      <a:pos x="31" y="19"/>
                    </a:cxn>
                    <a:cxn ang="0">
                      <a:pos x="33" y="16"/>
                    </a:cxn>
                    <a:cxn ang="0">
                      <a:pos x="35" y="14"/>
                    </a:cxn>
                    <a:cxn ang="0">
                      <a:pos x="25" y="8"/>
                    </a:cxn>
                    <a:cxn ang="0">
                      <a:pos x="13" y="0"/>
                    </a:cxn>
                  </a:cxnLst>
                  <a:rect l="0" t="0" r="r" b="b"/>
                  <a:pathLst>
                    <a:path w="38" h="440">
                      <a:moveTo>
                        <a:pt x="13" y="0"/>
                      </a:moveTo>
                      <a:lnTo>
                        <a:pt x="11" y="4"/>
                      </a:lnTo>
                      <a:lnTo>
                        <a:pt x="10" y="8"/>
                      </a:lnTo>
                      <a:lnTo>
                        <a:pt x="8" y="18"/>
                      </a:lnTo>
                      <a:lnTo>
                        <a:pt x="10" y="25"/>
                      </a:lnTo>
                      <a:lnTo>
                        <a:pt x="11" y="33"/>
                      </a:lnTo>
                      <a:lnTo>
                        <a:pt x="8" y="35"/>
                      </a:lnTo>
                      <a:lnTo>
                        <a:pt x="6" y="39"/>
                      </a:lnTo>
                      <a:lnTo>
                        <a:pt x="4" y="43"/>
                      </a:lnTo>
                      <a:lnTo>
                        <a:pt x="2" y="48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11" y="399"/>
                      </a:lnTo>
                      <a:lnTo>
                        <a:pt x="17" y="411"/>
                      </a:lnTo>
                      <a:lnTo>
                        <a:pt x="23" y="421"/>
                      </a:lnTo>
                      <a:lnTo>
                        <a:pt x="31" y="430"/>
                      </a:lnTo>
                      <a:lnTo>
                        <a:pt x="38" y="440"/>
                      </a:lnTo>
                      <a:lnTo>
                        <a:pt x="27" y="71"/>
                      </a:lnTo>
                      <a:lnTo>
                        <a:pt x="27" y="62"/>
                      </a:lnTo>
                      <a:lnTo>
                        <a:pt x="29" y="54"/>
                      </a:lnTo>
                      <a:lnTo>
                        <a:pt x="31" y="46"/>
                      </a:lnTo>
                      <a:lnTo>
                        <a:pt x="33" y="43"/>
                      </a:lnTo>
                      <a:lnTo>
                        <a:pt x="35" y="41"/>
                      </a:lnTo>
                      <a:lnTo>
                        <a:pt x="33" y="33"/>
                      </a:lnTo>
                      <a:lnTo>
                        <a:pt x="31" y="27"/>
                      </a:lnTo>
                      <a:lnTo>
                        <a:pt x="31" y="19"/>
                      </a:lnTo>
                      <a:lnTo>
                        <a:pt x="33" y="16"/>
                      </a:lnTo>
                      <a:lnTo>
                        <a:pt x="35" y="14"/>
                      </a:lnTo>
                      <a:lnTo>
                        <a:pt x="25" y="8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5CAEB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86" name="Freeform 122"/>
                <p:cNvSpPr>
                  <a:spLocks/>
                </p:cNvSpPr>
                <p:nvPr/>
              </p:nvSpPr>
              <p:spPr bwMode="auto">
                <a:xfrm>
                  <a:off x="4989" y="3582"/>
                  <a:ext cx="39" cy="403"/>
                </a:xfrm>
                <a:custGeom>
                  <a:avLst/>
                  <a:gdLst/>
                  <a:ahLst/>
                  <a:cxnLst>
                    <a:cxn ang="0">
                      <a:pos x="12" y="403"/>
                    </a:cxn>
                    <a:cxn ang="0">
                      <a:pos x="21" y="393"/>
                    </a:cxn>
                    <a:cxn ang="0">
                      <a:pos x="27" y="384"/>
                    </a:cxn>
                    <a:cxn ang="0">
                      <a:pos x="35" y="374"/>
                    </a:cxn>
                    <a:cxn ang="0">
                      <a:pos x="39" y="363"/>
                    </a:cxn>
                    <a:cxn ang="0">
                      <a:pos x="31" y="15"/>
                    </a:cxn>
                    <a:cxn ang="0">
                      <a:pos x="31" y="10"/>
                    </a:cxn>
                    <a:cxn ang="0">
                      <a:pos x="31" y="6"/>
                    </a:cxn>
                    <a:cxn ang="0">
                      <a:pos x="29" y="2"/>
                    </a:cxn>
                    <a:cxn ang="0">
                      <a:pos x="25" y="0"/>
                    </a:cxn>
                    <a:cxn ang="0">
                      <a:pos x="14" y="6"/>
                    </a:cxn>
                    <a:cxn ang="0">
                      <a:pos x="0" y="12"/>
                    </a:cxn>
                    <a:cxn ang="0">
                      <a:pos x="12" y="403"/>
                    </a:cxn>
                  </a:cxnLst>
                  <a:rect l="0" t="0" r="r" b="b"/>
                  <a:pathLst>
                    <a:path w="39" h="403">
                      <a:moveTo>
                        <a:pt x="12" y="403"/>
                      </a:moveTo>
                      <a:lnTo>
                        <a:pt x="21" y="393"/>
                      </a:lnTo>
                      <a:lnTo>
                        <a:pt x="27" y="384"/>
                      </a:lnTo>
                      <a:lnTo>
                        <a:pt x="35" y="374"/>
                      </a:lnTo>
                      <a:lnTo>
                        <a:pt x="39" y="363"/>
                      </a:lnTo>
                      <a:lnTo>
                        <a:pt x="31" y="15"/>
                      </a:lnTo>
                      <a:lnTo>
                        <a:pt x="31" y="10"/>
                      </a:lnTo>
                      <a:lnTo>
                        <a:pt x="31" y="6"/>
                      </a:lnTo>
                      <a:lnTo>
                        <a:pt x="29" y="2"/>
                      </a:lnTo>
                      <a:lnTo>
                        <a:pt x="25" y="0"/>
                      </a:lnTo>
                      <a:lnTo>
                        <a:pt x="14" y="6"/>
                      </a:lnTo>
                      <a:lnTo>
                        <a:pt x="0" y="12"/>
                      </a:lnTo>
                      <a:lnTo>
                        <a:pt x="12" y="403"/>
                      </a:lnTo>
                      <a:close/>
                    </a:path>
                  </a:pathLst>
                </a:custGeom>
                <a:solidFill>
                  <a:srgbClr val="5CAEB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87" name="Freeform 123"/>
                <p:cNvSpPr>
                  <a:spLocks/>
                </p:cNvSpPr>
                <p:nvPr/>
              </p:nvSpPr>
              <p:spPr bwMode="auto">
                <a:xfrm>
                  <a:off x="4809" y="3576"/>
                  <a:ext cx="142" cy="447"/>
                </a:xfrm>
                <a:custGeom>
                  <a:avLst/>
                  <a:gdLst/>
                  <a:ahLst/>
                  <a:cxnLst>
                    <a:cxn ang="0">
                      <a:pos x="13" y="432"/>
                    </a:cxn>
                    <a:cxn ang="0">
                      <a:pos x="0" y="56"/>
                    </a:cxn>
                    <a:cxn ang="0">
                      <a:pos x="0" y="46"/>
                    </a:cxn>
                    <a:cxn ang="0">
                      <a:pos x="0" y="37"/>
                    </a:cxn>
                    <a:cxn ang="0">
                      <a:pos x="4" y="29"/>
                    </a:cxn>
                    <a:cxn ang="0">
                      <a:pos x="6" y="25"/>
                    </a:cxn>
                    <a:cxn ang="0">
                      <a:pos x="7" y="23"/>
                    </a:cxn>
                    <a:cxn ang="0">
                      <a:pos x="6" y="18"/>
                    </a:cxn>
                    <a:cxn ang="0">
                      <a:pos x="6" y="10"/>
                    </a:cxn>
                    <a:cxn ang="0">
                      <a:pos x="7" y="4"/>
                    </a:cxn>
                    <a:cxn ang="0">
                      <a:pos x="7" y="0"/>
                    </a:cxn>
                    <a:cxn ang="0">
                      <a:pos x="34" y="4"/>
                    </a:cxn>
                    <a:cxn ang="0">
                      <a:pos x="61" y="6"/>
                    </a:cxn>
                    <a:cxn ang="0">
                      <a:pos x="86" y="6"/>
                    </a:cxn>
                    <a:cxn ang="0">
                      <a:pos x="105" y="4"/>
                    </a:cxn>
                    <a:cxn ang="0">
                      <a:pos x="109" y="4"/>
                    </a:cxn>
                    <a:cxn ang="0">
                      <a:pos x="111" y="6"/>
                    </a:cxn>
                    <a:cxn ang="0">
                      <a:pos x="119" y="12"/>
                    </a:cxn>
                    <a:cxn ang="0">
                      <a:pos x="127" y="18"/>
                    </a:cxn>
                    <a:cxn ang="0">
                      <a:pos x="130" y="23"/>
                    </a:cxn>
                    <a:cxn ang="0">
                      <a:pos x="100" y="29"/>
                    </a:cxn>
                    <a:cxn ang="0">
                      <a:pos x="98" y="29"/>
                    </a:cxn>
                    <a:cxn ang="0">
                      <a:pos x="96" y="29"/>
                    </a:cxn>
                    <a:cxn ang="0">
                      <a:pos x="96" y="31"/>
                    </a:cxn>
                    <a:cxn ang="0">
                      <a:pos x="100" y="33"/>
                    </a:cxn>
                    <a:cxn ang="0">
                      <a:pos x="104" y="33"/>
                    </a:cxn>
                    <a:cxn ang="0">
                      <a:pos x="132" y="31"/>
                    </a:cxn>
                    <a:cxn ang="0">
                      <a:pos x="142" y="440"/>
                    </a:cxn>
                    <a:cxn ang="0">
                      <a:pos x="127" y="444"/>
                    </a:cxn>
                    <a:cxn ang="0">
                      <a:pos x="109" y="447"/>
                    </a:cxn>
                    <a:cxn ang="0">
                      <a:pos x="77" y="447"/>
                    </a:cxn>
                    <a:cxn ang="0">
                      <a:pos x="59" y="445"/>
                    </a:cxn>
                    <a:cxn ang="0">
                      <a:pos x="44" y="444"/>
                    </a:cxn>
                    <a:cxn ang="0">
                      <a:pos x="29" y="438"/>
                    </a:cxn>
                    <a:cxn ang="0">
                      <a:pos x="13" y="432"/>
                    </a:cxn>
                  </a:cxnLst>
                  <a:rect l="0" t="0" r="r" b="b"/>
                  <a:pathLst>
                    <a:path w="142" h="447">
                      <a:moveTo>
                        <a:pt x="13" y="432"/>
                      </a:moveTo>
                      <a:lnTo>
                        <a:pt x="0" y="56"/>
                      </a:lnTo>
                      <a:lnTo>
                        <a:pt x="0" y="46"/>
                      </a:lnTo>
                      <a:lnTo>
                        <a:pt x="0" y="37"/>
                      </a:lnTo>
                      <a:lnTo>
                        <a:pt x="4" y="29"/>
                      </a:lnTo>
                      <a:lnTo>
                        <a:pt x="6" y="25"/>
                      </a:lnTo>
                      <a:lnTo>
                        <a:pt x="7" y="23"/>
                      </a:lnTo>
                      <a:lnTo>
                        <a:pt x="6" y="18"/>
                      </a:lnTo>
                      <a:lnTo>
                        <a:pt x="6" y="10"/>
                      </a:lnTo>
                      <a:lnTo>
                        <a:pt x="7" y="4"/>
                      </a:lnTo>
                      <a:lnTo>
                        <a:pt x="7" y="0"/>
                      </a:lnTo>
                      <a:lnTo>
                        <a:pt x="34" y="4"/>
                      </a:lnTo>
                      <a:lnTo>
                        <a:pt x="61" y="6"/>
                      </a:lnTo>
                      <a:lnTo>
                        <a:pt x="86" y="6"/>
                      </a:lnTo>
                      <a:lnTo>
                        <a:pt x="105" y="4"/>
                      </a:lnTo>
                      <a:lnTo>
                        <a:pt x="109" y="4"/>
                      </a:lnTo>
                      <a:lnTo>
                        <a:pt x="111" y="6"/>
                      </a:lnTo>
                      <a:lnTo>
                        <a:pt x="119" y="12"/>
                      </a:lnTo>
                      <a:lnTo>
                        <a:pt x="127" y="18"/>
                      </a:lnTo>
                      <a:lnTo>
                        <a:pt x="130" y="23"/>
                      </a:lnTo>
                      <a:lnTo>
                        <a:pt x="100" y="29"/>
                      </a:lnTo>
                      <a:lnTo>
                        <a:pt x="98" y="29"/>
                      </a:lnTo>
                      <a:lnTo>
                        <a:pt x="96" y="29"/>
                      </a:lnTo>
                      <a:lnTo>
                        <a:pt x="96" y="31"/>
                      </a:lnTo>
                      <a:lnTo>
                        <a:pt x="100" y="33"/>
                      </a:lnTo>
                      <a:lnTo>
                        <a:pt x="104" y="33"/>
                      </a:lnTo>
                      <a:lnTo>
                        <a:pt x="132" y="31"/>
                      </a:lnTo>
                      <a:lnTo>
                        <a:pt x="142" y="440"/>
                      </a:lnTo>
                      <a:lnTo>
                        <a:pt x="127" y="444"/>
                      </a:lnTo>
                      <a:lnTo>
                        <a:pt x="109" y="447"/>
                      </a:lnTo>
                      <a:lnTo>
                        <a:pt x="77" y="447"/>
                      </a:lnTo>
                      <a:lnTo>
                        <a:pt x="59" y="445"/>
                      </a:lnTo>
                      <a:lnTo>
                        <a:pt x="44" y="444"/>
                      </a:lnTo>
                      <a:lnTo>
                        <a:pt x="29" y="438"/>
                      </a:lnTo>
                      <a:lnTo>
                        <a:pt x="13" y="432"/>
                      </a:lnTo>
                      <a:close/>
                    </a:path>
                  </a:pathLst>
                </a:custGeom>
                <a:solidFill>
                  <a:srgbClr val="5CAEB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88" name="Freeform 124"/>
                <p:cNvSpPr>
                  <a:spLocks/>
                </p:cNvSpPr>
                <p:nvPr/>
              </p:nvSpPr>
              <p:spPr bwMode="auto">
                <a:xfrm>
                  <a:off x="4782" y="3484"/>
                  <a:ext cx="44" cy="29"/>
                </a:xfrm>
                <a:custGeom>
                  <a:avLst/>
                  <a:gdLst/>
                  <a:ahLst/>
                  <a:cxnLst>
                    <a:cxn ang="0">
                      <a:pos x="0" y="29"/>
                    </a:cxn>
                    <a:cxn ang="0">
                      <a:pos x="2" y="25"/>
                    </a:cxn>
                    <a:cxn ang="0">
                      <a:pos x="6" y="21"/>
                    </a:cxn>
                    <a:cxn ang="0">
                      <a:pos x="15" y="12"/>
                    </a:cxn>
                    <a:cxn ang="0">
                      <a:pos x="27" y="4"/>
                    </a:cxn>
                    <a:cxn ang="0">
                      <a:pos x="40" y="0"/>
                    </a:cxn>
                    <a:cxn ang="0">
                      <a:pos x="44" y="6"/>
                    </a:cxn>
                    <a:cxn ang="0">
                      <a:pos x="19" y="15"/>
                    </a:cxn>
                    <a:cxn ang="0">
                      <a:pos x="8" y="23"/>
                    </a:cxn>
                    <a:cxn ang="0">
                      <a:pos x="4" y="25"/>
                    </a:cxn>
                    <a:cxn ang="0">
                      <a:pos x="0" y="29"/>
                    </a:cxn>
                  </a:cxnLst>
                  <a:rect l="0" t="0" r="r" b="b"/>
                  <a:pathLst>
                    <a:path w="44" h="29">
                      <a:moveTo>
                        <a:pt x="0" y="29"/>
                      </a:moveTo>
                      <a:lnTo>
                        <a:pt x="2" y="25"/>
                      </a:lnTo>
                      <a:lnTo>
                        <a:pt x="6" y="21"/>
                      </a:lnTo>
                      <a:lnTo>
                        <a:pt x="15" y="12"/>
                      </a:lnTo>
                      <a:lnTo>
                        <a:pt x="27" y="4"/>
                      </a:lnTo>
                      <a:lnTo>
                        <a:pt x="40" y="0"/>
                      </a:lnTo>
                      <a:lnTo>
                        <a:pt x="44" y="6"/>
                      </a:lnTo>
                      <a:lnTo>
                        <a:pt x="19" y="15"/>
                      </a:lnTo>
                      <a:lnTo>
                        <a:pt x="8" y="23"/>
                      </a:lnTo>
                      <a:lnTo>
                        <a:pt x="4" y="25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89" name="Freeform 125"/>
                <p:cNvSpPr>
                  <a:spLocks/>
                </p:cNvSpPr>
                <p:nvPr/>
              </p:nvSpPr>
              <p:spPr bwMode="auto">
                <a:xfrm>
                  <a:off x="4951" y="3484"/>
                  <a:ext cx="42" cy="27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19" y="4"/>
                    </a:cxn>
                    <a:cxn ang="0">
                      <a:pos x="33" y="10"/>
                    </a:cxn>
                    <a:cxn ang="0">
                      <a:pos x="38" y="14"/>
                    </a:cxn>
                    <a:cxn ang="0">
                      <a:pos x="42" y="17"/>
                    </a:cxn>
                    <a:cxn ang="0">
                      <a:pos x="42" y="19"/>
                    </a:cxn>
                    <a:cxn ang="0">
                      <a:pos x="42" y="23"/>
                    </a:cxn>
                    <a:cxn ang="0">
                      <a:pos x="42" y="25"/>
                    </a:cxn>
                    <a:cxn ang="0">
                      <a:pos x="40" y="27"/>
                    </a:cxn>
                    <a:cxn ang="0">
                      <a:pos x="38" y="23"/>
                    </a:cxn>
                    <a:cxn ang="0">
                      <a:pos x="34" y="21"/>
                    </a:cxn>
                    <a:cxn ang="0">
                      <a:pos x="23" y="14"/>
                    </a:cxn>
                    <a:cxn ang="0">
                      <a:pos x="11" y="10"/>
                    </a:cxn>
                    <a:cxn ang="0">
                      <a:pos x="6" y="8"/>
                    </a:cxn>
                    <a:cxn ang="0">
                      <a:pos x="0" y="8"/>
                    </a:cxn>
                    <a:cxn ang="0">
                      <a:pos x="2" y="6"/>
                    </a:cxn>
                    <a:cxn ang="0">
                      <a:pos x="4" y="2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42" h="27">
                      <a:moveTo>
                        <a:pt x="8" y="0"/>
                      </a:moveTo>
                      <a:lnTo>
                        <a:pt x="19" y="4"/>
                      </a:lnTo>
                      <a:lnTo>
                        <a:pt x="33" y="10"/>
                      </a:lnTo>
                      <a:lnTo>
                        <a:pt x="38" y="14"/>
                      </a:lnTo>
                      <a:lnTo>
                        <a:pt x="42" y="17"/>
                      </a:lnTo>
                      <a:lnTo>
                        <a:pt x="42" y="19"/>
                      </a:lnTo>
                      <a:lnTo>
                        <a:pt x="42" y="23"/>
                      </a:lnTo>
                      <a:lnTo>
                        <a:pt x="42" y="25"/>
                      </a:lnTo>
                      <a:lnTo>
                        <a:pt x="40" y="27"/>
                      </a:lnTo>
                      <a:lnTo>
                        <a:pt x="38" y="23"/>
                      </a:lnTo>
                      <a:lnTo>
                        <a:pt x="34" y="21"/>
                      </a:lnTo>
                      <a:lnTo>
                        <a:pt x="23" y="14"/>
                      </a:lnTo>
                      <a:lnTo>
                        <a:pt x="11" y="10"/>
                      </a:lnTo>
                      <a:lnTo>
                        <a:pt x="6" y="8"/>
                      </a:lnTo>
                      <a:lnTo>
                        <a:pt x="0" y="8"/>
                      </a:lnTo>
                      <a:lnTo>
                        <a:pt x="2" y="6"/>
                      </a:lnTo>
                      <a:lnTo>
                        <a:pt x="4" y="2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90" name="Freeform 126"/>
                <p:cNvSpPr>
                  <a:spLocks/>
                </p:cNvSpPr>
                <p:nvPr/>
              </p:nvSpPr>
              <p:spPr bwMode="auto">
                <a:xfrm>
                  <a:off x="4999" y="3833"/>
                  <a:ext cx="54" cy="148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15" y="8"/>
                    </a:cxn>
                    <a:cxn ang="0">
                      <a:pos x="23" y="23"/>
                    </a:cxn>
                    <a:cxn ang="0">
                      <a:pos x="40" y="62"/>
                    </a:cxn>
                    <a:cxn ang="0">
                      <a:pos x="46" y="85"/>
                    </a:cxn>
                    <a:cxn ang="0">
                      <a:pos x="52" y="108"/>
                    </a:cxn>
                    <a:cxn ang="0">
                      <a:pos x="54" y="129"/>
                    </a:cxn>
                    <a:cxn ang="0">
                      <a:pos x="52" y="148"/>
                    </a:cxn>
                    <a:cxn ang="0">
                      <a:pos x="11" y="69"/>
                    </a:cxn>
                    <a:cxn ang="0">
                      <a:pos x="4" y="46"/>
                    </a:cxn>
                    <a:cxn ang="0">
                      <a:pos x="0" y="25"/>
                    </a:cxn>
                    <a:cxn ang="0">
                      <a:pos x="0" y="18"/>
                    </a:cxn>
                    <a:cxn ang="0">
                      <a:pos x="2" y="10"/>
                    </a:cxn>
                    <a:cxn ang="0">
                      <a:pos x="6" y="4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54" h="148">
                      <a:moveTo>
                        <a:pt x="10" y="0"/>
                      </a:moveTo>
                      <a:lnTo>
                        <a:pt x="15" y="8"/>
                      </a:lnTo>
                      <a:lnTo>
                        <a:pt x="23" y="23"/>
                      </a:lnTo>
                      <a:lnTo>
                        <a:pt x="40" y="62"/>
                      </a:lnTo>
                      <a:lnTo>
                        <a:pt x="46" y="85"/>
                      </a:lnTo>
                      <a:lnTo>
                        <a:pt x="52" y="108"/>
                      </a:lnTo>
                      <a:lnTo>
                        <a:pt x="54" y="129"/>
                      </a:lnTo>
                      <a:lnTo>
                        <a:pt x="52" y="148"/>
                      </a:lnTo>
                      <a:lnTo>
                        <a:pt x="11" y="69"/>
                      </a:lnTo>
                      <a:lnTo>
                        <a:pt x="4" y="46"/>
                      </a:lnTo>
                      <a:lnTo>
                        <a:pt x="0" y="25"/>
                      </a:lnTo>
                      <a:lnTo>
                        <a:pt x="0" y="18"/>
                      </a:lnTo>
                      <a:lnTo>
                        <a:pt x="2" y="10"/>
                      </a:lnTo>
                      <a:lnTo>
                        <a:pt x="6" y="4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4991" name="Freeform 127"/>
                <p:cNvSpPr>
                  <a:spLocks/>
                </p:cNvSpPr>
                <p:nvPr/>
              </p:nvSpPr>
              <p:spPr bwMode="auto">
                <a:xfrm>
                  <a:off x="5012" y="3810"/>
                  <a:ext cx="60" cy="177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43" y="64"/>
                    </a:cxn>
                    <a:cxn ang="0">
                      <a:pos x="50" y="69"/>
                    </a:cxn>
                    <a:cxn ang="0">
                      <a:pos x="58" y="73"/>
                    </a:cxn>
                    <a:cxn ang="0">
                      <a:pos x="60" y="85"/>
                    </a:cxn>
                    <a:cxn ang="0">
                      <a:pos x="56" y="87"/>
                    </a:cxn>
                    <a:cxn ang="0">
                      <a:pos x="52" y="91"/>
                    </a:cxn>
                    <a:cxn ang="0">
                      <a:pos x="52" y="92"/>
                    </a:cxn>
                    <a:cxn ang="0">
                      <a:pos x="52" y="94"/>
                    </a:cxn>
                    <a:cxn ang="0">
                      <a:pos x="56" y="102"/>
                    </a:cxn>
                    <a:cxn ang="0">
                      <a:pos x="60" y="121"/>
                    </a:cxn>
                    <a:cxn ang="0">
                      <a:pos x="60" y="148"/>
                    </a:cxn>
                    <a:cxn ang="0">
                      <a:pos x="58" y="162"/>
                    </a:cxn>
                    <a:cxn ang="0">
                      <a:pos x="54" y="177"/>
                    </a:cxn>
                    <a:cxn ang="0">
                      <a:pos x="54" y="142"/>
                    </a:cxn>
                    <a:cxn ang="0">
                      <a:pos x="48" y="110"/>
                    </a:cxn>
                    <a:cxn ang="0">
                      <a:pos x="41" y="83"/>
                    </a:cxn>
                    <a:cxn ang="0">
                      <a:pos x="35" y="68"/>
                    </a:cxn>
                    <a:cxn ang="0">
                      <a:pos x="20" y="39"/>
                    </a:cxn>
                    <a:cxn ang="0">
                      <a:pos x="10" y="20"/>
                    </a:cxn>
                    <a:cxn ang="0">
                      <a:pos x="6" y="14"/>
                    </a:cxn>
                    <a:cxn ang="0">
                      <a:pos x="0" y="10"/>
                    </a:cxn>
                    <a:cxn ang="0">
                      <a:pos x="4" y="8"/>
                    </a:cxn>
                    <a:cxn ang="0">
                      <a:pos x="10" y="4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0" h="177">
                      <a:moveTo>
                        <a:pt x="18" y="0"/>
                      </a:moveTo>
                      <a:lnTo>
                        <a:pt x="43" y="64"/>
                      </a:lnTo>
                      <a:lnTo>
                        <a:pt x="50" y="69"/>
                      </a:lnTo>
                      <a:lnTo>
                        <a:pt x="58" y="73"/>
                      </a:lnTo>
                      <a:lnTo>
                        <a:pt x="60" y="85"/>
                      </a:lnTo>
                      <a:lnTo>
                        <a:pt x="56" y="87"/>
                      </a:lnTo>
                      <a:lnTo>
                        <a:pt x="52" y="91"/>
                      </a:lnTo>
                      <a:lnTo>
                        <a:pt x="52" y="92"/>
                      </a:lnTo>
                      <a:lnTo>
                        <a:pt x="52" y="94"/>
                      </a:lnTo>
                      <a:lnTo>
                        <a:pt x="56" y="102"/>
                      </a:lnTo>
                      <a:lnTo>
                        <a:pt x="60" y="121"/>
                      </a:lnTo>
                      <a:lnTo>
                        <a:pt x="60" y="148"/>
                      </a:lnTo>
                      <a:lnTo>
                        <a:pt x="58" y="162"/>
                      </a:lnTo>
                      <a:lnTo>
                        <a:pt x="54" y="177"/>
                      </a:lnTo>
                      <a:lnTo>
                        <a:pt x="54" y="142"/>
                      </a:lnTo>
                      <a:lnTo>
                        <a:pt x="48" y="110"/>
                      </a:lnTo>
                      <a:lnTo>
                        <a:pt x="41" y="83"/>
                      </a:lnTo>
                      <a:lnTo>
                        <a:pt x="35" y="68"/>
                      </a:lnTo>
                      <a:lnTo>
                        <a:pt x="20" y="39"/>
                      </a:lnTo>
                      <a:lnTo>
                        <a:pt x="10" y="20"/>
                      </a:lnTo>
                      <a:lnTo>
                        <a:pt x="6" y="14"/>
                      </a:lnTo>
                      <a:lnTo>
                        <a:pt x="0" y="10"/>
                      </a:lnTo>
                      <a:lnTo>
                        <a:pt x="4" y="8"/>
                      </a:lnTo>
                      <a:lnTo>
                        <a:pt x="10" y="4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85C2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</p:grpSp>
        </p:grpSp>
        <p:sp>
          <p:nvSpPr>
            <p:cNvPr id="164992" name="Line 128"/>
            <p:cNvSpPr>
              <a:spLocks noChangeShapeType="1"/>
            </p:cNvSpPr>
            <p:nvPr/>
          </p:nvSpPr>
          <p:spPr bwMode="auto">
            <a:xfrm flipH="1">
              <a:off x="3248" y="3195"/>
              <a:ext cx="580" cy="228"/>
            </a:xfrm>
            <a:prstGeom prst="line">
              <a:avLst/>
            </a:prstGeom>
            <a:noFill/>
            <a:ln w="25400">
              <a:solidFill>
                <a:srgbClr val="0066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164993" name="Rectangle 129"/>
            <p:cNvSpPr>
              <a:spLocks noChangeArrowheads="1"/>
            </p:cNvSpPr>
            <p:nvPr/>
          </p:nvSpPr>
          <p:spPr bwMode="auto">
            <a:xfrm>
              <a:off x="2734" y="4029"/>
              <a:ext cx="623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sv-SE" sz="1200" b="1" smtClean="0">
                  <a:solidFill>
                    <a:srgbClr val="FFFFFF"/>
                  </a:solidFill>
                  <a:latin typeface="Arial" charset="0"/>
                </a:rPr>
                <a:t>liquid steel</a:t>
              </a:r>
              <a:endParaRPr lang="sv-SE" sz="12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4994" name="Freeform 130" descr="70%"/>
            <p:cNvSpPr>
              <a:spLocks/>
            </p:cNvSpPr>
            <p:nvPr/>
          </p:nvSpPr>
          <p:spPr bwMode="auto">
            <a:xfrm>
              <a:off x="2775" y="1311"/>
              <a:ext cx="545" cy="257"/>
            </a:xfrm>
            <a:custGeom>
              <a:avLst/>
              <a:gdLst/>
              <a:ahLst/>
              <a:cxnLst>
                <a:cxn ang="0">
                  <a:pos x="0" y="256"/>
                </a:cxn>
                <a:cxn ang="0">
                  <a:pos x="0" y="256"/>
                </a:cxn>
                <a:cxn ang="0">
                  <a:pos x="24" y="232"/>
                </a:cxn>
                <a:cxn ang="0">
                  <a:pos x="48" y="208"/>
                </a:cxn>
                <a:cxn ang="0">
                  <a:pos x="64" y="192"/>
                </a:cxn>
                <a:cxn ang="0">
                  <a:pos x="80" y="184"/>
                </a:cxn>
                <a:cxn ang="0">
                  <a:pos x="104" y="168"/>
                </a:cxn>
                <a:cxn ang="0">
                  <a:pos x="128" y="144"/>
                </a:cxn>
                <a:cxn ang="0">
                  <a:pos x="144" y="128"/>
                </a:cxn>
                <a:cxn ang="0">
                  <a:pos x="168" y="104"/>
                </a:cxn>
                <a:cxn ang="0">
                  <a:pos x="184" y="72"/>
                </a:cxn>
                <a:cxn ang="0">
                  <a:pos x="208" y="48"/>
                </a:cxn>
                <a:cxn ang="0">
                  <a:pos x="240" y="16"/>
                </a:cxn>
                <a:cxn ang="0">
                  <a:pos x="264" y="0"/>
                </a:cxn>
                <a:cxn ang="0">
                  <a:pos x="288" y="0"/>
                </a:cxn>
                <a:cxn ang="0">
                  <a:pos x="312" y="32"/>
                </a:cxn>
                <a:cxn ang="0">
                  <a:pos x="320" y="48"/>
                </a:cxn>
                <a:cxn ang="0">
                  <a:pos x="336" y="56"/>
                </a:cxn>
                <a:cxn ang="0">
                  <a:pos x="368" y="88"/>
                </a:cxn>
                <a:cxn ang="0">
                  <a:pos x="376" y="104"/>
                </a:cxn>
                <a:cxn ang="0">
                  <a:pos x="384" y="112"/>
                </a:cxn>
                <a:cxn ang="0">
                  <a:pos x="408" y="128"/>
                </a:cxn>
                <a:cxn ang="0">
                  <a:pos x="424" y="144"/>
                </a:cxn>
                <a:cxn ang="0">
                  <a:pos x="440" y="168"/>
                </a:cxn>
                <a:cxn ang="0">
                  <a:pos x="472" y="192"/>
                </a:cxn>
                <a:cxn ang="0">
                  <a:pos x="496" y="208"/>
                </a:cxn>
                <a:cxn ang="0">
                  <a:pos x="512" y="224"/>
                </a:cxn>
                <a:cxn ang="0">
                  <a:pos x="544" y="256"/>
                </a:cxn>
                <a:cxn ang="0">
                  <a:pos x="0" y="256"/>
                </a:cxn>
              </a:cxnLst>
              <a:rect l="0" t="0" r="r" b="b"/>
              <a:pathLst>
                <a:path w="545" h="257">
                  <a:moveTo>
                    <a:pt x="0" y="256"/>
                  </a:moveTo>
                  <a:lnTo>
                    <a:pt x="0" y="256"/>
                  </a:lnTo>
                  <a:lnTo>
                    <a:pt x="24" y="232"/>
                  </a:lnTo>
                  <a:lnTo>
                    <a:pt x="48" y="208"/>
                  </a:lnTo>
                  <a:lnTo>
                    <a:pt x="64" y="192"/>
                  </a:lnTo>
                  <a:lnTo>
                    <a:pt x="80" y="184"/>
                  </a:lnTo>
                  <a:lnTo>
                    <a:pt x="104" y="168"/>
                  </a:lnTo>
                  <a:lnTo>
                    <a:pt x="128" y="144"/>
                  </a:lnTo>
                  <a:lnTo>
                    <a:pt x="144" y="128"/>
                  </a:lnTo>
                  <a:lnTo>
                    <a:pt x="168" y="104"/>
                  </a:lnTo>
                  <a:lnTo>
                    <a:pt x="184" y="72"/>
                  </a:lnTo>
                  <a:lnTo>
                    <a:pt x="208" y="48"/>
                  </a:lnTo>
                  <a:lnTo>
                    <a:pt x="240" y="16"/>
                  </a:lnTo>
                  <a:lnTo>
                    <a:pt x="264" y="0"/>
                  </a:lnTo>
                  <a:lnTo>
                    <a:pt x="288" y="0"/>
                  </a:lnTo>
                  <a:lnTo>
                    <a:pt x="312" y="32"/>
                  </a:lnTo>
                  <a:lnTo>
                    <a:pt x="320" y="48"/>
                  </a:lnTo>
                  <a:lnTo>
                    <a:pt x="336" y="56"/>
                  </a:lnTo>
                  <a:lnTo>
                    <a:pt x="368" y="88"/>
                  </a:lnTo>
                  <a:lnTo>
                    <a:pt x="376" y="104"/>
                  </a:lnTo>
                  <a:lnTo>
                    <a:pt x="384" y="112"/>
                  </a:lnTo>
                  <a:lnTo>
                    <a:pt x="408" y="128"/>
                  </a:lnTo>
                  <a:lnTo>
                    <a:pt x="424" y="144"/>
                  </a:lnTo>
                  <a:lnTo>
                    <a:pt x="440" y="168"/>
                  </a:lnTo>
                  <a:lnTo>
                    <a:pt x="472" y="192"/>
                  </a:lnTo>
                  <a:lnTo>
                    <a:pt x="496" y="208"/>
                  </a:lnTo>
                  <a:lnTo>
                    <a:pt x="512" y="224"/>
                  </a:lnTo>
                  <a:lnTo>
                    <a:pt x="544" y="256"/>
                  </a:lnTo>
                  <a:lnTo>
                    <a:pt x="0" y="256"/>
                  </a:ln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sv-SE"/>
            </a:p>
          </p:txBody>
        </p:sp>
        <p:sp>
          <p:nvSpPr>
            <p:cNvPr id="164995" name="Freeform 131"/>
            <p:cNvSpPr>
              <a:spLocks/>
            </p:cNvSpPr>
            <p:nvPr/>
          </p:nvSpPr>
          <p:spPr bwMode="auto">
            <a:xfrm>
              <a:off x="3011" y="3298"/>
              <a:ext cx="73" cy="15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8" y="80"/>
                </a:cxn>
                <a:cxn ang="0">
                  <a:pos x="32" y="104"/>
                </a:cxn>
                <a:cxn ang="0">
                  <a:pos x="48" y="112"/>
                </a:cxn>
                <a:cxn ang="0">
                  <a:pos x="48" y="120"/>
                </a:cxn>
                <a:cxn ang="0">
                  <a:pos x="40" y="128"/>
                </a:cxn>
                <a:cxn ang="0">
                  <a:pos x="40" y="136"/>
                </a:cxn>
                <a:cxn ang="0">
                  <a:pos x="32" y="136"/>
                </a:cxn>
                <a:cxn ang="0">
                  <a:pos x="24" y="136"/>
                </a:cxn>
                <a:cxn ang="0">
                  <a:pos x="16" y="120"/>
                </a:cxn>
                <a:cxn ang="0">
                  <a:pos x="0" y="120"/>
                </a:cxn>
                <a:cxn ang="0">
                  <a:pos x="0" y="128"/>
                </a:cxn>
                <a:cxn ang="0">
                  <a:pos x="0" y="136"/>
                </a:cxn>
                <a:cxn ang="0">
                  <a:pos x="24" y="152"/>
                </a:cxn>
                <a:cxn ang="0">
                  <a:pos x="48" y="152"/>
                </a:cxn>
                <a:cxn ang="0">
                  <a:pos x="64" y="144"/>
                </a:cxn>
                <a:cxn ang="0">
                  <a:pos x="72" y="136"/>
                </a:cxn>
                <a:cxn ang="0">
                  <a:pos x="72" y="128"/>
                </a:cxn>
                <a:cxn ang="0">
                  <a:pos x="72" y="112"/>
                </a:cxn>
                <a:cxn ang="0">
                  <a:pos x="56" y="88"/>
                </a:cxn>
                <a:cxn ang="0">
                  <a:pos x="40" y="72"/>
                </a:cxn>
                <a:cxn ang="0">
                  <a:pos x="40" y="0"/>
                </a:cxn>
                <a:cxn ang="0">
                  <a:pos x="24" y="0"/>
                </a:cxn>
                <a:cxn ang="0">
                  <a:pos x="16" y="0"/>
                </a:cxn>
                <a:cxn ang="0">
                  <a:pos x="8" y="0"/>
                </a:cxn>
              </a:cxnLst>
              <a:rect l="0" t="0" r="r" b="b"/>
              <a:pathLst>
                <a:path w="73" h="153">
                  <a:moveTo>
                    <a:pt x="8" y="0"/>
                  </a:moveTo>
                  <a:lnTo>
                    <a:pt x="8" y="0"/>
                  </a:lnTo>
                  <a:lnTo>
                    <a:pt x="8" y="80"/>
                  </a:lnTo>
                  <a:lnTo>
                    <a:pt x="32" y="104"/>
                  </a:lnTo>
                  <a:lnTo>
                    <a:pt x="48" y="112"/>
                  </a:lnTo>
                  <a:lnTo>
                    <a:pt x="48" y="120"/>
                  </a:lnTo>
                  <a:lnTo>
                    <a:pt x="40" y="128"/>
                  </a:lnTo>
                  <a:lnTo>
                    <a:pt x="40" y="136"/>
                  </a:lnTo>
                  <a:lnTo>
                    <a:pt x="32" y="136"/>
                  </a:lnTo>
                  <a:lnTo>
                    <a:pt x="24" y="136"/>
                  </a:lnTo>
                  <a:lnTo>
                    <a:pt x="16" y="120"/>
                  </a:lnTo>
                  <a:lnTo>
                    <a:pt x="0" y="120"/>
                  </a:lnTo>
                  <a:lnTo>
                    <a:pt x="0" y="128"/>
                  </a:lnTo>
                  <a:lnTo>
                    <a:pt x="0" y="136"/>
                  </a:lnTo>
                  <a:lnTo>
                    <a:pt x="24" y="152"/>
                  </a:lnTo>
                  <a:lnTo>
                    <a:pt x="48" y="152"/>
                  </a:lnTo>
                  <a:lnTo>
                    <a:pt x="64" y="144"/>
                  </a:lnTo>
                  <a:lnTo>
                    <a:pt x="72" y="136"/>
                  </a:lnTo>
                  <a:lnTo>
                    <a:pt x="72" y="128"/>
                  </a:lnTo>
                  <a:lnTo>
                    <a:pt x="72" y="112"/>
                  </a:lnTo>
                  <a:lnTo>
                    <a:pt x="56" y="88"/>
                  </a:lnTo>
                  <a:lnTo>
                    <a:pt x="40" y="72"/>
                  </a:lnTo>
                  <a:lnTo>
                    <a:pt x="40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0"/>
                  </a:lnTo>
                </a:path>
              </a:pathLst>
            </a:custGeom>
            <a:solidFill>
              <a:schemeClr val="tx2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sv-SE"/>
            </a:p>
          </p:txBody>
        </p:sp>
        <p:grpSp>
          <p:nvGrpSpPr>
            <p:cNvPr id="11" name="Group 132"/>
            <p:cNvGrpSpPr>
              <a:grpSpLocks/>
            </p:cNvGrpSpPr>
            <p:nvPr/>
          </p:nvGrpSpPr>
          <p:grpSpPr bwMode="auto">
            <a:xfrm>
              <a:off x="2893" y="3460"/>
              <a:ext cx="308" cy="248"/>
              <a:chOff x="2392" y="3580"/>
              <a:chExt cx="308" cy="248"/>
            </a:xfrm>
          </p:grpSpPr>
          <p:sp>
            <p:nvSpPr>
              <p:cNvPr id="164997" name="Freeform 133"/>
              <p:cNvSpPr>
                <a:spLocks/>
              </p:cNvSpPr>
              <p:nvPr/>
            </p:nvSpPr>
            <p:spPr bwMode="auto">
              <a:xfrm>
                <a:off x="2392" y="3580"/>
                <a:ext cx="308" cy="248"/>
              </a:xfrm>
              <a:custGeom>
                <a:avLst/>
                <a:gdLst/>
                <a:ahLst/>
                <a:cxnLst>
                  <a:cxn ang="0">
                    <a:pos x="308" y="0"/>
                  </a:cxn>
                  <a:cxn ang="0">
                    <a:pos x="0" y="0"/>
                  </a:cxn>
                  <a:cxn ang="0">
                    <a:pos x="48" y="88"/>
                  </a:cxn>
                  <a:cxn ang="0">
                    <a:pos x="40" y="124"/>
                  </a:cxn>
                  <a:cxn ang="0">
                    <a:pos x="40" y="156"/>
                  </a:cxn>
                  <a:cxn ang="0">
                    <a:pos x="40" y="184"/>
                  </a:cxn>
                  <a:cxn ang="0">
                    <a:pos x="64" y="228"/>
                  </a:cxn>
                  <a:cxn ang="0">
                    <a:pos x="124" y="248"/>
                  </a:cxn>
                  <a:cxn ang="0">
                    <a:pos x="176" y="244"/>
                  </a:cxn>
                  <a:cxn ang="0">
                    <a:pos x="232" y="228"/>
                  </a:cxn>
                  <a:cxn ang="0">
                    <a:pos x="260" y="184"/>
                  </a:cxn>
                  <a:cxn ang="0">
                    <a:pos x="268" y="156"/>
                  </a:cxn>
                  <a:cxn ang="0">
                    <a:pos x="264" y="128"/>
                  </a:cxn>
                  <a:cxn ang="0">
                    <a:pos x="256" y="92"/>
                  </a:cxn>
                  <a:cxn ang="0">
                    <a:pos x="308" y="0"/>
                  </a:cxn>
                </a:cxnLst>
                <a:rect l="0" t="0" r="r" b="b"/>
                <a:pathLst>
                  <a:path w="308" h="248">
                    <a:moveTo>
                      <a:pt x="308" y="0"/>
                    </a:moveTo>
                    <a:lnTo>
                      <a:pt x="0" y="0"/>
                    </a:lnTo>
                    <a:lnTo>
                      <a:pt x="48" y="88"/>
                    </a:lnTo>
                    <a:lnTo>
                      <a:pt x="40" y="124"/>
                    </a:lnTo>
                    <a:lnTo>
                      <a:pt x="40" y="156"/>
                    </a:lnTo>
                    <a:lnTo>
                      <a:pt x="40" y="184"/>
                    </a:lnTo>
                    <a:lnTo>
                      <a:pt x="64" y="228"/>
                    </a:lnTo>
                    <a:lnTo>
                      <a:pt x="124" y="248"/>
                    </a:lnTo>
                    <a:lnTo>
                      <a:pt x="176" y="244"/>
                    </a:lnTo>
                    <a:lnTo>
                      <a:pt x="232" y="228"/>
                    </a:lnTo>
                    <a:lnTo>
                      <a:pt x="260" y="184"/>
                    </a:lnTo>
                    <a:lnTo>
                      <a:pt x="268" y="156"/>
                    </a:lnTo>
                    <a:lnTo>
                      <a:pt x="264" y="128"/>
                    </a:lnTo>
                    <a:lnTo>
                      <a:pt x="256" y="92"/>
                    </a:lnTo>
                    <a:lnTo>
                      <a:pt x="308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tx2"/>
                  </a:gs>
                </a:gsLst>
                <a:lin ang="5400000" scaled="1"/>
              </a:gradFill>
              <a:ln w="12700" cap="sq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164998" name="Line 134"/>
              <p:cNvSpPr>
                <a:spLocks noChangeShapeType="1"/>
              </p:cNvSpPr>
              <p:nvPr/>
            </p:nvSpPr>
            <p:spPr bwMode="auto">
              <a:xfrm>
                <a:off x="2423" y="3603"/>
                <a:ext cx="237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164999" name="Line 135"/>
              <p:cNvSpPr>
                <a:spLocks noChangeShapeType="1"/>
              </p:cNvSpPr>
              <p:nvPr/>
            </p:nvSpPr>
            <p:spPr bwMode="auto">
              <a:xfrm>
                <a:off x="2436" y="3629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165000" name="Line 136"/>
              <p:cNvSpPr>
                <a:spLocks noChangeShapeType="1"/>
              </p:cNvSpPr>
              <p:nvPr/>
            </p:nvSpPr>
            <p:spPr bwMode="auto">
              <a:xfrm>
                <a:off x="2458" y="3714"/>
                <a:ext cx="168" cy="1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sv-SE"/>
              </a:p>
            </p:txBody>
          </p:sp>
        </p:grpSp>
        <p:sp>
          <p:nvSpPr>
            <p:cNvPr id="165001" name="Line 137"/>
            <p:cNvSpPr>
              <a:spLocks noChangeShapeType="1"/>
            </p:cNvSpPr>
            <p:nvPr/>
          </p:nvSpPr>
          <p:spPr bwMode="auto">
            <a:xfrm>
              <a:off x="3047" y="3736"/>
              <a:ext cx="0" cy="256"/>
            </a:xfrm>
            <a:prstGeom prst="line">
              <a:avLst/>
            </a:prstGeom>
            <a:noFill/>
            <a:ln w="28575" cap="sq">
              <a:solidFill>
                <a:srgbClr val="0066CC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165002" name="Rectangle 138"/>
            <p:cNvSpPr>
              <a:spLocks noChangeArrowheads="1"/>
            </p:cNvSpPr>
            <p:nvPr/>
          </p:nvSpPr>
          <p:spPr bwMode="auto">
            <a:xfrm>
              <a:off x="2542" y="1845"/>
              <a:ext cx="1130" cy="1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sv-SE" sz="1400" b="1" dirty="0" smtClean="0">
                  <a:solidFill>
                    <a:srgbClr val="FF0000"/>
                  </a:solidFill>
                  <a:latin typeface="Arial" charset="0"/>
                </a:rPr>
                <a:t>Råjärnstillverkning</a:t>
              </a:r>
              <a:endParaRPr lang="sv-SE" sz="1400" b="1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65003" name="Rectangle 139"/>
            <p:cNvSpPr>
              <a:spLocks noChangeArrowheads="1"/>
            </p:cNvSpPr>
            <p:nvPr/>
          </p:nvSpPr>
          <p:spPr bwMode="auto">
            <a:xfrm>
              <a:off x="2858" y="3048"/>
              <a:ext cx="322" cy="1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sv-SE" sz="1400" b="1" dirty="0" smtClean="0">
                  <a:solidFill>
                    <a:srgbClr val="0070C0"/>
                  </a:solidFill>
                  <a:latin typeface="Arial" charset="0"/>
                </a:rPr>
                <a:t>Stål</a:t>
              </a:r>
              <a:endParaRPr lang="sv-SE" sz="1400" b="1" dirty="0">
                <a:solidFill>
                  <a:srgbClr val="0070C0"/>
                </a:solidFill>
                <a:latin typeface="Arial" charset="0"/>
              </a:endParaRPr>
            </a:p>
          </p:txBody>
        </p:sp>
        <p:sp>
          <p:nvSpPr>
            <p:cNvPr id="165005" name="Rectangle 141"/>
            <p:cNvSpPr>
              <a:spLocks noChangeArrowheads="1"/>
            </p:cNvSpPr>
            <p:nvPr/>
          </p:nvSpPr>
          <p:spPr bwMode="auto">
            <a:xfrm>
              <a:off x="864" y="2586"/>
              <a:ext cx="450" cy="1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sv-SE" sz="1200" b="1" dirty="0" smtClean="0">
                  <a:solidFill>
                    <a:srgbClr val="FFFFFF"/>
                  </a:solidFill>
                  <a:latin typeface="Arial" charset="0"/>
                </a:rPr>
                <a:t>oxygen</a:t>
              </a:r>
              <a:endParaRPr lang="sv-SE" sz="1200" b="1" dirty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2" name="Group 142"/>
            <p:cNvGrpSpPr>
              <a:grpSpLocks/>
            </p:cNvGrpSpPr>
            <p:nvPr/>
          </p:nvGrpSpPr>
          <p:grpSpPr bwMode="auto">
            <a:xfrm>
              <a:off x="2160" y="2687"/>
              <a:ext cx="440" cy="164"/>
              <a:chOff x="2080" y="2471"/>
              <a:chExt cx="440" cy="164"/>
            </a:xfrm>
          </p:grpSpPr>
          <p:sp>
            <p:nvSpPr>
              <p:cNvPr id="165007" name="Rectangle 143"/>
              <p:cNvSpPr>
                <a:spLocks noChangeArrowheads="1"/>
              </p:cNvSpPr>
              <p:nvPr/>
            </p:nvSpPr>
            <p:spPr bwMode="auto">
              <a:xfrm>
                <a:off x="2144" y="2587"/>
                <a:ext cx="304" cy="8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165008" name="Freeform 144"/>
              <p:cNvSpPr>
                <a:spLocks/>
              </p:cNvSpPr>
              <p:nvPr/>
            </p:nvSpPr>
            <p:spPr bwMode="auto">
              <a:xfrm>
                <a:off x="2148" y="2487"/>
                <a:ext cx="281" cy="97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47" y="0"/>
                  </a:cxn>
                  <a:cxn ang="0">
                    <a:pos x="226" y="0"/>
                  </a:cxn>
                  <a:cxn ang="0">
                    <a:pos x="280" y="22"/>
                  </a:cxn>
                  <a:cxn ang="0">
                    <a:pos x="280" y="81"/>
                  </a:cxn>
                  <a:cxn ang="0">
                    <a:pos x="226" y="96"/>
                  </a:cxn>
                  <a:cxn ang="0">
                    <a:pos x="47" y="96"/>
                  </a:cxn>
                  <a:cxn ang="0">
                    <a:pos x="0" y="81"/>
                  </a:cxn>
                  <a:cxn ang="0">
                    <a:pos x="0" y="22"/>
                  </a:cxn>
                </a:cxnLst>
                <a:rect l="0" t="0" r="r" b="b"/>
                <a:pathLst>
                  <a:path w="281" h="97">
                    <a:moveTo>
                      <a:pt x="0" y="22"/>
                    </a:moveTo>
                    <a:lnTo>
                      <a:pt x="47" y="0"/>
                    </a:lnTo>
                    <a:lnTo>
                      <a:pt x="226" y="0"/>
                    </a:lnTo>
                    <a:lnTo>
                      <a:pt x="280" y="22"/>
                    </a:lnTo>
                    <a:lnTo>
                      <a:pt x="280" y="81"/>
                    </a:lnTo>
                    <a:lnTo>
                      <a:pt x="226" y="96"/>
                    </a:lnTo>
                    <a:lnTo>
                      <a:pt x="47" y="96"/>
                    </a:lnTo>
                    <a:lnTo>
                      <a:pt x="0" y="81"/>
                    </a:lnTo>
                    <a:lnTo>
                      <a:pt x="0" y="22"/>
                    </a:lnTo>
                  </a:path>
                </a:pathLst>
              </a:custGeom>
              <a:noFill/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65009" name="Freeform 145"/>
              <p:cNvSpPr>
                <a:spLocks/>
              </p:cNvSpPr>
              <p:nvPr/>
            </p:nvSpPr>
            <p:spPr bwMode="auto">
              <a:xfrm>
                <a:off x="2148" y="2487"/>
                <a:ext cx="289" cy="105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48" y="0"/>
                  </a:cxn>
                  <a:cxn ang="0">
                    <a:pos x="232" y="0"/>
                  </a:cxn>
                  <a:cxn ang="0">
                    <a:pos x="288" y="24"/>
                  </a:cxn>
                  <a:cxn ang="0">
                    <a:pos x="288" y="88"/>
                  </a:cxn>
                  <a:cxn ang="0">
                    <a:pos x="232" y="104"/>
                  </a:cxn>
                  <a:cxn ang="0">
                    <a:pos x="48" y="104"/>
                  </a:cxn>
                  <a:cxn ang="0">
                    <a:pos x="0" y="88"/>
                  </a:cxn>
                  <a:cxn ang="0">
                    <a:pos x="0" y="24"/>
                  </a:cxn>
                </a:cxnLst>
                <a:rect l="0" t="0" r="r" b="b"/>
                <a:pathLst>
                  <a:path w="289" h="105">
                    <a:moveTo>
                      <a:pt x="0" y="24"/>
                    </a:moveTo>
                    <a:lnTo>
                      <a:pt x="48" y="0"/>
                    </a:lnTo>
                    <a:lnTo>
                      <a:pt x="232" y="0"/>
                    </a:lnTo>
                    <a:lnTo>
                      <a:pt x="288" y="24"/>
                    </a:lnTo>
                    <a:lnTo>
                      <a:pt x="288" y="88"/>
                    </a:lnTo>
                    <a:lnTo>
                      <a:pt x="232" y="104"/>
                    </a:lnTo>
                    <a:lnTo>
                      <a:pt x="48" y="104"/>
                    </a:lnTo>
                    <a:lnTo>
                      <a:pt x="0" y="88"/>
                    </a:lnTo>
                    <a:lnTo>
                      <a:pt x="0" y="24"/>
                    </a:lnTo>
                  </a:path>
                </a:pathLst>
              </a:custGeom>
              <a:gradFill rotWithShape="0">
                <a:gsLst>
                  <a:gs pos="0">
                    <a:srgbClr val="919191">
                      <a:gamma/>
                      <a:shade val="29804"/>
                      <a:invGamma/>
                    </a:srgbClr>
                  </a:gs>
                  <a:gs pos="50000">
                    <a:srgbClr val="919191"/>
                  </a:gs>
                  <a:gs pos="100000">
                    <a:srgbClr val="919191">
                      <a:gamma/>
                      <a:shade val="29804"/>
                      <a:invGamma/>
                    </a:srgbClr>
                  </a:gs>
                </a:gsLst>
                <a:lin ang="5400000" scaled="1"/>
              </a:gradFill>
              <a:ln w="12700" cap="rnd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65010" name="Line 146"/>
              <p:cNvSpPr>
                <a:spLocks noChangeShapeType="1"/>
              </p:cNvSpPr>
              <p:nvPr/>
            </p:nvSpPr>
            <p:spPr bwMode="auto">
              <a:xfrm>
                <a:off x="2200" y="2491"/>
                <a:ext cx="0" cy="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165011" name="Line 147"/>
              <p:cNvSpPr>
                <a:spLocks noChangeShapeType="1"/>
              </p:cNvSpPr>
              <p:nvPr/>
            </p:nvSpPr>
            <p:spPr bwMode="auto">
              <a:xfrm>
                <a:off x="2384" y="2491"/>
                <a:ext cx="0" cy="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165012" name="Oval 148"/>
              <p:cNvSpPr>
                <a:spLocks noChangeArrowheads="1"/>
              </p:cNvSpPr>
              <p:nvPr/>
            </p:nvSpPr>
            <p:spPr bwMode="auto">
              <a:xfrm>
                <a:off x="2164" y="2603"/>
                <a:ext cx="16" cy="16"/>
              </a:xfrm>
              <a:prstGeom prst="ellipse">
                <a:avLst/>
              </a:prstGeom>
              <a:solidFill>
                <a:srgbClr val="EEEEEE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165013" name="Oval 149"/>
              <p:cNvSpPr>
                <a:spLocks noChangeArrowheads="1"/>
              </p:cNvSpPr>
              <p:nvPr/>
            </p:nvSpPr>
            <p:spPr bwMode="auto">
              <a:xfrm>
                <a:off x="2212" y="2603"/>
                <a:ext cx="16" cy="16"/>
              </a:xfrm>
              <a:prstGeom prst="ellipse">
                <a:avLst/>
              </a:prstGeom>
              <a:solidFill>
                <a:srgbClr val="EEEEEE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165014" name="Oval 150"/>
              <p:cNvSpPr>
                <a:spLocks noChangeArrowheads="1"/>
              </p:cNvSpPr>
              <p:nvPr/>
            </p:nvSpPr>
            <p:spPr bwMode="auto">
              <a:xfrm>
                <a:off x="2364" y="2603"/>
                <a:ext cx="16" cy="16"/>
              </a:xfrm>
              <a:prstGeom prst="ellipse">
                <a:avLst/>
              </a:prstGeom>
              <a:solidFill>
                <a:srgbClr val="EEEEEE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165015" name="Oval 151"/>
              <p:cNvSpPr>
                <a:spLocks noChangeArrowheads="1"/>
              </p:cNvSpPr>
              <p:nvPr/>
            </p:nvSpPr>
            <p:spPr bwMode="auto">
              <a:xfrm>
                <a:off x="2412" y="2603"/>
                <a:ext cx="16" cy="16"/>
              </a:xfrm>
              <a:prstGeom prst="ellipse">
                <a:avLst/>
              </a:prstGeom>
              <a:solidFill>
                <a:srgbClr val="EEEEEE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165016" name="Line 152"/>
              <p:cNvSpPr>
                <a:spLocks noChangeShapeType="1"/>
              </p:cNvSpPr>
              <p:nvPr/>
            </p:nvSpPr>
            <p:spPr bwMode="auto">
              <a:xfrm>
                <a:off x="2080" y="2635"/>
                <a:ext cx="44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sv-SE"/>
              </a:p>
            </p:txBody>
          </p:sp>
          <p:grpSp>
            <p:nvGrpSpPr>
              <p:cNvPr id="13" name="Group 153"/>
              <p:cNvGrpSpPr>
                <a:grpSpLocks/>
              </p:cNvGrpSpPr>
              <p:nvPr/>
            </p:nvGrpSpPr>
            <p:grpSpPr bwMode="auto">
              <a:xfrm>
                <a:off x="2240" y="2471"/>
                <a:ext cx="92" cy="8"/>
                <a:chOff x="2012" y="2156"/>
                <a:chExt cx="92" cy="8"/>
              </a:xfrm>
            </p:grpSpPr>
            <p:sp>
              <p:nvSpPr>
                <p:cNvPr id="165018" name="Line 154"/>
                <p:cNvSpPr>
                  <a:spLocks noChangeShapeType="1"/>
                </p:cNvSpPr>
                <p:nvPr/>
              </p:nvSpPr>
              <p:spPr bwMode="auto">
                <a:xfrm>
                  <a:off x="2032" y="2156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19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2012" y="2156"/>
                  <a:ext cx="24" cy="8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20" name="Line 156"/>
                <p:cNvSpPr>
                  <a:spLocks noChangeShapeType="1"/>
                </p:cNvSpPr>
                <p:nvPr/>
              </p:nvSpPr>
              <p:spPr bwMode="auto">
                <a:xfrm>
                  <a:off x="2088" y="2156"/>
                  <a:ext cx="16" cy="8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</p:grpSp>
        </p:grpSp>
        <p:sp>
          <p:nvSpPr>
            <p:cNvPr id="165021" name="Rectangle 157"/>
            <p:cNvSpPr>
              <a:spLocks noChangeArrowheads="1"/>
            </p:cNvSpPr>
            <p:nvPr/>
          </p:nvSpPr>
          <p:spPr bwMode="auto">
            <a:xfrm>
              <a:off x="1259" y="1395"/>
              <a:ext cx="540" cy="1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sv-SE" sz="1400" b="1" dirty="0" smtClean="0">
                  <a:solidFill>
                    <a:srgbClr val="0070C0"/>
                  </a:solidFill>
                  <a:latin typeface="Arial" charset="0"/>
                </a:rPr>
                <a:t>Masugn</a:t>
              </a:r>
              <a:endParaRPr lang="sv-SE" sz="1400" b="1" dirty="0">
                <a:solidFill>
                  <a:srgbClr val="0070C0"/>
                </a:solidFill>
                <a:latin typeface="Arial" charset="0"/>
              </a:endParaRPr>
            </a:p>
          </p:txBody>
        </p:sp>
        <p:sp>
          <p:nvSpPr>
            <p:cNvPr id="165022" name="Rectangle 158"/>
            <p:cNvSpPr>
              <a:spLocks noChangeArrowheads="1"/>
            </p:cNvSpPr>
            <p:nvPr/>
          </p:nvSpPr>
          <p:spPr bwMode="auto">
            <a:xfrm>
              <a:off x="1138" y="3545"/>
              <a:ext cx="1172" cy="33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sv-SE" sz="1400" b="1" smtClean="0">
                  <a:solidFill>
                    <a:srgbClr val="FFFFFF"/>
                  </a:solidFill>
                  <a:latin typeface="Arial" charset="0"/>
                </a:rPr>
                <a:t>BASIC OXYGEN FURNACE</a:t>
              </a:r>
              <a:endParaRPr lang="sv-SE" sz="14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5023" name="Rectangle 159"/>
            <p:cNvSpPr>
              <a:spLocks noChangeArrowheads="1"/>
            </p:cNvSpPr>
            <p:nvPr/>
          </p:nvSpPr>
          <p:spPr bwMode="auto">
            <a:xfrm>
              <a:off x="2141" y="2522"/>
              <a:ext cx="472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sv-SE" sz="1200" b="1" smtClean="0">
                  <a:solidFill>
                    <a:srgbClr val="FFFFFF"/>
                  </a:solidFill>
                  <a:latin typeface="Arial" charset="0"/>
                </a:rPr>
                <a:t>pig iron</a:t>
              </a:r>
              <a:endParaRPr lang="sv-SE" sz="12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5024" name="Rectangle 160"/>
            <p:cNvSpPr>
              <a:spLocks noChangeArrowheads="1"/>
            </p:cNvSpPr>
            <p:nvPr/>
          </p:nvSpPr>
          <p:spPr bwMode="auto">
            <a:xfrm>
              <a:off x="1232" y="1757"/>
              <a:ext cx="335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sv-SE" sz="1200" b="1" smtClean="0">
                  <a:solidFill>
                    <a:srgbClr val="FFFFFF"/>
                  </a:solidFill>
                  <a:latin typeface="Arial" charset="0"/>
                </a:rPr>
                <a:t>coke</a:t>
              </a:r>
              <a:endParaRPr lang="sv-SE" sz="12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5025" name="Rectangle 161"/>
            <p:cNvSpPr>
              <a:spLocks noChangeArrowheads="1"/>
            </p:cNvSpPr>
            <p:nvPr/>
          </p:nvSpPr>
          <p:spPr bwMode="auto">
            <a:xfrm>
              <a:off x="603" y="1561"/>
              <a:ext cx="309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sv-SE" sz="1200" b="1" smtClean="0">
                  <a:solidFill>
                    <a:srgbClr val="FFFFFF"/>
                  </a:solidFill>
                  <a:latin typeface="Arial" charset="0"/>
                </a:rPr>
                <a:t>coal</a:t>
              </a:r>
              <a:endParaRPr lang="sv-SE" sz="1200" b="1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4" name="Group 162"/>
            <p:cNvGrpSpPr>
              <a:grpSpLocks/>
            </p:cNvGrpSpPr>
            <p:nvPr/>
          </p:nvGrpSpPr>
          <p:grpSpPr bwMode="auto">
            <a:xfrm>
              <a:off x="1700" y="2851"/>
              <a:ext cx="89" cy="325"/>
              <a:chOff x="1256" y="2548"/>
              <a:chExt cx="89" cy="325"/>
            </a:xfrm>
          </p:grpSpPr>
          <p:grpSp>
            <p:nvGrpSpPr>
              <p:cNvPr id="15" name="Group 163"/>
              <p:cNvGrpSpPr>
                <a:grpSpLocks/>
              </p:cNvGrpSpPr>
              <p:nvPr/>
            </p:nvGrpSpPr>
            <p:grpSpPr bwMode="auto">
              <a:xfrm>
                <a:off x="1292" y="2548"/>
                <a:ext cx="8" cy="248"/>
                <a:chOff x="1292" y="2548"/>
                <a:chExt cx="8" cy="248"/>
              </a:xfrm>
            </p:grpSpPr>
            <p:sp>
              <p:nvSpPr>
                <p:cNvPr id="165028" name="Line 164"/>
                <p:cNvSpPr>
                  <a:spLocks noChangeShapeType="1"/>
                </p:cNvSpPr>
                <p:nvPr/>
              </p:nvSpPr>
              <p:spPr bwMode="auto">
                <a:xfrm>
                  <a:off x="1292" y="2548"/>
                  <a:ext cx="0" cy="24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29" name="Line 165"/>
                <p:cNvSpPr>
                  <a:spLocks noChangeShapeType="1"/>
                </p:cNvSpPr>
                <p:nvPr/>
              </p:nvSpPr>
              <p:spPr bwMode="auto">
                <a:xfrm>
                  <a:off x="1300" y="2548"/>
                  <a:ext cx="0" cy="24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</p:grpSp>
          <p:grpSp>
            <p:nvGrpSpPr>
              <p:cNvPr id="16" name="Group 166"/>
              <p:cNvGrpSpPr>
                <a:grpSpLocks/>
              </p:cNvGrpSpPr>
              <p:nvPr/>
            </p:nvGrpSpPr>
            <p:grpSpPr bwMode="auto">
              <a:xfrm>
                <a:off x="1256" y="2800"/>
                <a:ext cx="89" cy="73"/>
                <a:chOff x="1256" y="2800"/>
                <a:chExt cx="89" cy="73"/>
              </a:xfrm>
            </p:grpSpPr>
            <p:sp>
              <p:nvSpPr>
                <p:cNvPr id="165031" name="Freeform 167"/>
                <p:cNvSpPr>
                  <a:spLocks/>
                </p:cNvSpPr>
                <p:nvPr/>
              </p:nvSpPr>
              <p:spPr bwMode="auto">
                <a:xfrm>
                  <a:off x="1264" y="2808"/>
                  <a:ext cx="49" cy="49"/>
                </a:xfrm>
                <a:custGeom>
                  <a:avLst/>
                  <a:gdLst/>
                  <a:ahLst/>
                  <a:cxnLst>
                    <a:cxn ang="0">
                      <a:pos x="48" y="0"/>
                    </a:cxn>
                    <a:cxn ang="0">
                      <a:pos x="40" y="24"/>
                    </a:cxn>
                    <a:cxn ang="0">
                      <a:pos x="0" y="48"/>
                    </a:cxn>
                  </a:cxnLst>
                  <a:rect l="0" t="0" r="r" b="b"/>
                  <a:pathLst>
                    <a:path w="49" h="49">
                      <a:moveTo>
                        <a:pt x="48" y="0"/>
                      </a:moveTo>
                      <a:lnTo>
                        <a:pt x="40" y="24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5032" name="Freeform 168"/>
                <p:cNvSpPr>
                  <a:spLocks/>
                </p:cNvSpPr>
                <p:nvPr/>
              </p:nvSpPr>
              <p:spPr bwMode="auto">
                <a:xfrm>
                  <a:off x="1256" y="2800"/>
                  <a:ext cx="49" cy="49"/>
                </a:xfrm>
                <a:custGeom>
                  <a:avLst/>
                  <a:gdLst/>
                  <a:ahLst/>
                  <a:cxnLst>
                    <a:cxn ang="0">
                      <a:pos x="48" y="0"/>
                    </a:cxn>
                    <a:cxn ang="0">
                      <a:pos x="40" y="24"/>
                    </a:cxn>
                    <a:cxn ang="0">
                      <a:pos x="0" y="48"/>
                    </a:cxn>
                    <a:cxn ang="0">
                      <a:pos x="48" y="0"/>
                    </a:cxn>
                  </a:cxnLst>
                  <a:rect l="0" t="0" r="r" b="b"/>
                  <a:pathLst>
                    <a:path w="49" h="49">
                      <a:moveTo>
                        <a:pt x="48" y="0"/>
                      </a:moveTo>
                      <a:lnTo>
                        <a:pt x="40" y="24"/>
                      </a:lnTo>
                      <a:lnTo>
                        <a:pt x="0" y="48"/>
                      </a:lnTo>
                      <a:lnTo>
                        <a:pt x="48" y="0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5033" name="Freeform 169"/>
                <p:cNvSpPr>
                  <a:spLocks/>
                </p:cNvSpPr>
                <p:nvPr/>
              </p:nvSpPr>
              <p:spPr bwMode="auto">
                <a:xfrm>
                  <a:off x="1312" y="2808"/>
                  <a:ext cx="33" cy="4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" y="24"/>
                    </a:cxn>
                    <a:cxn ang="0">
                      <a:pos x="32" y="48"/>
                    </a:cxn>
                  </a:cxnLst>
                  <a:rect l="0" t="0" r="r" b="b"/>
                  <a:pathLst>
                    <a:path w="33" h="49">
                      <a:moveTo>
                        <a:pt x="0" y="0"/>
                      </a:moveTo>
                      <a:lnTo>
                        <a:pt x="8" y="24"/>
                      </a:lnTo>
                      <a:lnTo>
                        <a:pt x="32" y="48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5034" name="Freeform 170"/>
                <p:cNvSpPr>
                  <a:spLocks/>
                </p:cNvSpPr>
                <p:nvPr/>
              </p:nvSpPr>
              <p:spPr bwMode="auto">
                <a:xfrm>
                  <a:off x="1304" y="2800"/>
                  <a:ext cx="33" cy="4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" y="24"/>
                    </a:cxn>
                    <a:cxn ang="0">
                      <a:pos x="32" y="4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 h="49">
                      <a:moveTo>
                        <a:pt x="0" y="0"/>
                      </a:moveTo>
                      <a:lnTo>
                        <a:pt x="8" y="24"/>
                      </a:lnTo>
                      <a:lnTo>
                        <a:pt x="32" y="4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5035" name="Freeform 171"/>
                <p:cNvSpPr>
                  <a:spLocks/>
                </p:cNvSpPr>
                <p:nvPr/>
              </p:nvSpPr>
              <p:spPr bwMode="auto">
                <a:xfrm>
                  <a:off x="1272" y="2808"/>
                  <a:ext cx="33" cy="65"/>
                </a:xfrm>
                <a:custGeom>
                  <a:avLst/>
                  <a:gdLst/>
                  <a:ahLst/>
                  <a:cxnLst>
                    <a:cxn ang="0">
                      <a:pos x="32" y="0"/>
                    </a:cxn>
                    <a:cxn ang="0">
                      <a:pos x="24" y="40"/>
                    </a:cxn>
                    <a:cxn ang="0">
                      <a:pos x="0" y="64"/>
                    </a:cxn>
                  </a:cxnLst>
                  <a:rect l="0" t="0" r="r" b="b"/>
                  <a:pathLst>
                    <a:path w="33" h="65">
                      <a:moveTo>
                        <a:pt x="32" y="0"/>
                      </a:moveTo>
                      <a:lnTo>
                        <a:pt x="24" y="40"/>
                      </a:lnTo>
                      <a:lnTo>
                        <a:pt x="0" y="6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5036" name="Freeform 172"/>
                <p:cNvSpPr>
                  <a:spLocks/>
                </p:cNvSpPr>
                <p:nvPr/>
              </p:nvSpPr>
              <p:spPr bwMode="auto">
                <a:xfrm>
                  <a:off x="1264" y="2800"/>
                  <a:ext cx="33" cy="65"/>
                </a:xfrm>
                <a:custGeom>
                  <a:avLst/>
                  <a:gdLst/>
                  <a:ahLst/>
                  <a:cxnLst>
                    <a:cxn ang="0">
                      <a:pos x="32" y="0"/>
                    </a:cxn>
                    <a:cxn ang="0">
                      <a:pos x="24" y="40"/>
                    </a:cxn>
                    <a:cxn ang="0">
                      <a:pos x="0" y="64"/>
                    </a:cxn>
                    <a:cxn ang="0">
                      <a:pos x="32" y="0"/>
                    </a:cxn>
                  </a:cxnLst>
                  <a:rect l="0" t="0" r="r" b="b"/>
                  <a:pathLst>
                    <a:path w="33" h="65">
                      <a:moveTo>
                        <a:pt x="32" y="0"/>
                      </a:moveTo>
                      <a:lnTo>
                        <a:pt x="24" y="40"/>
                      </a:lnTo>
                      <a:lnTo>
                        <a:pt x="0" y="64"/>
                      </a:lnTo>
                      <a:lnTo>
                        <a:pt x="32" y="0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5037" name="Freeform 173"/>
                <p:cNvSpPr>
                  <a:spLocks/>
                </p:cNvSpPr>
                <p:nvPr/>
              </p:nvSpPr>
              <p:spPr bwMode="auto">
                <a:xfrm>
                  <a:off x="1304" y="2808"/>
                  <a:ext cx="33" cy="6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" y="32"/>
                    </a:cxn>
                    <a:cxn ang="0">
                      <a:pos x="16" y="56"/>
                    </a:cxn>
                    <a:cxn ang="0">
                      <a:pos x="32" y="56"/>
                    </a:cxn>
                    <a:cxn ang="0">
                      <a:pos x="32" y="64"/>
                    </a:cxn>
                  </a:cxnLst>
                  <a:rect l="0" t="0" r="r" b="b"/>
                  <a:pathLst>
                    <a:path w="33" h="65">
                      <a:moveTo>
                        <a:pt x="0" y="0"/>
                      </a:moveTo>
                      <a:lnTo>
                        <a:pt x="8" y="32"/>
                      </a:lnTo>
                      <a:lnTo>
                        <a:pt x="16" y="56"/>
                      </a:lnTo>
                      <a:lnTo>
                        <a:pt x="32" y="56"/>
                      </a:lnTo>
                      <a:lnTo>
                        <a:pt x="32" y="6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165038" name="Freeform 174"/>
                <p:cNvSpPr>
                  <a:spLocks/>
                </p:cNvSpPr>
                <p:nvPr/>
              </p:nvSpPr>
              <p:spPr bwMode="auto">
                <a:xfrm>
                  <a:off x="1296" y="2800"/>
                  <a:ext cx="33" cy="6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" y="32"/>
                    </a:cxn>
                    <a:cxn ang="0">
                      <a:pos x="16" y="56"/>
                    </a:cxn>
                    <a:cxn ang="0">
                      <a:pos x="32" y="56"/>
                    </a:cxn>
                    <a:cxn ang="0">
                      <a:pos x="32" y="6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 h="65">
                      <a:moveTo>
                        <a:pt x="0" y="0"/>
                      </a:moveTo>
                      <a:lnTo>
                        <a:pt x="8" y="32"/>
                      </a:lnTo>
                      <a:lnTo>
                        <a:pt x="16" y="56"/>
                      </a:lnTo>
                      <a:lnTo>
                        <a:pt x="32" y="56"/>
                      </a:lnTo>
                      <a:lnTo>
                        <a:pt x="32" y="6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sv-SE"/>
                </a:p>
              </p:txBody>
            </p:sp>
          </p:grpSp>
        </p:grpSp>
        <p:sp>
          <p:nvSpPr>
            <p:cNvPr id="165039" name="Line 175"/>
            <p:cNvSpPr>
              <a:spLocks noChangeShapeType="1"/>
            </p:cNvSpPr>
            <p:nvPr/>
          </p:nvSpPr>
          <p:spPr bwMode="auto">
            <a:xfrm>
              <a:off x="1268" y="1943"/>
              <a:ext cx="320" cy="0"/>
            </a:xfrm>
            <a:prstGeom prst="line">
              <a:avLst/>
            </a:prstGeom>
            <a:noFill/>
            <a:ln w="28575">
              <a:solidFill>
                <a:srgbClr val="0066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165040" name="Line 176"/>
            <p:cNvSpPr>
              <a:spLocks noChangeShapeType="1"/>
            </p:cNvSpPr>
            <p:nvPr/>
          </p:nvSpPr>
          <p:spPr bwMode="auto">
            <a:xfrm flipH="1">
              <a:off x="1948" y="2771"/>
              <a:ext cx="232" cy="80"/>
            </a:xfrm>
            <a:prstGeom prst="line">
              <a:avLst/>
            </a:prstGeom>
            <a:noFill/>
            <a:ln w="25400">
              <a:solidFill>
                <a:srgbClr val="0066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165041" name="Line 177"/>
            <p:cNvSpPr>
              <a:spLocks noChangeShapeType="1"/>
            </p:cNvSpPr>
            <p:nvPr/>
          </p:nvSpPr>
          <p:spPr bwMode="auto">
            <a:xfrm>
              <a:off x="2192" y="3195"/>
              <a:ext cx="580" cy="228"/>
            </a:xfrm>
            <a:prstGeom prst="line">
              <a:avLst/>
            </a:prstGeom>
            <a:noFill/>
            <a:ln w="25400">
              <a:solidFill>
                <a:srgbClr val="0066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165042" name="Freeform 178"/>
            <p:cNvSpPr>
              <a:spLocks noChangeAspect="1"/>
            </p:cNvSpPr>
            <p:nvPr/>
          </p:nvSpPr>
          <p:spPr bwMode="auto">
            <a:xfrm>
              <a:off x="724" y="1831"/>
              <a:ext cx="513" cy="193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0" y="192"/>
                </a:cxn>
                <a:cxn ang="0">
                  <a:pos x="0" y="88"/>
                </a:cxn>
                <a:cxn ang="0">
                  <a:pos x="104" y="88"/>
                </a:cxn>
                <a:cxn ang="0">
                  <a:pos x="136" y="0"/>
                </a:cxn>
                <a:cxn ang="0">
                  <a:pos x="160" y="0"/>
                </a:cxn>
                <a:cxn ang="0">
                  <a:pos x="184" y="88"/>
                </a:cxn>
                <a:cxn ang="0">
                  <a:pos x="312" y="88"/>
                </a:cxn>
                <a:cxn ang="0">
                  <a:pos x="352" y="0"/>
                </a:cxn>
                <a:cxn ang="0">
                  <a:pos x="368" y="0"/>
                </a:cxn>
                <a:cxn ang="0">
                  <a:pos x="400" y="88"/>
                </a:cxn>
                <a:cxn ang="0">
                  <a:pos x="512" y="88"/>
                </a:cxn>
                <a:cxn ang="0">
                  <a:pos x="512" y="192"/>
                </a:cxn>
                <a:cxn ang="0">
                  <a:pos x="0" y="192"/>
                </a:cxn>
              </a:cxnLst>
              <a:rect l="0" t="0" r="r" b="b"/>
              <a:pathLst>
                <a:path w="513" h="193">
                  <a:moveTo>
                    <a:pt x="0" y="192"/>
                  </a:moveTo>
                  <a:lnTo>
                    <a:pt x="0" y="192"/>
                  </a:lnTo>
                  <a:lnTo>
                    <a:pt x="0" y="88"/>
                  </a:lnTo>
                  <a:lnTo>
                    <a:pt x="104" y="88"/>
                  </a:lnTo>
                  <a:lnTo>
                    <a:pt x="136" y="0"/>
                  </a:lnTo>
                  <a:lnTo>
                    <a:pt x="160" y="0"/>
                  </a:lnTo>
                  <a:lnTo>
                    <a:pt x="184" y="88"/>
                  </a:lnTo>
                  <a:lnTo>
                    <a:pt x="312" y="88"/>
                  </a:lnTo>
                  <a:lnTo>
                    <a:pt x="352" y="0"/>
                  </a:lnTo>
                  <a:lnTo>
                    <a:pt x="368" y="0"/>
                  </a:lnTo>
                  <a:lnTo>
                    <a:pt x="400" y="88"/>
                  </a:lnTo>
                  <a:lnTo>
                    <a:pt x="512" y="88"/>
                  </a:lnTo>
                  <a:lnTo>
                    <a:pt x="512" y="192"/>
                  </a:lnTo>
                  <a:lnTo>
                    <a:pt x="0" y="192"/>
                  </a:lnTo>
                </a:path>
              </a:pathLst>
            </a:cu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sv-SE"/>
            </a:p>
          </p:txBody>
        </p:sp>
        <p:sp>
          <p:nvSpPr>
            <p:cNvPr id="165043" name="Line 179"/>
            <p:cNvSpPr>
              <a:spLocks noChangeShapeType="1"/>
            </p:cNvSpPr>
            <p:nvPr/>
          </p:nvSpPr>
          <p:spPr bwMode="auto">
            <a:xfrm flipH="1">
              <a:off x="592" y="1840"/>
              <a:ext cx="240" cy="160"/>
            </a:xfrm>
            <a:prstGeom prst="line">
              <a:avLst/>
            </a:prstGeom>
            <a:noFill/>
            <a:ln w="285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165044" name="Line 180"/>
            <p:cNvSpPr>
              <a:spLocks noChangeShapeType="1"/>
            </p:cNvSpPr>
            <p:nvPr/>
          </p:nvSpPr>
          <p:spPr bwMode="auto">
            <a:xfrm flipH="1">
              <a:off x="600" y="1736"/>
              <a:ext cx="80" cy="240"/>
            </a:xfrm>
            <a:prstGeom prst="line">
              <a:avLst/>
            </a:prstGeom>
            <a:noFill/>
            <a:ln w="28575" cap="sq">
              <a:solidFill>
                <a:srgbClr val="0066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sv-SE"/>
            </a:p>
          </p:txBody>
        </p:sp>
        <p:grpSp>
          <p:nvGrpSpPr>
            <p:cNvPr id="17" name="Group 181"/>
            <p:cNvGrpSpPr>
              <a:grpSpLocks/>
            </p:cNvGrpSpPr>
            <p:nvPr/>
          </p:nvGrpSpPr>
          <p:grpSpPr bwMode="auto">
            <a:xfrm>
              <a:off x="1560" y="1827"/>
              <a:ext cx="384" cy="765"/>
              <a:chOff x="1560" y="1827"/>
              <a:chExt cx="384" cy="765"/>
            </a:xfrm>
          </p:grpSpPr>
          <p:grpSp>
            <p:nvGrpSpPr>
              <p:cNvPr id="18" name="Group 182"/>
              <p:cNvGrpSpPr>
                <a:grpSpLocks/>
              </p:cNvGrpSpPr>
              <p:nvPr/>
            </p:nvGrpSpPr>
            <p:grpSpPr bwMode="auto">
              <a:xfrm>
                <a:off x="1560" y="1827"/>
                <a:ext cx="384" cy="688"/>
                <a:chOff x="1560" y="1827"/>
                <a:chExt cx="384" cy="688"/>
              </a:xfrm>
            </p:grpSpPr>
            <p:sp>
              <p:nvSpPr>
                <p:cNvPr id="165047" name="Oval 183"/>
                <p:cNvSpPr>
                  <a:spLocks noChangeArrowheads="1"/>
                </p:cNvSpPr>
                <p:nvPr/>
              </p:nvSpPr>
              <p:spPr bwMode="auto">
                <a:xfrm>
                  <a:off x="1904" y="2435"/>
                  <a:ext cx="40" cy="40"/>
                </a:xfrm>
                <a:prstGeom prst="ellipse">
                  <a:avLst/>
                </a:prstGeom>
                <a:solidFill>
                  <a:srgbClr val="0000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48" name="Oval 184"/>
                <p:cNvSpPr>
                  <a:spLocks noChangeArrowheads="1"/>
                </p:cNvSpPr>
                <p:nvPr/>
              </p:nvSpPr>
              <p:spPr bwMode="auto">
                <a:xfrm>
                  <a:off x="1560" y="2451"/>
                  <a:ext cx="32" cy="40"/>
                </a:xfrm>
                <a:prstGeom prst="ellipse">
                  <a:avLst/>
                </a:prstGeom>
                <a:solidFill>
                  <a:srgbClr val="0000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49" name="Line 185"/>
                <p:cNvSpPr>
                  <a:spLocks noChangeShapeType="1"/>
                </p:cNvSpPr>
                <p:nvPr/>
              </p:nvSpPr>
              <p:spPr bwMode="auto">
                <a:xfrm>
                  <a:off x="1712" y="1907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50" name="Line 186"/>
                <p:cNvSpPr>
                  <a:spLocks noChangeShapeType="1"/>
                </p:cNvSpPr>
                <p:nvPr/>
              </p:nvSpPr>
              <p:spPr bwMode="auto">
                <a:xfrm>
                  <a:off x="1704" y="1995"/>
                  <a:ext cx="72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51" name="Line 187"/>
                <p:cNvSpPr>
                  <a:spLocks noChangeShapeType="1"/>
                </p:cNvSpPr>
                <p:nvPr/>
              </p:nvSpPr>
              <p:spPr bwMode="auto">
                <a:xfrm>
                  <a:off x="1664" y="1923"/>
                  <a:ext cx="40" cy="72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52" name="Line 188"/>
                <p:cNvSpPr>
                  <a:spLocks noChangeShapeType="1"/>
                </p:cNvSpPr>
                <p:nvPr/>
              </p:nvSpPr>
              <p:spPr bwMode="auto">
                <a:xfrm>
                  <a:off x="1664" y="1843"/>
                  <a:ext cx="0" cy="72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53" name="Line 189"/>
                <p:cNvSpPr>
                  <a:spLocks noChangeShapeType="1"/>
                </p:cNvSpPr>
                <p:nvPr/>
              </p:nvSpPr>
              <p:spPr bwMode="auto">
                <a:xfrm flipH="1">
                  <a:off x="1780" y="1923"/>
                  <a:ext cx="40" cy="72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54" name="Line 190"/>
                <p:cNvSpPr>
                  <a:spLocks noChangeShapeType="1"/>
                </p:cNvSpPr>
                <p:nvPr/>
              </p:nvSpPr>
              <p:spPr bwMode="auto">
                <a:xfrm>
                  <a:off x="1820" y="1855"/>
                  <a:ext cx="0" cy="64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55" name="Line 191"/>
                <p:cNvSpPr>
                  <a:spLocks noChangeShapeType="1"/>
                </p:cNvSpPr>
                <p:nvPr/>
              </p:nvSpPr>
              <p:spPr bwMode="auto">
                <a:xfrm flipH="1">
                  <a:off x="1700" y="1955"/>
                  <a:ext cx="32" cy="4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56" name="Line 192"/>
                <p:cNvSpPr>
                  <a:spLocks noChangeShapeType="1"/>
                </p:cNvSpPr>
                <p:nvPr/>
              </p:nvSpPr>
              <p:spPr bwMode="auto">
                <a:xfrm>
                  <a:off x="1744" y="1955"/>
                  <a:ext cx="40" cy="4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57" name="Line 193"/>
                <p:cNvSpPr>
                  <a:spLocks noChangeShapeType="1"/>
                </p:cNvSpPr>
                <p:nvPr/>
              </p:nvSpPr>
              <p:spPr bwMode="auto">
                <a:xfrm>
                  <a:off x="1728" y="1947"/>
                  <a:ext cx="8" cy="16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58" name="Line 194"/>
                <p:cNvSpPr>
                  <a:spLocks noChangeShapeType="1"/>
                </p:cNvSpPr>
                <p:nvPr/>
              </p:nvSpPr>
              <p:spPr bwMode="auto">
                <a:xfrm flipH="1">
                  <a:off x="1732" y="1947"/>
                  <a:ext cx="24" cy="16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59" name="Line 195"/>
                <p:cNvSpPr>
                  <a:spLocks noChangeShapeType="1"/>
                </p:cNvSpPr>
                <p:nvPr/>
              </p:nvSpPr>
              <p:spPr bwMode="auto">
                <a:xfrm flipH="1">
                  <a:off x="1684" y="1899"/>
                  <a:ext cx="40" cy="64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60" name="Line 196"/>
                <p:cNvSpPr>
                  <a:spLocks noChangeShapeType="1"/>
                </p:cNvSpPr>
                <p:nvPr/>
              </p:nvSpPr>
              <p:spPr bwMode="auto">
                <a:xfrm>
                  <a:off x="1760" y="1899"/>
                  <a:ext cx="40" cy="56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61" name="Line 197"/>
                <p:cNvSpPr>
                  <a:spLocks noChangeShapeType="1"/>
                </p:cNvSpPr>
                <p:nvPr/>
              </p:nvSpPr>
              <p:spPr bwMode="auto">
                <a:xfrm>
                  <a:off x="1696" y="1851"/>
                  <a:ext cx="24" cy="48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62" name="Line 198"/>
                <p:cNvSpPr>
                  <a:spLocks noChangeShapeType="1"/>
                </p:cNvSpPr>
                <p:nvPr/>
              </p:nvSpPr>
              <p:spPr bwMode="auto">
                <a:xfrm flipH="1">
                  <a:off x="1752" y="1851"/>
                  <a:ext cx="32" cy="4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63" name="Line 199"/>
                <p:cNvSpPr>
                  <a:spLocks noChangeShapeType="1"/>
                </p:cNvSpPr>
                <p:nvPr/>
              </p:nvSpPr>
              <p:spPr bwMode="auto">
                <a:xfrm>
                  <a:off x="1624" y="1939"/>
                  <a:ext cx="32" cy="56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64" name="Line 200"/>
                <p:cNvSpPr>
                  <a:spLocks noChangeShapeType="1"/>
                </p:cNvSpPr>
                <p:nvPr/>
              </p:nvSpPr>
              <p:spPr bwMode="auto">
                <a:xfrm>
                  <a:off x="1624" y="1843"/>
                  <a:ext cx="0" cy="88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65" name="Line 201"/>
                <p:cNvSpPr>
                  <a:spLocks noChangeShapeType="1"/>
                </p:cNvSpPr>
                <p:nvPr/>
              </p:nvSpPr>
              <p:spPr bwMode="auto">
                <a:xfrm flipH="1">
                  <a:off x="1812" y="1923"/>
                  <a:ext cx="48" cy="72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66" name="Line 202"/>
                <p:cNvSpPr>
                  <a:spLocks noChangeShapeType="1"/>
                </p:cNvSpPr>
                <p:nvPr/>
              </p:nvSpPr>
              <p:spPr bwMode="auto">
                <a:xfrm>
                  <a:off x="1856" y="1855"/>
                  <a:ext cx="0" cy="64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67" name="Line 203"/>
                <p:cNvSpPr>
                  <a:spLocks noChangeShapeType="1"/>
                </p:cNvSpPr>
                <p:nvPr/>
              </p:nvSpPr>
              <p:spPr bwMode="auto">
                <a:xfrm>
                  <a:off x="1656" y="1995"/>
                  <a:ext cx="32" cy="16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68" name="Line 204"/>
                <p:cNvSpPr>
                  <a:spLocks noChangeShapeType="1"/>
                </p:cNvSpPr>
                <p:nvPr/>
              </p:nvSpPr>
              <p:spPr bwMode="auto">
                <a:xfrm flipH="1">
                  <a:off x="1780" y="1995"/>
                  <a:ext cx="24" cy="16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69" name="Line 205"/>
                <p:cNvSpPr>
                  <a:spLocks noChangeShapeType="1"/>
                </p:cNvSpPr>
                <p:nvPr/>
              </p:nvSpPr>
              <p:spPr bwMode="auto">
                <a:xfrm>
                  <a:off x="1816" y="1995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70" name="Line 206"/>
                <p:cNvSpPr>
                  <a:spLocks noChangeShapeType="1"/>
                </p:cNvSpPr>
                <p:nvPr/>
              </p:nvSpPr>
              <p:spPr bwMode="auto">
                <a:xfrm flipH="1">
                  <a:off x="1644" y="2003"/>
                  <a:ext cx="16" cy="8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71" name="Line 207"/>
                <p:cNvSpPr>
                  <a:spLocks noChangeShapeType="1"/>
                </p:cNvSpPr>
                <p:nvPr/>
              </p:nvSpPr>
              <p:spPr bwMode="auto">
                <a:xfrm>
                  <a:off x="1604" y="2491"/>
                  <a:ext cx="44" cy="24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72" name="Line 208"/>
                <p:cNvSpPr>
                  <a:spLocks noChangeShapeType="1"/>
                </p:cNvSpPr>
                <p:nvPr/>
              </p:nvSpPr>
              <p:spPr bwMode="auto">
                <a:xfrm flipH="1">
                  <a:off x="1868" y="2483"/>
                  <a:ext cx="32" cy="32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73" name="Line 209"/>
                <p:cNvSpPr>
                  <a:spLocks noChangeShapeType="1"/>
                </p:cNvSpPr>
                <p:nvPr/>
              </p:nvSpPr>
              <p:spPr bwMode="auto">
                <a:xfrm flipH="1">
                  <a:off x="1724" y="1939"/>
                  <a:ext cx="16" cy="8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74" name="Line 210"/>
                <p:cNvSpPr>
                  <a:spLocks noChangeShapeType="1"/>
                </p:cNvSpPr>
                <p:nvPr/>
              </p:nvSpPr>
              <p:spPr bwMode="auto">
                <a:xfrm>
                  <a:off x="1736" y="1939"/>
                  <a:ext cx="16" cy="8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75" name="Line 211"/>
                <p:cNvSpPr>
                  <a:spLocks noChangeShapeType="1"/>
                </p:cNvSpPr>
                <p:nvPr/>
              </p:nvSpPr>
              <p:spPr bwMode="auto">
                <a:xfrm>
                  <a:off x="1744" y="1827"/>
                  <a:ext cx="0" cy="104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76" name="Line 212"/>
                <p:cNvSpPr>
                  <a:spLocks noChangeShapeType="1"/>
                </p:cNvSpPr>
                <p:nvPr/>
              </p:nvSpPr>
              <p:spPr bwMode="auto">
                <a:xfrm>
                  <a:off x="1736" y="1827"/>
                  <a:ext cx="0" cy="104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77" name="Line 213"/>
                <p:cNvSpPr>
                  <a:spLocks noChangeShapeType="1"/>
                </p:cNvSpPr>
                <p:nvPr/>
              </p:nvSpPr>
              <p:spPr bwMode="auto">
                <a:xfrm>
                  <a:off x="1696" y="1851"/>
                  <a:ext cx="32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78" name="Line 214"/>
                <p:cNvSpPr>
                  <a:spLocks noChangeShapeType="1"/>
                </p:cNvSpPr>
                <p:nvPr/>
              </p:nvSpPr>
              <p:spPr bwMode="auto">
                <a:xfrm>
                  <a:off x="1744" y="1851"/>
                  <a:ext cx="32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79" name="Line 215"/>
                <p:cNvSpPr>
                  <a:spLocks noChangeShapeType="1"/>
                </p:cNvSpPr>
                <p:nvPr/>
              </p:nvSpPr>
              <p:spPr bwMode="auto">
                <a:xfrm>
                  <a:off x="1712" y="1883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80" name="Line 216"/>
                <p:cNvSpPr>
                  <a:spLocks noChangeShapeType="1"/>
                </p:cNvSpPr>
                <p:nvPr/>
              </p:nvSpPr>
              <p:spPr bwMode="auto">
                <a:xfrm>
                  <a:off x="1744" y="1883"/>
                  <a:ext cx="8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81" name="Line 217"/>
                <p:cNvSpPr>
                  <a:spLocks noChangeShapeType="1"/>
                </p:cNvSpPr>
                <p:nvPr/>
              </p:nvSpPr>
              <p:spPr bwMode="auto">
                <a:xfrm>
                  <a:off x="1760" y="1907"/>
                  <a:ext cx="8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82" name="Arc 218"/>
                <p:cNvSpPr>
                  <a:spLocks/>
                </p:cNvSpPr>
                <p:nvPr/>
              </p:nvSpPr>
              <p:spPr bwMode="auto">
                <a:xfrm>
                  <a:off x="1580" y="2470"/>
                  <a:ext cx="20" cy="18"/>
                </a:xfrm>
                <a:custGeom>
                  <a:avLst/>
                  <a:gdLst>
                    <a:gd name="G0" fmla="+- 0 0 0"/>
                    <a:gd name="G1" fmla="+- 19319 0 0"/>
                    <a:gd name="G2" fmla="+- 21600 0 0"/>
                    <a:gd name="T0" fmla="*/ 9659 w 21600"/>
                    <a:gd name="T1" fmla="*/ 0 h 19319"/>
                    <a:gd name="T2" fmla="*/ 21600 w 21600"/>
                    <a:gd name="T3" fmla="*/ 19319 h 19319"/>
                    <a:gd name="T4" fmla="*/ 0 w 21600"/>
                    <a:gd name="T5" fmla="*/ 19319 h 19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9319" fill="none" extrusionOk="0">
                      <a:moveTo>
                        <a:pt x="9659" y="-1"/>
                      </a:moveTo>
                      <a:cubicBezTo>
                        <a:pt x="16977" y="3657"/>
                        <a:pt x="21600" y="11137"/>
                        <a:pt x="21600" y="19319"/>
                      </a:cubicBezTo>
                    </a:path>
                    <a:path w="21600" h="19319" stroke="0" extrusionOk="0">
                      <a:moveTo>
                        <a:pt x="9659" y="-1"/>
                      </a:moveTo>
                      <a:cubicBezTo>
                        <a:pt x="16977" y="3657"/>
                        <a:pt x="21600" y="11137"/>
                        <a:pt x="21600" y="19319"/>
                      </a:cubicBezTo>
                      <a:lnTo>
                        <a:pt x="0" y="193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rnd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83" name="Arc 219"/>
                <p:cNvSpPr>
                  <a:spLocks/>
                </p:cNvSpPr>
                <p:nvPr/>
              </p:nvSpPr>
              <p:spPr bwMode="auto">
                <a:xfrm>
                  <a:off x="1897" y="2462"/>
                  <a:ext cx="24" cy="18"/>
                </a:xfrm>
                <a:custGeom>
                  <a:avLst/>
                  <a:gdLst>
                    <a:gd name="G0" fmla="+- 21600 0 0"/>
                    <a:gd name="G1" fmla="+- 19247 0 0"/>
                    <a:gd name="G2" fmla="+- 21600 0 0"/>
                    <a:gd name="T0" fmla="*/ 0 w 21600"/>
                    <a:gd name="T1" fmla="*/ 19247 h 19247"/>
                    <a:gd name="T2" fmla="*/ 11798 w 21600"/>
                    <a:gd name="T3" fmla="*/ 0 h 19247"/>
                    <a:gd name="T4" fmla="*/ 21600 w 21600"/>
                    <a:gd name="T5" fmla="*/ 19247 h 19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9247" fill="none" extrusionOk="0">
                      <a:moveTo>
                        <a:pt x="0" y="19247"/>
                      </a:moveTo>
                      <a:cubicBezTo>
                        <a:pt x="0" y="11123"/>
                        <a:pt x="4558" y="3686"/>
                        <a:pt x="11797" y="-1"/>
                      </a:cubicBezTo>
                    </a:path>
                    <a:path w="21600" h="19247" stroke="0" extrusionOk="0">
                      <a:moveTo>
                        <a:pt x="0" y="19247"/>
                      </a:moveTo>
                      <a:cubicBezTo>
                        <a:pt x="0" y="11123"/>
                        <a:pt x="4558" y="3686"/>
                        <a:pt x="11797" y="-1"/>
                      </a:cubicBezTo>
                      <a:lnTo>
                        <a:pt x="21600" y="192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rnd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65084" name="Arc 220"/>
                <p:cNvSpPr>
                  <a:spLocks/>
                </p:cNvSpPr>
                <p:nvPr/>
              </p:nvSpPr>
              <p:spPr bwMode="auto">
                <a:xfrm>
                  <a:off x="1580" y="2478"/>
                  <a:ext cx="20" cy="18"/>
                </a:xfrm>
                <a:custGeom>
                  <a:avLst/>
                  <a:gdLst>
                    <a:gd name="G0" fmla="+- 0 0 0"/>
                    <a:gd name="G1" fmla="+- 19319 0 0"/>
                    <a:gd name="G2" fmla="+- 21600 0 0"/>
                    <a:gd name="T0" fmla="*/ 9659 w 21600"/>
                    <a:gd name="T1" fmla="*/ 0 h 19319"/>
                    <a:gd name="T2" fmla="*/ 21600 w 21600"/>
                    <a:gd name="T3" fmla="*/ 19319 h 19319"/>
                    <a:gd name="T4" fmla="*/ 0 w 21600"/>
                    <a:gd name="T5" fmla="*/ 19319 h 19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9319" fill="none" extrusionOk="0">
                      <a:moveTo>
                        <a:pt x="9659" y="-1"/>
                      </a:moveTo>
                      <a:cubicBezTo>
                        <a:pt x="16977" y="3657"/>
                        <a:pt x="21600" y="11137"/>
                        <a:pt x="21600" y="19319"/>
                      </a:cubicBezTo>
                    </a:path>
                    <a:path w="21600" h="19319" stroke="0" extrusionOk="0">
                      <a:moveTo>
                        <a:pt x="9659" y="-1"/>
                      </a:moveTo>
                      <a:cubicBezTo>
                        <a:pt x="16977" y="3657"/>
                        <a:pt x="21600" y="11137"/>
                        <a:pt x="21600" y="19319"/>
                      </a:cubicBezTo>
                      <a:lnTo>
                        <a:pt x="0" y="193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rnd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</p:grpSp>
          <p:sp>
            <p:nvSpPr>
              <p:cNvPr id="165085" name="Freeform 221"/>
              <p:cNvSpPr>
                <a:spLocks/>
              </p:cNvSpPr>
              <p:nvPr/>
            </p:nvSpPr>
            <p:spPr bwMode="auto">
              <a:xfrm>
                <a:off x="1672" y="1932"/>
                <a:ext cx="176" cy="568"/>
              </a:xfrm>
              <a:custGeom>
                <a:avLst/>
                <a:gdLst/>
                <a:ahLst/>
                <a:cxnLst>
                  <a:cxn ang="0">
                    <a:pos x="8" y="567"/>
                  </a:cxn>
                  <a:cxn ang="0">
                    <a:pos x="0" y="372"/>
                  </a:cxn>
                  <a:cxn ang="0">
                    <a:pos x="16" y="36"/>
                  </a:cxn>
                  <a:cxn ang="0">
                    <a:pos x="28" y="4"/>
                  </a:cxn>
                  <a:cxn ang="0">
                    <a:pos x="76" y="0"/>
                  </a:cxn>
                  <a:cxn ang="0">
                    <a:pos x="120" y="16"/>
                  </a:cxn>
                  <a:cxn ang="0">
                    <a:pos x="176" y="368"/>
                  </a:cxn>
                  <a:cxn ang="0">
                    <a:pos x="148" y="504"/>
                  </a:cxn>
                  <a:cxn ang="0">
                    <a:pos x="140" y="568"/>
                  </a:cxn>
                  <a:cxn ang="0">
                    <a:pos x="8" y="567"/>
                  </a:cxn>
                </a:cxnLst>
                <a:rect l="0" t="0" r="r" b="b"/>
                <a:pathLst>
                  <a:path w="176" h="568">
                    <a:moveTo>
                      <a:pt x="8" y="567"/>
                    </a:moveTo>
                    <a:lnTo>
                      <a:pt x="0" y="372"/>
                    </a:lnTo>
                    <a:lnTo>
                      <a:pt x="16" y="36"/>
                    </a:lnTo>
                    <a:lnTo>
                      <a:pt x="28" y="4"/>
                    </a:lnTo>
                    <a:lnTo>
                      <a:pt x="76" y="0"/>
                    </a:lnTo>
                    <a:lnTo>
                      <a:pt x="120" y="16"/>
                    </a:lnTo>
                    <a:lnTo>
                      <a:pt x="176" y="368"/>
                    </a:lnTo>
                    <a:lnTo>
                      <a:pt x="148" y="504"/>
                    </a:lnTo>
                    <a:lnTo>
                      <a:pt x="140" y="568"/>
                    </a:lnTo>
                    <a:lnTo>
                      <a:pt x="8" y="567"/>
                    </a:lnTo>
                  </a:path>
                </a:pathLst>
              </a:custGeom>
              <a:gradFill rotWithShape="0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65086" name="Freeform 222" descr="Horizontal brick"/>
              <p:cNvSpPr>
                <a:spLocks/>
              </p:cNvSpPr>
              <p:nvPr/>
            </p:nvSpPr>
            <p:spPr bwMode="auto">
              <a:xfrm>
                <a:off x="1596" y="1932"/>
                <a:ext cx="324" cy="660"/>
              </a:xfrm>
              <a:custGeom>
                <a:avLst/>
                <a:gdLst/>
                <a:ahLst/>
                <a:cxnLst>
                  <a:cxn ang="0">
                    <a:pos x="96" y="0"/>
                  </a:cxn>
                  <a:cxn ang="0">
                    <a:pos x="32" y="0"/>
                  </a:cxn>
                  <a:cxn ang="0">
                    <a:pos x="0" y="468"/>
                  </a:cxn>
                  <a:cxn ang="0">
                    <a:pos x="44" y="508"/>
                  </a:cxn>
                  <a:cxn ang="0">
                    <a:pos x="44" y="660"/>
                  </a:cxn>
                  <a:cxn ang="0">
                    <a:pos x="284" y="660"/>
                  </a:cxn>
                  <a:cxn ang="0">
                    <a:pos x="284" y="512"/>
                  </a:cxn>
                  <a:cxn ang="0">
                    <a:pos x="324" y="476"/>
                  </a:cxn>
                  <a:cxn ang="0">
                    <a:pos x="248" y="4"/>
                  </a:cxn>
                  <a:cxn ang="0">
                    <a:pos x="196" y="4"/>
                  </a:cxn>
                  <a:cxn ang="0">
                    <a:pos x="248" y="388"/>
                  </a:cxn>
                  <a:cxn ang="0">
                    <a:pos x="216" y="572"/>
                  </a:cxn>
                  <a:cxn ang="0">
                    <a:pos x="100" y="572"/>
                  </a:cxn>
                  <a:cxn ang="0">
                    <a:pos x="76" y="388"/>
                  </a:cxn>
                  <a:cxn ang="0">
                    <a:pos x="96" y="0"/>
                  </a:cxn>
                </a:cxnLst>
                <a:rect l="0" t="0" r="r" b="b"/>
                <a:pathLst>
                  <a:path w="324" h="660">
                    <a:moveTo>
                      <a:pt x="96" y="0"/>
                    </a:moveTo>
                    <a:lnTo>
                      <a:pt x="32" y="0"/>
                    </a:lnTo>
                    <a:lnTo>
                      <a:pt x="0" y="468"/>
                    </a:lnTo>
                    <a:lnTo>
                      <a:pt x="44" y="508"/>
                    </a:lnTo>
                    <a:lnTo>
                      <a:pt x="44" y="660"/>
                    </a:lnTo>
                    <a:lnTo>
                      <a:pt x="284" y="660"/>
                    </a:lnTo>
                    <a:lnTo>
                      <a:pt x="284" y="512"/>
                    </a:lnTo>
                    <a:lnTo>
                      <a:pt x="324" y="476"/>
                    </a:lnTo>
                    <a:lnTo>
                      <a:pt x="248" y="4"/>
                    </a:lnTo>
                    <a:lnTo>
                      <a:pt x="196" y="4"/>
                    </a:lnTo>
                    <a:lnTo>
                      <a:pt x="248" y="388"/>
                    </a:lnTo>
                    <a:lnTo>
                      <a:pt x="216" y="572"/>
                    </a:lnTo>
                    <a:lnTo>
                      <a:pt x="100" y="572"/>
                    </a:lnTo>
                    <a:lnTo>
                      <a:pt x="76" y="388"/>
                    </a:lnTo>
                    <a:lnTo>
                      <a:pt x="96" y="0"/>
                    </a:lnTo>
                    <a:close/>
                  </a:path>
                </a:pathLst>
              </a:custGeom>
              <a:pattFill prst="horzBrick">
                <a:fgClr>
                  <a:schemeClr val="tx2"/>
                </a:fgClr>
                <a:bgClr>
                  <a:srgbClr val="5F5F5F"/>
                </a:bgClr>
              </a:pattFill>
              <a:ln w="12700" cap="sq" cmpd="sng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sv-SE"/>
              </a:p>
            </p:txBody>
          </p:sp>
        </p:grpSp>
        <p:sp>
          <p:nvSpPr>
            <p:cNvPr id="165087" name="Freeform 223"/>
            <p:cNvSpPr>
              <a:spLocks/>
            </p:cNvSpPr>
            <p:nvPr/>
          </p:nvSpPr>
          <p:spPr bwMode="auto">
            <a:xfrm>
              <a:off x="1612" y="2919"/>
              <a:ext cx="249" cy="321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168" y="0"/>
                </a:cxn>
                <a:cxn ang="0">
                  <a:pos x="168" y="64"/>
                </a:cxn>
                <a:cxn ang="0">
                  <a:pos x="248" y="152"/>
                </a:cxn>
                <a:cxn ang="0">
                  <a:pos x="248" y="320"/>
                </a:cxn>
                <a:cxn ang="0">
                  <a:pos x="208" y="304"/>
                </a:cxn>
                <a:cxn ang="0">
                  <a:pos x="176" y="312"/>
                </a:cxn>
                <a:cxn ang="0">
                  <a:pos x="160" y="304"/>
                </a:cxn>
                <a:cxn ang="0">
                  <a:pos x="128" y="312"/>
                </a:cxn>
                <a:cxn ang="0">
                  <a:pos x="104" y="296"/>
                </a:cxn>
                <a:cxn ang="0">
                  <a:pos x="88" y="312"/>
                </a:cxn>
                <a:cxn ang="0">
                  <a:pos x="72" y="304"/>
                </a:cxn>
                <a:cxn ang="0">
                  <a:pos x="56" y="312"/>
                </a:cxn>
                <a:cxn ang="0">
                  <a:pos x="40" y="304"/>
                </a:cxn>
                <a:cxn ang="0">
                  <a:pos x="24" y="304"/>
                </a:cxn>
                <a:cxn ang="0">
                  <a:pos x="16" y="296"/>
                </a:cxn>
                <a:cxn ang="0">
                  <a:pos x="0" y="304"/>
                </a:cxn>
                <a:cxn ang="0">
                  <a:pos x="0" y="152"/>
                </a:cxn>
                <a:cxn ang="0">
                  <a:pos x="80" y="64"/>
                </a:cxn>
                <a:cxn ang="0">
                  <a:pos x="80" y="0"/>
                </a:cxn>
              </a:cxnLst>
              <a:rect l="0" t="0" r="r" b="b"/>
              <a:pathLst>
                <a:path w="249" h="321">
                  <a:moveTo>
                    <a:pt x="80" y="0"/>
                  </a:moveTo>
                  <a:lnTo>
                    <a:pt x="168" y="0"/>
                  </a:lnTo>
                  <a:lnTo>
                    <a:pt x="168" y="64"/>
                  </a:lnTo>
                  <a:lnTo>
                    <a:pt x="248" y="152"/>
                  </a:lnTo>
                  <a:lnTo>
                    <a:pt x="248" y="320"/>
                  </a:lnTo>
                  <a:lnTo>
                    <a:pt x="208" y="304"/>
                  </a:lnTo>
                  <a:lnTo>
                    <a:pt x="176" y="312"/>
                  </a:lnTo>
                  <a:lnTo>
                    <a:pt x="160" y="304"/>
                  </a:lnTo>
                  <a:lnTo>
                    <a:pt x="128" y="312"/>
                  </a:lnTo>
                  <a:lnTo>
                    <a:pt x="104" y="296"/>
                  </a:lnTo>
                  <a:lnTo>
                    <a:pt x="88" y="312"/>
                  </a:lnTo>
                  <a:lnTo>
                    <a:pt x="72" y="304"/>
                  </a:lnTo>
                  <a:lnTo>
                    <a:pt x="56" y="312"/>
                  </a:lnTo>
                  <a:lnTo>
                    <a:pt x="40" y="304"/>
                  </a:lnTo>
                  <a:lnTo>
                    <a:pt x="24" y="304"/>
                  </a:lnTo>
                  <a:lnTo>
                    <a:pt x="16" y="296"/>
                  </a:lnTo>
                  <a:lnTo>
                    <a:pt x="0" y="304"/>
                  </a:lnTo>
                  <a:lnTo>
                    <a:pt x="0" y="152"/>
                  </a:lnTo>
                  <a:lnTo>
                    <a:pt x="80" y="64"/>
                  </a:lnTo>
                  <a:lnTo>
                    <a:pt x="8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sv-SE"/>
            </a:p>
          </p:txBody>
        </p:sp>
        <p:sp>
          <p:nvSpPr>
            <p:cNvPr id="165088" name="Freeform 224"/>
            <p:cNvSpPr>
              <a:spLocks/>
            </p:cNvSpPr>
            <p:nvPr/>
          </p:nvSpPr>
          <p:spPr bwMode="auto">
            <a:xfrm>
              <a:off x="1544" y="2916"/>
              <a:ext cx="384" cy="571"/>
            </a:xfrm>
            <a:custGeom>
              <a:avLst/>
              <a:gdLst/>
              <a:ahLst/>
              <a:cxnLst>
                <a:cxn ang="0">
                  <a:pos x="92" y="0"/>
                </a:cxn>
                <a:cxn ang="0">
                  <a:pos x="152" y="3"/>
                </a:cxn>
                <a:cxn ang="0">
                  <a:pos x="152" y="67"/>
                </a:cxn>
                <a:cxn ang="0">
                  <a:pos x="72" y="163"/>
                </a:cxn>
                <a:cxn ang="0">
                  <a:pos x="72" y="467"/>
                </a:cxn>
                <a:cxn ang="0">
                  <a:pos x="80" y="483"/>
                </a:cxn>
                <a:cxn ang="0">
                  <a:pos x="96" y="491"/>
                </a:cxn>
                <a:cxn ang="0">
                  <a:pos x="120" y="499"/>
                </a:cxn>
                <a:cxn ang="0">
                  <a:pos x="136" y="507"/>
                </a:cxn>
                <a:cxn ang="0">
                  <a:pos x="160" y="507"/>
                </a:cxn>
                <a:cxn ang="0">
                  <a:pos x="184" y="507"/>
                </a:cxn>
                <a:cxn ang="0">
                  <a:pos x="200" y="515"/>
                </a:cxn>
                <a:cxn ang="0">
                  <a:pos x="224" y="507"/>
                </a:cxn>
                <a:cxn ang="0">
                  <a:pos x="248" y="507"/>
                </a:cxn>
                <a:cxn ang="0">
                  <a:pos x="264" y="507"/>
                </a:cxn>
                <a:cxn ang="0">
                  <a:pos x="280" y="499"/>
                </a:cxn>
                <a:cxn ang="0">
                  <a:pos x="296" y="491"/>
                </a:cxn>
                <a:cxn ang="0">
                  <a:pos x="304" y="483"/>
                </a:cxn>
                <a:cxn ang="0">
                  <a:pos x="312" y="475"/>
                </a:cxn>
                <a:cxn ang="0">
                  <a:pos x="320" y="467"/>
                </a:cxn>
                <a:cxn ang="0">
                  <a:pos x="320" y="163"/>
                </a:cxn>
                <a:cxn ang="0">
                  <a:pos x="232" y="67"/>
                </a:cxn>
                <a:cxn ang="0">
                  <a:pos x="232" y="3"/>
                </a:cxn>
                <a:cxn ang="0">
                  <a:pos x="280" y="3"/>
                </a:cxn>
                <a:cxn ang="0">
                  <a:pos x="264" y="3"/>
                </a:cxn>
                <a:cxn ang="0">
                  <a:pos x="276" y="36"/>
                </a:cxn>
                <a:cxn ang="0">
                  <a:pos x="384" y="148"/>
                </a:cxn>
                <a:cxn ang="0">
                  <a:pos x="384" y="491"/>
                </a:cxn>
                <a:cxn ang="0">
                  <a:pos x="376" y="507"/>
                </a:cxn>
                <a:cxn ang="0">
                  <a:pos x="368" y="523"/>
                </a:cxn>
                <a:cxn ang="0">
                  <a:pos x="344" y="539"/>
                </a:cxn>
                <a:cxn ang="0">
                  <a:pos x="320" y="547"/>
                </a:cxn>
                <a:cxn ang="0">
                  <a:pos x="296" y="555"/>
                </a:cxn>
                <a:cxn ang="0">
                  <a:pos x="272" y="563"/>
                </a:cxn>
                <a:cxn ang="0">
                  <a:pos x="240" y="563"/>
                </a:cxn>
                <a:cxn ang="0">
                  <a:pos x="216" y="571"/>
                </a:cxn>
                <a:cxn ang="0">
                  <a:pos x="176" y="571"/>
                </a:cxn>
                <a:cxn ang="0">
                  <a:pos x="144" y="563"/>
                </a:cxn>
                <a:cxn ang="0">
                  <a:pos x="112" y="563"/>
                </a:cxn>
                <a:cxn ang="0">
                  <a:pos x="88" y="555"/>
                </a:cxn>
                <a:cxn ang="0">
                  <a:pos x="56" y="547"/>
                </a:cxn>
                <a:cxn ang="0">
                  <a:pos x="24" y="531"/>
                </a:cxn>
                <a:cxn ang="0">
                  <a:pos x="16" y="515"/>
                </a:cxn>
                <a:cxn ang="0">
                  <a:pos x="0" y="499"/>
                </a:cxn>
                <a:cxn ang="0">
                  <a:pos x="0" y="147"/>
                </a:cxn>
                <a:cxn ang="0">
                  <a:pos x="120" y="27"/>
                </a:cxn>
                <a:cxn ang="0">
                  <a:pos x="120" y="3"/>
                </a:cxn>
                <a:cxn ang="0">
                  <a:pos x="104" y="11"/>
                </a:cxn>
              </a:cxnLst>
              <a:rect l="0" t="0" r="r" b="b"/>
              <a:pathLst>
                <a:path w="384" h="571">
                  <a:moveTo>
                    <a:pt x="92" y="0"/>
                  </a:moveTo>
                  <a:lnTo>
                    <a:pt x="152" y="3"/>
                  </a:lnTo>
                  <a:lnTo>
                    <a:pt x="152" y="67"/>
                  </a:lnTo>
                  <a:lnTo>
                    <a:pt x="72" y="163"/>
                  </a:lnTo>
                  <a:lnTo>
                    <a:pt x="72" y="467"/>
                  </a:lnTo>
                  <a:lnTo>
                    <a:pt x="80" y="483"/>
                  </a:lnTo>
                  <a:lnTo>
                    <a:pt x="96" y="491"/>
                  </a:lnTo>
                  <a:lnTo>
                    <a:pt x="120" y="499"/>
                  </a:lnTo>
                  <a:lnTo>
                    <a:pt x="136" y="507"/>
                  </a:lnTo>
                  <a:lnTo>
                    <a:pt x="160" y="507"/>
                  </a:lnTo>
                  <a:lnTo>
                    <a:pt x="184" y="507"/>
                  </a:lnTo>
                  <a:lnTo>
                    <a:pt x="200" y="515"/>
                  </a:lnTo>
                  <a:lnTo>
                    <a:pt x="224" y="507"/>
                  </a:lnTo>
                  <a:lnTo>
                    <a:pt x="248" y="507"/>
                  </a:lnTo>
                  <a:lnTo>
                    <a:pt x="264" y="507"/>
                  </a:lnTo>
                  <a:lnTo>
                    <a:pt x="280" y="499"/>
                  </a:lnTo>
                  <a:lnTo>
                    <a:pt x="296" y="491"/>
                  </a:lnTo>
                  <a:lnTo>
                    <a:pt x="304" y="483"/>
                  </a:lnTo>
                  <a:lnTo>
                    <a:pt x="312" y="475"/>
                  </a:lnTo>
                  <a:lnTo>
                    <a:pt x="320" y="467"/>
                  </a:lnTo>
                  <a:lnTo>
                    <a:pt x="320" y="163"/>
                  </a:lnTo>
                  <a:lnTo>
                    <a:pt x="232" y="67"/>
                  </a:lnTo>
                  <a:lnTo>
                    <a:pt x="232" y="3"/>
                  </a:lnTo>
                  <a:lnTo>
                    <a:pt x="280" y="3"/>
                  </a:lnTo>
                  <a:lnTo>
                    <a:pt x="264" y="3"/>
                  </a:lnTo>
                  <a:lnTo>
                    <a:pt x="276" y="36"/>
                  </a:lnTo>
                  <a:lnTo>
                    <a:pt x="384" y="148"/>
                  </a:lnTo>
                  <a:lnTo>
                    <a:pt x="384" y="491"/>
                  </a:lnTo>
                  <a:lnTo>
                    <a:pt x="376" y="507"/>
                  </a:lnTo>
                  <a:lnTo>
                    <a:pt x="368" y="523"/>
                  </a:lnTo>
                  <a:lnTo>
                    <a:pt x="344" y="539"/>
                  </a:lnTo>
                  <a:lnTo>
                    <a:pt x="320" y="547"/>
                  </a:lnTo>
                  <a:lnTo>
                    <a:pt x="296" y="555"/>
                  </a:lnTo>
                  <a:lnTo>
                    <a:pt x="272" y="563"/>
                  </a:lnTo>
                  <a:lnTo>
                    <a:pt x="240" y="563"/>
                  </a:lnTo>
                  <a:lnTo>
                    <a:pt x="216" y="571"/>
                  </a:lnTo>
                  <a:lnTo>
                    <a:pt x="176" y="571"/>
                  </a:lnTo>
                  <a:lnTo>
                    <a:pt x="144" y="563"/>
                  </a:lnTo>
                  <a:lnTo>
                    <a:pt x="112" y="563"/>
                  </a:lnTo>
                  <a:lnTo>
                    <a:pt x="88" y="555"/>
                  </a:lnTo>
                  <a:lnTo>
                    <a:pt x="56" y="547"/>
                  </a:lnTo>
                  <a:lnTo>
                    <a:pt x="24" y="531"/>
                  </a:lnTo>
                  <a:lnTo>
                    <a:pt x="16" y="515"/>
                  </a:lnTo>
                  <a:lnTo>
                    <a:pt x="0" y="499"/>
                  </a:lnTo>
                  <a:lnTo>
                    <a:pt x="0" y="147"/>
                  </a:lnTo>
                  <a:lnTo>
                    <a:pt x="120" y="27"/>
                  </a:lnTo>
                  <a:lnTo>
                    <a:pt x="120" y="3"/>
                  </a:lnTo>
                  <a:lnTo>
                    <a:pt x="104" y="11"/>
                  </a:lnTo>
                </a:path>
              </a:pathLst>
            </a:custGeom>
            <a:gradFill rotWithShape="0">
              <a:gsLst>
                <a:gs pos="0">
                  <a:srgbClr val="333333"/>
                </a:gs>
                <a:gs pos="50000">
                  <a:srgbClr val="FFFFFF"/>
                </a:gs>
                <a:gs pos="100000">
                  <a:srgbClr val="333333"/>
                </a:gs>
              </a:gsLst>
              <a:lin ang="0" scaled="1"/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sv-SE"/>
            </a:p>
          </p:txBody>
        </p:sp>
        <p:sp>
          <p:nvSpPr>
            <p:cNvPr id="165089" name="Freeform 225"/>
            <p:cNvSpPr>
              <a:spLocks/>
            </p:cNvSpPr>
            <p:nvPr/>
          </p:nvSpPr>
          <p:spPr bwMode="auto">
            <a:xfrm>
              <a:off x="1628" y="3183"/>
              <a:ext cx="225" cy="16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68"/>
                </a:cxn>
                <a:cxn ang="0">
                  <a:pos x="224" y="168"/>
                </a:cxn>
                <a:cxn ang="0">
                  <a:pos x="224" y="38"/>
                </a:cxn>
                <a:cxn ang="0">
                  <a:pos x="216" y="23"/>
                </a:cxn>
                <a:cxn ang="0">
                  <a:pos x="201" y="15"/>
                </a:cxn>
                <a:cxn ang="0">
                  <a:pos x="185" y="8"/>
                </a:cxn>
                <a:cxn ang="0">
                  <a:pos x="162" y="23"/>
                </a:cxn>
                <a:cxn ang="0">
                  <a:pos x="147" y="8"/>
                </a:cxn>
                <a:cxn ang="0">
                  <a:pos x="131" y="15"/>
                </a:cxn>
                <a:cxn ang="0">
                  <a:pos x="116" y="23"/>
                </a:cxn>
                <a:cxn ang="0">
                  <a:pos x="93" y="0"/>
                </a:cxn>
                <a:cxn ang="0">
                  <a:pos x="85" y="15"/>
                </a:cxn>
                <a:cxn ang="0">
                  <a:pos x="62" y="8"/>
                </a:cxn>
                <a:cxn ang="0">
                  <a:pos x="46" y="15"/>
                </a:cxn>
                <a:cxn ang="0">
                  <a:pos x="31" y="8"/>
                </a:cxn>
                <a:cxn ang="0">
                  <a:pos x="15" y="15"/>
                </a:cxn>
                <a:cxn ang="0">
                  <a:pos x="8" y="8"/>
                </a:cxn>
                <a:cxn ang="0">
                  <a:pos x="0" y="15"/>
                </a:cxn>
              </a:cxnLst>
              <a:rect l="0" t="0" r="r" b="b"/>
              <a:pathLst>
                <a:path w="225" h="169">
                  <a:moveTo>
                    <a:pt x="0" y="15"/>
                  </a:moveTo>
                  <a:lnTo>
                    <a:pt x="0" y="168"/>
                  </a:lnTo>
                  <a:lnTo>
                    <a:pt x="224" y="168"/>
                  </a:lnTo>
                  <a:lnTo>
                    <a:pt x="224" y="38"/>
                  </a:lnTo>
                  <a:lnTo>
                    <a:pt x="216" y="23"/>
                  </a:lnTo>
                  <a:lnTo>
                    <a:pt x="201" y="15"/>
                  </a:lnTo>
                  <a:lnTo>
                    <a:pt x="185" y="8"/>
                  </a:lnTo>
                  <a:lnTo>
                    <a:pt x="162" y="23"/>
                  </a:lnTo>
                  <a:lnTo>
                    <a:pt x="147" y="8"/>
                  </a:lnTo>
                  <a:lnTo>
                    <a:pt x="131" y="15"/>
                  </a:lnTo>
                  <a:lnTo>
                    <a:pt x="116" y="23"/>
                  </a:lnTo>
                  <a:lnTo>
                    <a:pt x="93" y="0"/>
                  </a:lnTo>
                  <a:lnTo>
                    <a:pt x="85" y="15"/>
                  </a:lnTo>
                  <a:lnTo>
                    <a:pt x="62" y="8"/>
                  </a:lnTo>
                  <a:lnTo>
                    <a:pt x="46" y="15"/>
                  </a:lnTo>
                  <a:lnTo>
                    <a:pt x="31" y="8"/>
                  </a:lnTo>
                  <a:lnTo>
                    <a:pt x="15" y="15"/>
                  </a:lnTo>
                  <a:lnTo>
                    <a:pt x="8" y="8"/>
                  </a:lnTo>
                  <a:lnTo>
                    <a:pt x="0" y="15"/>
                  </a:lnTo>
                </a:path>
              </a:pathLst>
            </a:custGeom>
            <a:no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sv-SE"/>
            </a:p>
          </p:txBody>
        </p:sp>
        <p:sp>
          <p:nvSpPr>
            <p:cNvPr id="165090" name="Freeform 226"/>
            <p:cNvSpPr>
              <a:spLocks/>
            </p:cNvSpPr>
            <p:nvPr/>
          </p:nvSpPr>
          <p:spPr bwMode="auto">
            <a:xfrm>
              <a:off x="1612" y="3212"/>
              <a:ext cx="252" cy="212"/>
            </a:xfrm>
            <a:custGeom>
              <a:avLst/>
              <a:gdLst/>
              <a:ahLst/>
              <a:cxnLst>
                <a:cxn ang="0">
                  <a:pos x="252" y="24"/>
                </a:cxn>
                <a:cxn ang="0">
                  <a:pos x="252" y="164"/>
                </a:cxn>
                <a:cxn ang="0">
                  <a:pos x="228" y="196"/>
                </a:cxn>
                <a:cxn ang="0">
                  <a:pos x="180" y="212"/>
                </a:cxn>
                <a:cxn ang="0">
                  <a:pos x="144" y="212"/>
                </a:cxn>
                <a:cxn ang="0">
                  <a:pos x="84" y="212"/>
                </a:cxn>
                <a:cxn ang="0">
                  <a:pos x="48" y="204"/>
                </a:cxn>
                <a:cxn ang="0">
                  <a:pos x="16" y="184"/>
                </a:cxn>
                <a:cxn ang="0">
                  <a:pos x="0" y="164"/>
                </a:cxn>
                <a:cxn ang="0">
                  <a:pos x="0" y="64"/>
                </a:cxn>
                <a:cxn ang="0">
                  <a:pos x="0" y="8"/>
                </a:cxn>
                <a:cxn ang="0">
                  <a:pos x="28" y="0"/>
                </a:cxn>
                <a:cxn ang="0">
                  <a:pos x="80" y="12"/>
                </a:cxn>
                <a:cxn ang="0">
                  <a:pos x="104" y="0"/>
                </a:cxn>
                <a:cxn ang="0">
                  <a:pos x="152" y="16"/>
                </a:cxn>
                <a:cxn ang="0">
                  <a:pos x="200" y="12"/>
                </a:cxn>
                <a:cxn ang="0">
                  <a:pos x="252" y="24"/>
                </a:cxn>
              </a:cxnLst>
              <a:rect l="0" t="0" r="r" b="b"/>
              <a:pathLst>
                <a:path w="252" h="212">
                  <a:moveTo>
                    <a:pt x="252" y="24"/>
                  </a:moveTo>
                  <a:lnTo>
                    <a:pt x="252" y="164"/>
                  </a:lnTo>
                  <a:lnTo>
                    <a:pt x="228" y="196"/>
                  </a:lnTo>
                  <a:lnTo>
                    <a:pt x="180" y="212"/>
                  </a:lnTo>
                  <a:lnTo>
                    <a:pt x="144" y="212"/>
                  </a:lnTo>
                  <a:lnTo>
                    <a:pt x="84" y="212"/>
                  </a:lnTo>
                  <a:lnTo>
                    <a:pt x="48" y="204"/>
                  </a:lnTo>
                  <a:lnTo>
                    <a:pt x="16" y="184"/>
                  </a:lnTo>
                  <a:lnTo>
                    <a:pt x="0" y="164"/>
                  </a:lnTo>
                  <a:lnTo>
                    <a:pt x="0" y="64"/>
                  </a:lnTo>
                  <a:lnTo>
                    <a:pt x="0" y="8"/>
                  </a:lnTo>
                  <a:lnTo>
                    <a:pt x="28" y="0"/>
                  </a:lnTo>
                  <a:lnTo>
                    <a:pt x="80" y="12"/>
                  </a:lnTo>
                  <a:lnTo>
                    <a:pt x="104" y="0"/>
                  </a:lnTo>
                  <a:lnTo>
                    <a:pt x="152" y="16"/>
                  </a:lnTo>
                  <a:lnTo>
                    <a:pt x="200" y="12"/>
                  </a:lnTo>
                  <a:lnTo>
                    <a:pt x="252" y="24"/>
                  </a:ln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2700" cap="sq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sv-SE"/>
            </a:p>
          </p:txBody>
        </p:sp>
        <p:cxnSp>
          <p:nvCxnSpPr>
            <p:cNvPr id="165091" name="AutoShape 227"/>
            <p:cNvCxnSpPr>
              <a:cxnSpLocks noChangeShapeType="1"/>
              <a:endCxn id="165029" idx="0"/>
            </p:cNvCxnSpPr>
            <p:nvPr/>
          </p:nvCxnSpPr>
          <p:spPr bwMode="auto">
            <a:xfrm>
              <a:off x="1288" y="2739"/>
              <a:ext cx="456" cy="112"/>
            </a:xfrm>
            <a:prstGeom prst="bentConnector2">
              <a:avLst/>
            </a:prstGeom>
            <a:noFill/>
            <a:ln w="28575" cap="sq">
              <a:solidFill>
                <a:srgbClr val="0066CC"/>
              </a:solidFill>
              <a:miter lim="800000"/>
              <a:headEnd type="none" w="sm" len="sm"/>
              <a:tailEnd type="triangle" w="sm" len="sm"/>
            </a:ln>
            <a:effectLst/>
          </p:spPr>
        </p:cxnSp>
        <p:sp>
          <p:nvSpPr>
            <p:cNvPr id="165092" name="Line 228"/>
            <p:cNvSpPr>
              <a:spLocks noChangeShapeType="1"/>
            </p:cNvSpPr>
            <p:nvPr/>
          </p:nvSpPr>
          <p:spPr bwMode="auto">
            <a:xfrm flipH="1">
              <a:off x="1884" y="1595"/>
              <a:ext cx="872" cy="252"/>
            </a:xfrm>
            <a:prstGeom prst="line">
              <a:avLst/>
            </a:prstGeom>
            <a:noFill/>
            <a:ln w="25400">
              <a:solidFill>
                <a:srgbClr val="0066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165093" name="Line 229"/>
            <p:cNvSpPr>
              <a:spLocks noChangeShapeType="1"/>
            </p:cNvSpPr>
            <p:nvPr/>
          </p:nvSpPr>
          <p:spPr bwMode="auto">
            <a:xfrm>
              <a:off x="1944" y="2360"/>
              <a:ext cx="192" cy="136"/>
            </a:xfrm>
            <a:prstGeom prst="line">
              <a:avLst/>
            </a:prstGeom>
            <a:noFill/>
            <a:ln w="28575" cap="sq">
              <a:solidFill>
                <a:srgbClr val="0066CC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165094" name="Rectangle 230"/>
            <p:cNvSpPr>
              <a:spLocks noChangeArrowheads="1"/>
            </p:cNvSpPr>
            <p:nvPr/>
          </p:nvSpPr>
          <p:spPr bwMode="auto">
            <a:xfrm>
              <a:off x="4346" y="2592"/>
              <a:ext cx="279" cy="1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7" tIns="44450" rIns="90487" bIns="44450">
              <a:spAutoFit/>
            </a:bodyPr>
            <a:lstStyle/>
            <a:p>
              <a:r>
                <a:rPr lang="sv-SE" sz="1200" b="1" smtClean="0">
                  <a:solidFill>
                    <a:srgbClr val="FFFFFF"/>
                  </a:solidFill>
                  <a:latin typeface="Arial" charset="0"/>
                </a:rPr>
                <a:t>DRI</a:t>
              </a:r>
              <a:endParaRPr lang="sv-SE" sz="12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5095" name="Line 231"/>
            <p:cNvSpPr>
              <a:spLocks noChangeShapeType="1"/>
            </p:cNvSpPr>
            <p:nvPr/>
          </p:nvSpPr>
          <p:spPr bwMode="auto">
            <a:xfrm flipH="1">
              <a:off x="4624" y="2176"/>
              <a:ext cx="232" cy="0"/>
            </a:xfrm>
            <a:prstGeom prst="line">
              <a:avLst/>
            </a:prstGeom>
            <a:noFill/>
            <a:ln w="28575" cap="sq">
              <a:solidFill>
                <a:srgbClr val="0066CC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165096" name="Rectangle 232"/>
            <p:cNvSpPr>
              <a:spLocks noChangeArrowheads="1"/>
            </p:cNvSpPr>
            <p:nvPr/>
          </p:nvSpPr>
          <p:spPr bwMode="auto">
            <a:xfrm>
              <a:off x="4888" y="2064"/>
              <a:ext cx="680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sv-SE" sz="1200" b="1" smtClean="0">
                  <a:solidFill>
                    <a:srgbClr val="FFFFFF"/>
                  </a:solidFill>
                  <a:latin typeface="Arial" charset="0"/>
                </a:rPr>
                <a:t>natural gas</a:t>
              </a:r>
              <a:endParaRPr lang="sv-SE" sz="12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5097" name="Rectangle 233"/>
            <p:cNvSpPr>
              <a:spLocks noChangeArrowheads="1"/>
            </p:cNvSpPr>
            <p:nvPr/>
          </p:nvSpPr>
          <p:spPr bwMode="auto">
            <a:xfrm>
              <a:off x="3963" y="1395"/>
              <a:ext cx="948" cy="1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sv-SE" sz="1400" b="1" smtClean="0">
                  <a:solidFill>
                    <a:srgbClr val="0070C0"/>
                  </a:solidFill>
                  <a:latin typeface="Arial" charset="0"/>
                </a:rPr>
                <a:t>Direktreduktion</a:t>
              </a:r>
              <a:endParaRPr lang="sv-SE" sz="1400" b="1">
                <a:solidFill>
                  <a:srgbClr val="0070C0"/>
                </a:solidFill>
                <a:latin typeface="Arial" charset="0"/>
              </a:endParaRPr>
            </a:p>
          </p:txBody>
        </p:sp>
        <p:sp>
          <p:nvSpPr>
            <p:cNvPr id="165098" name="Line 234"/>
            <p:cNvSpPr>
              <a:spLocks noChangeShapeType="1"/>
            </p:cNvSpPr>
            <p:nvPr/>
          </p:nvSpPr>
          <p:spPr bwMode="auto">
            <a:xfrm>
              <a:off x="3492" y="1603"/>
              <a:ext cx="872" cy="252"/>
            </a:xfrm>
            <a:prstGeom prst="line">
              <a:avLst/>
            </a:prstGeom>
            <a:noFill/>
            <a:ln w="25400">
              <a:solidFill>
                <a:srgbClr val="0066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165099" name="Line 235"/>
            <p:cNvSpPr>
              <a:spLocks noChangeShapeType="1"/>
            </p:cNvSpPr>
            <p:nvPr/>
          </p:nvSpPr>
          <p:spPr bwMode="auto">
            <a:xfrm flipH="1">
              <a:off x="4236" y="2708"/>
              <a:ext cx="61" cy="395"/>
            </a:xfrm>
            <a:prstGeom prst="line">
              <a:avLst/>
            </a:prstGeom>
            <a:noFill/>
            <a:ln w="25400">
              <a:solidFill>
                <a:srgbClr val="0066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sv-SE"/>
            </a:p>
          </p:txBody>
        </p:sp>
        <p:pic>
          <p:nvPicPr>
            <p:cNvPr id="165100" name="Picture 2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68" y="1881"/>
              <a:ext cx="215" cy="7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</p:grpSp>
      <p:sp>
        <p:nvSpPr>
          <p:cNvPr id="165101" name="Text Box 237"/>
          <p:cNvSpPr txBox="1">
            <a:spLocks noChangeArrowheads="1"/>
          </p:cNvSpPr>
          <p:nvPr/>
        </p:nvSpPr>
        <p:spPr bwMode="auto">
          <a:xfrm>
            <a:off x="539552" y="2564904"/>
            <a:ext cx="4058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200" dirty="0" smtClean="0">
                <a:latin typeface="Arial" pitchFamily="34" charset="0"/>
                <a:cs typeface="Arial" pitchFamily="34" charset="0"/>
              </a:rPr>
              <a:t>Kol</a:t>
            </a:r>
            <a:endParaRPr lang="sv-SE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5102" name="Text Box 238"/>
          <p:cNvSpPr txBox="1">
            <a:spLocks noChangeArrowheads="1"/>
          </p:cNvSpPr>
          <p:nvPr/>
        </p:nvSpPr>
        <p:spPr bwMode="auto">
          <a:xfrm>
            <a:off x="1633339" y="2759261"/>
            <a:ext cx="5261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200" smtClean="0">
                <a:latin typeface="Arial" pitchFamily="34" charset="0"/>
                <a:cs typeface="Arial" pitchFamily="34" charset="0"/>
              </a:rPr>
              <a:t>Koks</a:t>
            </a:r>
            <a:endParaRPr lang="sv-SE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165103" name="Text Box 239"/>
          <p:cNvSpPr txBox="1">
            <a:spLocks noChangeArrowheads="1"/>
          </p:cNvSpPr>
          <p:nvPr/>
        </p:nvSpPr>
        <p:spPr bwMode="auto">
          <a:xfrm>
            <a:off x="1115616" y="4221088"/>
            <a:ext cx="5004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200" dirty="0" smtClean="0">
                <a:latin typeface="Arial" pitchFamily="34" charset="0"/>
                <a:cs typeface="Arial" pitchFamily="34" charset="0"/>
              </a:rPr>
              <a:t>Syre</a:t>
            </a:r>
            <a:endParaRPr lang="sv-SE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5104" name="Text Box 240"/>
          <p:cNvSpPr txBox="1">
            <a:spLocks noChangeArrowheads="1"/>
          </p:cNvSpPr>
          <p:nvPr/>
        </p:nvSpPr>
        <p:spPr bwMode="auto">
          <a:xfrm>
            <a:off x="3157339" y="3978461"/>
            <a:ext cx="658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400" smtClean="0"/>
              <a:t>Råjärn</a:t>
            </a:r>
            <a:endParaRPr lang="sv-SE" sz="1400"/>
          </a:p>
        </p:txBody>
      </p:sp>
      <p:sp>
        <p:nvSpPr>
          <p:cNvPr id="165105" name="Text Box 241"/>
          <p:cNvSpPr txBox="1">
            <a:spLocks noChangeArrowheads="1"/>
          </p:cNvSpPr>
          <p:nvPr/>
        </p:nvSpPr>
        <p:spPr bwMode="auto">
          <a:xfrm>
            <a:off x="7380312" y="3356992"/>
            <a:ext cx="8066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200" dirty="0" smtClean="0">
                <a:latin typeface="Arial" pitchFamily="34" charset="0"/>
                <a:cs typeface="Arial" pitchFamily="34" charset="0"/>
              </a:rPr>
              <a:t>Naturgas</a:t>
            </a:r>
            <a:endParaRPr lang="sv-SE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5106" name="Text Box 242"/>
          <p:cNvSpPr txBox="1">
            <a:spLocks noChangeArrowheads="1"/>
          </p:cNvSpPr>
          <p:nvPr/>
        </p:nvSpPr>
        <p:spPr bwMode="auto">
          <a:xfrm>
            <a:off x="7524328" y="4437112"/>
            <a:ext cx="6431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400" b="1" dirty="0" smtClean="0">
                <a:solidFill>
                  <a:srgbClr val="FF0000"/>
                </a:solidFill>
                <a:latin typeface="Arial" charset="0"/>
              </a:rPr>
              <a:t>Skrot</a:t>
            </a:r>
            <a:endParaRPr lang="sv-SE" sz="1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65107" name="Text Box 243"/>
          <p:cNvSpPr txBox="1">
            <a:spLocks noChangeArrowheads="1"/>
          </p:cNvSpPr>
          <p:nvPr/>
        </p:nvSpPr>
        <p:spPr bwMode="auto">
          <a:xfrm>
            <a:off x="3665339" y="1589274"/>
            <a:ext cx="15113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sv-S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Järnmalm</a:t>
            </a:r>
            <a:endParaRPr lang="sv-S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5108" name="Text Box 244"/>
          <p:cNvSpPr txBox="1">
            <a:spLocks noChangeArrowheads="1"/>
          </p:cNvSpPr>
          <p:nvPr/>
        </p:nvSpPr>
        <p:spPr bwMode="auto">
          <a:xfrm>
            <a:off x="6433939" y="4207061"/>
            <a:ext cx="7489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200" smtClean="0">
                <a:latin typeface="Arial" pitchFamily="34" charset="0"/>
                <a:cs typeface="Arial" pitchFamily="34" charset="0"/>
              </a:rPr>
              <a:t>DRI/HBI</a:t>
            </a:r>
            <a:endParaRPr lang="sv-SE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165109" name="Text Box 245"/>
          <p:cNvSpPr txBox="1">
            <a:spLocks noChangeArrowheads="1"/>
          </p:cNvSpPr>
          <p:nvPr/>
        </p:nvSpPr>
        <p:spPr bwMode="auto">
          <a:xfrm>
            <a:off x="3923928" y="6381328"/>
            <a:ext cx="10550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200" dirty="0" smtClean="0">
                <a:latin typeface="Arial" pitchFamily="34" charset="0"/>
                <a:cs typeface="Arial" pitchFamily="34" charset="0"/>
              </a:rPr>
              <a:t>Flytande stål</a:t>
            </a:r>
            <a:endParaRPr lang="sv-SE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5110" name="Text Box 246"/>
          <p:cNvSpPr txBox="1">
            <a:spLocks noChangeArrowheads="1"/>
          </p:cNvSpPr>
          <p:nvPr/>
        </p:nvSpPr>
        <p:spPr bwMode="auto">
          <a:xfrm>
            <a:off x="5824339" y="5578661"/>
            <a:ext cx="5757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200" smtClean="0">
                <a:latin typeface="Arial" pitchFamily="34" charset="0"/>
                <a:cs typeface="Arial" pitchFamily="34" charset="0"/>
              </a:rPr>
              <a:t>Elugn</a:t>
            </a:r>
            <a:endParaRPr lang="sv-SE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165111" name="Text Box 247"/>
          <p:cNvSpPr txBox="1">
            <a:spLocks noChangeArrowheads="1"/>
          </p:cNvSpPr>
          <p:nvPr/>
        </p:nvSpPr>
        <p:spPr bwMode="auto">
          <a:xfrm>
            <a:off x="1480939" y="5654861"/>
            <a:ext cx="13692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200" smtClean="0">
                <a:latin typeface="Arial" pitchFamily="34" charset="0"/>
                <a:cs typeface="Arial" pitchFamily="34" charset="0"/>
              </a:rPr>
              <a:t>            Konverter</a:t>
            </a:r>
            <a:endParaRPr lang="sv-SE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249" name="Title 248"/>
          <p:cNvSpPr>
            <a:spLocks noGrp="1"/>
          </p:cNvSpPr>
          <p:nvPr>
            <p:ph type="title"/>
          </p:nvPr>
        </p:nvSpPr>
        <p:spPr>
          <a:xfrm>
            <a:off x="1456961" y="760855"/>
            <a:ext cx="6931463" cy="642942"/>
          </a:xfrm>
        </p:spPr>
        <p:txBody>
          <a:bodyPr/>
          <a:lstStyle/>
          <a:p>
            <a:r>
              <a:rPr lang="sv-SE" smtClean="0"/>
              <a:t>Två vägar till stål</a:t>
            </a:r>
            <a:endParaRPr lang="sv-S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erformanc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ruta 6"/>
          <p:cNvSpPr txBox="1">
            <a:spLocks noChangeArrowheads="1"/>
          </p:cNvSpPr>
          <p:nvPr/>
        </p:nvSpPr>
        <p:spPr bwMode="auto">
          <a:xfrm>
            <a:off x="-338138" y="433070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" name="Rektangel 8"/>
          <p:cNvSpPr/>
          <p:nvPr/>
        </p:nvSpPr>
        <p:spPr>
          <a:xfrm>
            <a:off x="373063" y="447675"/>
            <a:ext cx="3868737" cy="2905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pic>
        <p:nvPicPr>
          <p:cNvPr id="37893" name="Bildobjekt 7" descr="pelletsira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Bildobjekt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5700" y="238125"/>
            <a:ext cx="30861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Bildobjekt 4"/>
          <p:cNvPicPr>
            <a:picLocks noChangeAspect="1"/>
          </p:cNvPicPr>
          <p:nvPr/>
        </p:nvPicPr>
        <p:blipFill>
          <a:blip r:embed="rId7" cstate="print"/>
          <a:srcRect t="26125"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ktangel 10"/>
          <p:cNvSpPr/>
          <p:nvPr/>
        </p:nvSpPr>
        <p:spPr>
          <a:xfrm>
            <a:off x="152400" y="4330700"/>
            <a:ext cx="6426200" cy="2527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 sz="1600" i="1" dirty="0">
              <a:solidFill>
                <a:schemeClr val="bg1"/>
              </a:solidFill>
            </a:endParaRPr>
          </a:p>
        </p:txBody>
      </p:sp>
      <p:sp>
        <p:nvSpPr>
          <p:cNvPr id="12" name="Rektangel 8"/>
          <p:cNvSpPr/>
          <p:nvPr/>
        </p:nvSpPr>
        <p:spPr>
          <a:xfrm>
            <a:off x="1011238" y="2420888"/>
            <a:ext cx="2211387" cy="11350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Customer</a:t>
            </a:r>
          </a:p>
          <a:p>
            <a:pPr algn="ctr">
              <a:defRPr/>
            </a:pPr>
            <a:r>
              <a:rPr lang="en-GB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demand</a:t>
            </a:r>
            <a:endParaRPr lang="en-GB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p 30"/>
          <p:cNvGrpSpPr>
            <a:grpSpLocks/>
          </p:cNvGrpSpPr>
          <p:nvPr/>
        </p:nvGrpSpPr>
        <p:grpSpPr bwMode="auto">
          <a:xfrm>
            <a:off x="4499992" y="2420888"/>
            <a:ext cx="2448497" cy="1135063"/>
            <a:chOff x="4767105" y="2616208"/>
            <a:chExt cx="3082877" cy="1134534"/>
          </a:xfrm>
        </p:grpSpPr>
        <p:sp>
          <p:nvSpPr>
            <p:cNvPr id="14" name="Rektangel 9"/>
            <p:cNvSpPr/>
            <p:nvPr/>
          </p:nvSpPr>
          <p:spPr>
            <a:xfrm>
              <a:off x="5039100" y="2616208"/>
              <a:ext cx="2810882" cy="11345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Technical</a:t>
              </a:r>
            </a:p>
            <a:p>
              <a:pPr algn="ctr">
                <a:defRPr/>
              </a:pPr>
              <a:r>
                <a:rPr lang="en-GB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parameter</a:t>
              </a:r>
              <a:endPara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22" name="textruta 22"/>
            <p:cNvSpPr txBox="1">
              <a:spLocks noChangeArrowheads="1"/>
            </p:cNvSpPr>
            <p:nvPr/>
          </p:nvSpPr>
          <p:spPr bwMode="auto">
            <a:xfrm>
              <a:off x="4767105" y="2724778"/>
              <a:ext cx="184720" cy="307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>
              <a:spAutoFit/>
            </a:bodyPr>
            <a:lstStyle/>
            <a:p>
              <a:pPr algn="ctr"/>
              <a:endParaRPr lang="en-GB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" name="Rektangel 17"/>
          <p:cNvSpPr/>
          <p:nvPr/>
        </p:nvSpPr>
        <p:spPr bwMode="auto">
          <a:xfrm>
            <a:off x="1011238" y="4440238"/>
            <a:ext cx="2264182" cy="11350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Product</a:t>
            </a:r>
          </a:p>
          <a:p>
            <a:pPr algn="ctr">
              <a:defRPr/>
            </a:pPr>
            <a:r>
              <a:rPr lang="en-GB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feature</a:t>
            </a:r>
            <a:endParaRPr lang="en-GB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upp 31"/>
          <p:cNvGrpSpPr>
            <a:grpSpLocks/>
          </p:cNvGrpSpPr>
          <p:nvPr/>
        </p:nvGrpSpPr>
        <p:grpSpPr bwMode="auto">
          <a:xfrm>
            <a:off x="4737100" y="3756025"/>
            <a:ext cx="2211388" cy="1819275"/>
            <a:chOff x="5638800" y="3870060"/>
            <a:chExt cx="2211181" cy="1819549"/>
          </a:xfrm>
        </p:grpSpPr>
        <p:sp>
          <p:nvSpPr>
            <p:cNvPr id="22" name="Rektangel 11"/>
            <p:cNvSpPr/>
            <p:nvPr/>
          </p:nvSpPr>
          <p:spPr>
            <a:xfrm>
              <a:off x="5638800" y="4554376"/>
              <a:ext cx="2211181" cy="11352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Production</a:t>
              </a:r>
            </a:p>
            <a:p>
              <a:pPr algn="ctr">
                <a:defRPr/>
              </a:pPr>
              <a:r>
                <a:rPr lang="en-GB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parameter</a:t>
              </a:r>
              <a:endParaRPr lang="en-GB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3" name="Rak pil 19"/>
            <p:cNvCxnSpPr/>
            <p:nvPr/>
          </p:nvCxnSpPr>
          <p:spPr>
            <a:xfrm rot="5400000">
              <a:off x="6483215" y="4100283"/>
              <a:ext cx="462033" cy="158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916" name="textruta 24"/>
            <p:cNvSpPr txBox="1">
              <a:spLocks noChangeArrowheads="1"/>
            </p:cNvSpPr>
            <p:nvPr/>
          </p:nvSpPr>
          <p:spPr bwMode="auto">
            <a:xfrm>
              <a:off x="6756393" y="3962400"/>
              <a:ext cx="913947" cy="338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>
              <a:spAutoFit/>
            </a:bodyPr>
            <a:lstStyle/>
            <a:p>
              <a:r>
                <a:rPr lang="en-GB" sz="1600" b="1" i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Control</a:t>
              </a:r>
              <a:endParaRPr lang="en-GB" sz="1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upp 33"/>
          <p:cNvGrpSpPr>
            <a:grpSpLocks/>
          </p:cNvGrpSpPr>
          <p:nvPr/>
        </p:nvGrpSpPr>
        <p:grpSpPr bwMode="auto">
          <a:xfrm>
            <a:off x="1124247" y="3756025"/>
            <a:ext cx="980778" cy="461963"/>
            <a:chOff x="2026092" y="3870854"/>
            <a:chExt cx="980368" cy="460640"/>
          </a:xfrm>
        </p:grpSpPr>
        <p:cxnSp>
          <p:nvCxnSpPr>
            <p:cNvPr id="26" name="Rak pil 21"/>
            <p:cNvCxnSpPr/>
            <p:nvPr/>
          </p:nvCxnSpPr>
          <p:spPr>
            <a:xfrm rot="5400000" flipH="1" flipV="1">
              <a:off x="2775347" y="4100381"/>
              <a:ext cx="460640" cy="1586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913" name="textruta 25"/>
            <p:cNvSpPr txBox="1">
              <a:spLocks noChangeArrowheads="1"/>
            </p:cNvSpPr>
            <p:nvPr/>
          </p:nvSpPr>
          <p:spPr bwMode="auto">
            <a:xfrm>
              <a:off x="2026092" y="3962400"/>
              <a:ext cx="900832" cy="337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sv-SE" sz="1600" b="1" i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Exceed</a:t>
              </a:r>
              <a:endParaRPr lang="sv-SE" sz="1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upp 34"/>
          <p:cNvGrpSpPr>
            <a:grpSpLocks/>
          </p:cNvGrpSpPr>
          <p:nvPr/>
        </p:nvGrpSpPr>
        <p:grpSpPr bwMode="auto">
          <a:xfrm>
            <a:off x="2051720" y="1617612"/>
            <a:ext cx="2740944" cy="731268"/>
            <a:chOff x="3410362" y="1512887"/>
            <a:chExt cx="2084312" cy="730091"/>
          </a:xfrm>
        </p:grpSpPr>
        <p:sp>
          <p:nvSpPr>
            <p:cNvPr id="31" name="Rektangel 26"/>
            <p:cNvSpPr/>
            <p:nvPr/>
          </p:nvSpPr>
          <p:spPr>
            <a:xfrm>
              <a:off x="4268167" y="1512887"/>
              <a:ext cx="1226507" cy="629223"/>
            </a:xfrm>
            <a:prstGeom prst="rect">
              <a:avLst/>
            </a:prstGeom>
            <a:solidFill>
              <a:srgbClr val="FF3300"/>
            </a:solidFill>
            <a:ln w="15875"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400" b="1" dirty="0" err="1" smtClean="0">
                  <a:solidFill>
                    <a:schemeClr val="tx1"/>
                  </a:solidFill>
                  <a:latin typeface="Arial" pitchFamily="34" charset="0"/>
                  <a:ea typeface="Arial" charset="0"/>
                  <a:cs typeface="Arial" pitchFamily="34" charset="0"/>
                </a:rPr>
                <a:t>Ironmaking</a:t>
              </a:r>
              <a:r>
                <a:rPr lang="en-GB" sz="1400" b="1" dirty="0" smtClean="0">
                  <a:solidFill>
                    <a:schemeClr val="tx1"/>
                  </a:solidFill>
                  <a:latin typeface="Arial" pitchFamily="34" charset="0"/>
                  <a:ea typeface="Arial" charset="0"/>
                  <a:cs typeface="Arial" pitchFamily="34" charset="0"/>
                </a:rPr>
                <a:t> Research Centre</a:t>
              </a:r>
              <a:endParaRPr lang="en-GB" sz="1400" b="1" dirty="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endParaRPr>
            </a:p>
          </p:txBody>
        </p:sp>
        <p:cxnSp>
          <p:nvCxnSpPr>
            <p:cNvPr id="32" name="Rak pil 28"/>
            <p:cNvCxnSpPr/>
            <p:nvPr/>
          </p:nvCxnSpPr>
          <p:spPr>
            <a:xfrm flipV="1">
              <a:off x="3410362" y="1811625"/>
              <a:ext cx="821362" cy="43135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</p:grpSp>
      <p:grpSp>
        <p:nvGrpSpPr>
          <p:cNvPr id="6" name="Grupp 44"/>
          <p:cNvGrpSpPr>
            <a:grpSpLocks/>
          </p:cNvGrpSpPr>
          <p:nvPr/>
        </p:nvGrpSpPr>
        <p:grpSpPr bwMode="auto">
          <a:xfrm>
            <a:off x="3179763" y="5589235"/>
            <a:ext cx="2688381" cy="794099"/>
            <a:chOff x="4081701" y="5856317"/>
            <a:chExt cx="2687118" cy="793720"/>
          </a:xfrm>
        </p:grpSpPr>
        <p:sp>
          <p:nvSpPr>
            <p:cNvPr id="34" name="Rektangel 33"/>
            <p:cNvSpPr/>
            <p:nvPr/>
          </p:nvSpPr>
          <p:spPr bwMode="auto">
            <a:xfrm>
              <a:off x="4081701" y="6020100"/>
              <a:ext cx="1612142" cy="62993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Pelletizing </a:t>
              </a:r>
            </a:p>
            <a:p>
              <a:pPr algn="ctr">
                <a:defRPr/>
              </a:pPr>
              <a:r>
                <a:rPr lang="en-GB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Research Centre</a:t>
              </a:r>
              <a:endParaRPr lang="en-GB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6" name="Rak pil 35"/>
            <p:cNvCxnSpPr/>
            <p:nvPr/>
          </p:nvCxnSpPr>
          <p:spPr bwMode="auto">
            <a:xfrm rot="10800000" flipV="1">
              <a:off x="5689208" y="5856317"/>
              <a:ext cx="1079611" cy="50381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</p:grpSp>
      <p:sp>
        <p:nvSpPr>
          <p:cNvPr id="37904" name="Title 2"/>
          <p:cNvSpPr>
            <a:spLocks noGrp="1"/>
          </p:cNvSpPr>
          <p:nvPr>
            <p:ph type="title"/>
          </p:nvPr>
        </p:nvSpPr>
        <p:spPr>
          <a:xfrm>
            <a:off x="899593" y="785813"/>
            <a:ext cx="8244408" cy="642937"/>
          </a:xfrm>
        </p:spPr>
        <p:txBody>
          <a:bodyPr anchor="t">
            <a:normAutofit fontScale="90000"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strategy is: </a:t>
            </a:r>
            <a:r>
              <a:rPr lang="en-US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Differentiation through world class R&amp;D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sv-SE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Platshållare för bildnummer 4"/>
          <p:cNvSpPr txBox="1">
            <a:spLocks/>
          </p:cNvSpPr>
          <p:nvPr/>
        </p:nvSpPr>
        <p:spPr>
          <a:xfrm>
            <a:off x="107504" y="6381328"/>
            <a:ext cx="514350" cy="46831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B3B60-CAE9-41CF-B13F-A70FD9D7FA7E}" type="slidenum">
              <a:rPr kumimoji="0" lang="de-DE" sz="1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cxnSp>
        <p:nvCxnSpPr>
          <p:cNvPr id="41" name="Rak pil 40"/>
          <p:cNvCxnSpPr/>
          <p:nvPr/>
        </p:nvCxnSpPr>
        <p:spPr>
          <a:xfrm>
            <a:off x="4860032" y="1916832"/>
            <a:ext cx="936104" cy="43204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ak pil 49"/>
          <p:cNvCxnSpPr/>
          <p:nvPr/>
        </p:nvCxnSpPr>
        <p:spPr bwMode="auto">
          <a:xfrm rot="10800000">
            <a:off x="1979712" y="5661248"/>
            <a:ext cx="1080120" cy="43204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35" name="Rak pil 34"/>
          <p:cNvCxnSpPr/>
          <p:nvPr/>
        </p:nvCxnSpPr>
        <p:spPr>
          <a:xfrm>
            <a:off x="3347864" y="2996952"/>
            <a:ext cx="1224136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ak pil 38"/>
          <p:cNvCxnSpPr/>
          <p:nvPr/>
        </p:nvCxnSpPr>
        <p:spPr>
          <a:xfrm rot="10800000">
            <a:off x="3275856" y="5085184"/>
            <a:ext cx="1296144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ruta 42"/>
          <p:cNvSpPr txBox="1"/>
          <p:nvPr/>
        </p:nvSpPr>
        <p:spPr>
          <a:xfrm>
            <a:off x="3203848" y="2204864"/>
            <a:ext cx="155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i="1" dirty="0" smtClean="0">
                <a:solidFill>
                  <a:schemeClr val="bg1"/>
                </a:solidFill>
              </a:rPr>
              <a:t>to </a:t>
            </a:r>
            <a:r>
              <a:rPr lang="sv-SE" sz="1600" b="1" i="1" dirty="0" err="1" smtClean="0">
                <a:solidFill>
                  <a:schemeClr val="bg1"/>
                </a:solidFill>
              </a:rPr>
              <a:t>understand</a:t>
            </a:r>
            <a:endParaRPr lang="sv-SE" sz="1600" b="1" i="1" dirty="0" smtClean="0"/>
          </a:p>
        </p:txBody>
      </p:sp>
      <p:sp>
        <p:nvSpPr>
          <p:cNvPr id="44" name="textruta 43"/>
          <p:cNvSpPr txBox="1"/>
          <p:nvPr/>
        </p:nvSpPr>
        <p:spPr>
          <a:xfrm>
            <a:off x="3275856" y="4581128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i="1" dirty="0" err="1" smtClean="0">
                <a:solidFill>
                  <a:schemeClr val="bg1"/>
                </a:solidFill>
              </a:rPr>
              <a:t>manufacture</a:t>
            </a:r>
            <a:endParaRPr lang="sv-SE" sz="1600" b="1" i="1" dirty="0" smtClean="0">
              <a:solidFill>
                <a:schemeClr val="bg1"/>
              </a:solidFill>
            </a:endParaRPr>
          </a:p>
        </p:txBody>
      </p:sp>
      <p:sp>
        <p:nvSpPr>
          <p:cNvPr id="46" name="textruta 45"/>
          <p:cNvSpPr txBox="1"/>
          <p:nvPr/>
        </p:nvSpPr>
        <p:spPr>
          <a:xfrm>
            <a:off x="3419872" y="2708920"/>
            <a:ext cx="1040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i="1" dirty="0" err="1" smtClean="0">
                <a:solidFill>
                  <a:schemeClr val="bg1"/>
                </a:solidFill>
              </a:rPr>
              <a:t>translate</a:t>
            </a:r>
            <a:endParaRPr lang="sv-SE" sz="1600" b="1" i="1" dirty="0" smtClean="0">
              <a:solidFill>
                <a:schemeClr val="bg1"/>
              </a:solidFill>
            </a:endParaRPr>
          </a:p>
        </p:txBody>
      </p:sp>
      <p:sp>
        <p:nvSpPr>
          <p:cNvPr id="51" name="textruta 50"/>
          <p:cNvSpPr txBox="1"/>
          <p:nvPr/>
        </p:nvSpPr>
        <p:spPr>
          <a:xfrm>
            <a:off x="3563888" y="364502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i="1" dirty="0" smtClean="0">
                <a:solidFill>
                  <a:schemeClr val="bg1"/>
                </a:solidFill>
              </a:rPr>
              <a:t>  R&amp;D</a:t>
            </a:r>
          </a:p>
        </p:txBody>
      </p:sp>
      <p:sp>
        <p:nvSpPr>
          <p:cNvPr id="52" name="U-svängd  51"/>
          <p:cNvSpPr/>
          <p:nvPr/>
        </p:nvSpPr>
        <p:spPr>
          <a:xfrm>
            <a:off x="3635896" y="3140968"/>
            <a:ext cx="936104" cy="648072"/>
          </a:xfrm>
          <a:prstGeom prst="uturnArrow">
            <a:avLst>
              <a:gd name="adj1" fmla="val 10004"/>
              <a:gd name="adj2" fmla="val 25000"/>
              <a:gd name="adj3" fmla="val 23445"/>
              <a:gd name="adj4" fmla="val 41161"/>
              <a:gd name="adj5" fmla="val 75000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53" name="U-svängd  52"/>
          <p:cNvSpPr/>
          <p:nvPr/>
        </p:nvSpPr>
        <p:spPr>
          <a:xfrm rot="10800000">
            <a:off x="3491880" y="3861048"/>
            <a:ext cx="936104" cy="720080"/>
          </a:xfrm>
          <a:prstGeom prst="uturnArrow">
            <a:avLst>
              <a:gd name="adj1" fmla="val 7898"/>
              <a:gd name="adj2" fmla="val 25000"/>
              <a:gd name="adj3" fmla="val 23445"/>
              <a:gd name="adj4" fmla="val 51555"/>
              <a:gd name="adj5" fmla="val 75000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1448363" y="1714488"/>
            <a:ext cx="6652030" cy="4857784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sv-SE" sz="1300" dirty="0" smtClean="0"/>
              <a:t>LKAB har redan  investerat stora resurser för att minska miljöpåverkan. Forskningsinstitutet MEFOS har slagit fast att LKABs järnmalmsproduktion är den mest energi- och koldioxideffektiva i världen. LKABs tre anläggningar i Europa representerar tre av de fyra mest koldioxidsnåla anläggningarna i världen. Utsläppsnivån för de tio mest koldioxideffektiva procenten av världens </a:t>
            </a:r>
            <a:r>
              <a:rPr lang="sv-SE" sz="1300" dirty="0" err="1" smtClean="0"/>
              <a:t>pelletsanläggningar</a:t>
            </a:r>
            <a:r>
              <a:rPr lang="sv-SE" sz="1300" dirty="0" smtClean="0"/>
              <a:t> ligger på 38,7 kg CO2 per ton pellets. LKAB:s anläggningar klarar denna gräns med god marginal. </a:t>
            </a:r>
          </a:p>
          <a:p>
            <a:pPr marL="0" indent="0">
              <a:buNone/>
            </a:pPr>
            <a:endParaRPr lang="sv-SE" sz="1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3600" dirty="0" smtClean="0"/>
              <a:t>Energieffektivitet på LKAB</a:t>
            </a:r>
            <a:endParaRPr lang="sv-SE" sz="3600" dirty="0"/>
          </a:p>
        </p:txBody>
      </p:sp>
      <p:grpSp>
        <p:nvGrpSpPr>
          <p:cNvPr id="4" name="Group 164"/>
          <p:cNvGrpSpPr>
            <a:grpSpLocks/>
          </p:cNvGrpSpPr>
          <p:nvPr/>
        </p:nvGrpSpPr>
        <p:grpSpPr bwMode="auto">
          <a:xfrm>
            <a:off x="1547664" y="3185592"/>
            <a:ext cx="6528725" cy="3672408"/>
            <a:chOff x="769938" y="1143000"/>
            <a:chExt cx="6030912" cy="3775126"/>
          </a:xfrm>
        </p:grpSpPr>
        <p:sp>
          <p:nvSpPr>
            <p:cNvPr id="7" name="AutoShape 5"/>
            <p:cNvSpPr>
              <a:spLocks noChangeAspect="1" noChangeArrowheads="1" noTextEdit="1"/>
            </p:cNvSpPr>
            <p:nvPr/>
          </p:nvSpPr>
          <p:spPr bwMode="auto">
            <a:xfrm>
              <a:off x="769938" y="1143000"/>
              <a:ext cx="6030912" cy="371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812800" y="1185863"/>
              <a:ext cx="5937250" cy="3629025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1770063" y="3730625"/>
              <a:ext cx="495458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1770063" y="3490913"/>
              <a:ext cx="495458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1770063" y="3243263"/>
              <a:ext cx="495458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1770063" y="3005138"/>
              <a:ext cx="495458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1770063" y="2765425"/>
              <a:ext cx="495458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1770063" y="2525713"/>
              <a:ext cx="495458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1770063" y="2287588"/>
              <a:ext cx="495458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1770063" y="2047875"/>
              <a:ext cx="495458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1770063" y="1800225"/>
              <a:ext cx="495458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1770063" y="1562100"/>
              <a:ext cx="495458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>
              <a:off x="1770063" y="1322388"/>
              <a:ext cx="495458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1830388" y="3551238"/>
              <a:ext cx="77787" cy="419100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027238" y="3448050"/>
              <a:ext cx="77787" cy="522288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224088" y="3371850"/>
              <a:ext cx="77787" cy="598488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2420938" y="3354388"/>
              <a:ext cx="85725" cy="615950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2625725" y="3346450"/>
              <a:ext cx="77787" cy="623888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2822575" y="3149600"/>
              <a:ext cx="77787" cy="820738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3019425" y="3363913"/>
              <a:ext cx="77787" cy="606425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3216275" y="3227388"/>
              <a:ext cx="77787" cy="742950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3413125" y="3516313"/>
              <a:ext cx="77787" cy="454025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3609975" y="3516313"/>
              <a:ext cx="85725" cy="454025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3814763" y="3278188"/>
              <a:ext cx="77787" cy="692150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4011613" y="3440113"/>
              <a:ext cx="77787" cy="530225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4208463" y="3482975"/>
              <a:ext cx="77787" cy="487363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4405313" y="3490913"/>
              <a:ext cx="77787" cy="479425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4602163" y="3354388"/>
              <a:ext cx="77787" cy="615950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4799013" y="3432175"/>
              <a:ext cx="85725" cy="538163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5003800" y="2312988"/>
              <a:ext cx="77787" cy="1657350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5200650" y="2373313"/>
              <a:ext cx="77787" cy="1597025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5397500" y="2517775"/>
              <a:ext cx="77787" cy="1452563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5594350" y="2176463"/>
              <a:ext cx="77787" cy="1793875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5791200" y="2209800"/>
              <a:ext cx="77787" cy="1760538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5988050" y="3346450"/>
              <a:ext cx="85725" cy="623888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6192838" y="1903413"/>
              <a:ext cx="77787" cy="2066925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6389688" y="1979613"/>
              <a:ext cx="77787" cy="1990725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6586538" y="2116138"/>
              <a:ext cx="77787" cy="1854200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1830388" y="3490913"/>
              <a:ext cx="77787" cy="60325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2027238" y="3397250"/>
              <a:ext cx="77787" cy="50800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2224088" y="3321050"/>
              <a:ext cx="77787" cy="50800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2420938" y="3209925"/>
              <a:ext cx="85725" cy="144463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2625725" y="3167063"/>
              <a:ext cx="77787" cy="179388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3019425" y="3038475"/>
              <a:ext cx="77787" cy="325438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3216275" y="3013075"/>
              <a:ext cx="77787" cy="214313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3413125" y="2962275"/>
              <a:ext cx="77787" cy="554038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3609975" y="2927350"/>
              <a:ext cx="85725" cy="588963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3814763" y="2919413"/>
              <a:ext cx="77787" cy="358775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4011613" y="2800350"/>
              <a:ext cx="77787" cy="639763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4208463" y="2790825"/>
              <a:ext cx="77787" cy="692150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4405313" y="2671763"/>
              <a:ext cx="77787" cy="819150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4602163" y="2295525"/>
              <a:ext cx="77787" cy="1058863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4799013" y="2278063"/>
              <a:ext cx="85725" cy="1154113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5003800" y="2098675"/>
              <a:ext cx="77787" cy="214313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5200650" y="2014538"/>
              <a:ext cx="77787" cy="358775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5397500" y="1936750"/>
              <a:ext cx="77787" cy="581025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5594350" y="1817688"/>
              <a:ext cx="77787" cy="358775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5791200" y="1809750"/>
              <a:ext cx="77787" cy="400050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5988050" y="1638300"/>
              <a:ext cx="85725" cy="1708150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6192838" y="1603375"/>
              <a:ext cx="77787" cy="300038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6389688" y="1493838"/>
              <a:ext cx="77787" cy="485775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6586538" y="1458913"/>
              <a:ext cx="77787" cy="657225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9" name="Line 68"/>
            <p:cNvSpPr>
              <a:spLocks noChangeShapeType="1"/>
            </p:cNvSpPr>
            <p:nvPr/>
          </p:nvSpPr>
          <p:spPr bwMode="auto">
            <a:xfrm>
              <a:off x="1770063" y="1322388"/>
              <a:ext cx="1587" cy="26479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70" name="Line 69"/>
            <p:cNvSpPr>
              <a:spLocks noChangeShapeType="1"/>
            </p:cNvSpPr>
            <p:nvPr/>
          </p:nvSpPr>
          <p:spPr bwMode="auto">
            <a:xfrm>
              <a:off x="1719263" y="3970338"/>
              <a:ext cx="508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71" name="Line 70"/>
            <p:cNvSpPr>
              <a:spLocks noChangeShapeType="1"/>
            </p:cNvSpPr>
            <p:nvPr/>
          </p:nvSpPr>
          <p:spPr bwMode="auto">
            <a:xfrm>
              <a:off x="1719263" y="3730625"/>
              <a:ext cx="508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72" name="Line 71"/>
            <p:cNvSpPr>
              <a:spLocks noChangeShapeType="1"/>
            </p:cNvSpPr>
            <p:nvPr/>
          </p:nvSpPr>
          <p:spPr bwMode="auto">
            <a:xfrm>
              <a:off x="1719263" y="3490913"/>
              <a:ext cx="508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73" name="Line 72"/>
            <p:cNvSpPr>
              <a:spLocks noChangeShapeType="1"/>
            </p:cNvSpPr>
            <p:nvPr/>
          </p:nvSpPr>
          <p:spPr bwMode="auto">
            <a:xfrm>
              <a:off x="1719263" y="3243263"/>
              <a:ext cx="508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74" name="Line 73"/>
            <p:cNvSpPr>
              <a:spLocks noChangeShapeType="1"/>
            </p:cNvSpPr>
            <p:nvPr/>
          </p:nvSpPr>
          <p:spPr bwMode="auto">
            <a:xfrm>
              <a:off x="1719263" y="3005138"/>
              <a:ext cx="508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75" name="Line 74"/>
            <p:cNvSpPr>
              <a:spLocks noChangeShapeType="1"/>
            </p:cNvSpPr>
            <p:nvPr/>
          </p:nvSpPr>
          <p:spPr bwMode="auto">
            <a:xfrm>
              <a:off x="1719263" y="2765425"/>
              <a:ext cx="508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76" name="Line 75"/>
            <p:cNvSpPr>
              <a:spLocks noChangeShapeType="1"/>
            </p:cNvSpPr>
            <p:nvPr/>
          </p:nvSpPr>
          <p:spPr bwMode="auto">
            <a:xfrm>
              <a:off x="1719263" y="2525713"/>
              <a:ext cx="508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77" name="Line 76"/>
            <p:cNvSpPr>
              <a:spLocks noChangeShapeType="1"/>
            </p:cNvSpPr>
            <p:nvPr/>
          </p:nvSpPr>
          <p:spPr bwMode="auto">
            <a:xfrm>
              <a:off x="1719263" y="2287588"/>
              <a:ext cx="508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78" name="Line 77"/>
            <p:cNvSpPr>
              <a:spLocks noChangeShapeType="1"/>
            </p:cNvSpPr>
            <p:nvPr/>
          </p:nvSpPr>
          <p:spPr bwMode="auto">
            <a:xfrm>
              <a:off x="1719263" y="2047875"/>
              <a:ext cx="508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79" name="Line 78"/>
            <p:cNvSpPr>
              <a:spLocks noChangeShapeType="1"/>
            </p:cNvSpPr>
            <p:nvPr/>
          </p:nvSpPr>
          <p:spPr bwMode="auto">
            <a:xfrm>
              <a:off x="1719263" y="1800225"/>
              <a:ext cx="508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0" name="Line 79"/>
            <p:cNvSpPr>
              <a:spLocks noChangeShapeType="1"/>
            </p:cNvSpPr>
            <p:nvPr/>
          </p:nvSpPr>
          <p:spPr bwMode="auto">
            <a:xfrm>
              <a:off x="1719263" y="1562100"/>
              <a:ext cx="508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1" name="Line 80"/>
            <p:cNvSpPr>
              <a:spLocks noChangeShapeType="1"/>
            </p:cNvSpPr>
            <p:nvPr/>
          </p:nvSpPr>
          <p:spPr bwMode="auto">
            <a:xfrm>
              <a:off x="1719263" y="1322388"/>
              <a:ext cx="508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" name="Line 81"/>
            <p:cNvSpPr>
              <a:spLocks noChangeShapeType="1"/>
            </p:cNvSpPr>
            <p:nvPr/>
          </p:nvSpPr>
          <p:spPr bwMode="auto">
            <a:xfrm>
              <a:off x="1770063" y="3970338"/>
              <a:ext cx="495458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3" name="Line 82"/>
            <p:cNvSpPr>
              <a:spLocks noChangeShapeType="1"/>
            </p:cNvSpPr>
            <p:nvPr/>
          </p:nvSpPr>
          <p:spPr bwMode="auto">
            <a:xfrm flipV="1">
              <a:off x="1770063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4" name="Line 83"/>
            <p:cNvSpPr>
              <a:spLocks noChangeShapeType="1"/>
            </p:cNvSpPr>
            <p:nvPr/>
          </p:nvSpPr>
          <p:spPr bwMode="auto">
            <a:xfrm flipV="1">
              <a:off x="1966913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5" name="Line 84"/>
            <p:cNvSpPr>
              <a:spLocks noChangeShapeType="1"/>
            </p:cNvSpPr>
            <p:nvPr/>
          </p:nvSpPr>
          <p:spPr bwMode="auto">
            <a:xfrm flipV="1">
              <a:off x="2163763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6" name="Line 85"/>
            <p:cNvSpPr>
              <a:spLocks noChangeShapeType="1"/>
            </p:cNvSpPr>
            <p:nvPr/>
          </p:nvSpPr>
          <p:spPr bwMode="auto">
            <a:xfrm flipV="1">
              <a:off x="2360613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7" name="Line 86"/>
            <p:cNvSpPr>
              <a:spLocks noChangeShapeType="1"/>
            </p:cNvSpPr>
            <p:nvPr/>
          </p:nvSpPr>
          <p:spPr bwMode="auto">
            <a:xfrm flipV="1">
              <a:off x="2566988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8" name="Line 87"/>
            <p:cNvSpPr>
              <a:spLocks noChangeShapeType="1"/>
            </p:cNvSpPr>
            <p:nvPr/>
          </p:nvSpPr>
          <p:spPr bwMode="auto">
            <a:xfrm flipV="1">
              <a:off x="2763838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9" name="Line 88"/>
            <p:cNvSpPr>
              <a:spLocks noChangeShapeType="1"/>
            </p:cNvSpPr>
            <p:nvPr/>
          </p:nvSpPr>
          <p:spPr bwMode="auto">
            <a:xfrm flipV="1">
              <a:off x="2960688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90" name="Line 89"/>
            <p:cNvSpPr>
              <a:spLocks noChangeShapeType="1"/>
            </p:cNvSpPr>
            <p:nvPr/>
          </p:nvSpPr>
          <p:spPr bwMode="auto">
            <a:xfrm flipV="1">
              <a:off x="3155950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91" name="Line 90"/>
            <p:cNvSpPr>
              <a:spLocks noChangeShapeType="1"/>
            </p:cNvSpPr>
            <p:nvPr/>
          </p:nvSpPr>
          <p:spPr bwMode="auto">
            <a:xfrm flipV="1">
              <a:off x="3352800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92" name="Line 91"/>
            <p:cNvSpPr>
              <a:spLocks noChangeShapeType="1"/>
            </p:cNvSpPr>
            <p:nvPr/>
          </p:nvSpPr>
          <p:spPr bwMode="auto">
            <a:xfrm flipV="1">
              <a:off x="3549650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93" name="Line 92"/>
            <p:cNvSpPr>
              <a:spLocks noChangeShapeType="1"/>
            </p:cNvSpPr>
            <p:nvPr/>
          </p:nvSpPr>
          <p:spPr bwMode="auto">
            <a:xfrm flipV="1">
              <a:off x="3756025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94" name="Line 93"/>
            <p:cNvSpPr>
              <a:spLocks noChangeShapeType="1"/>
            </p:cNvSpPr>
            <p:nvPr/>
          </p:nvSpPr>
          <p:spPr bwMode="auto">
            <a:xfrm flipV="1">
              <a:off x="3952875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95" name="Line 94"/>
            <p:cNvSpPr>
              <a:spLocks noChangeShapeType="1"/>
            </p:cNvSpPr>
            <p:nvPr/>
          </p:nvSpPr>
          <p:spPr bwMode="auto">
            <a:xfrm flipV="1">
              <a:off x="4149725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96" name="Line 95"/>
            <p:cNvSpPr>
              <a:spLocks noChangeShapeType="1"/>
            </p:cNvSpPr>
            <p:nvPr/>
          </p:nvSpPr>
          <p:spPr bwMode="auto">
            <a:xfrm flipV="1">
              <a:off x="4344988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97" name="Line 96"/>
            <p:cNvSpPr>
              <a:spLocks noChangeShapeType="1"/>
            </p:cNvSpPr>
            <p:nvPr/>
          </p:nvSpPr>
          <p:spPr bwMode="auto">
            <a:xfrm flipV="1">
              <a:off x="4541838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98" name="Line 97"/>
            <p:cNvSpPr>
              <a:spLocks noChangeShapeType="1"/>
            </p:cNvSpPr>
            <p:nvPr/>
          </p:nvSpPr>
          <p:spPr bwMode="auto">
            <a:xfrm flipV="1">
              <a:off x="4738688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99" name="Line 98"/>
            <p:cNvSpPr>
              <a:spLocks noChangeShapeType="1"/>
            </p:cNvSpPr>
            <p:nvPr/>
          </p:nvSpPr>
          <p:spPr bwMode="auto">
            <a:xfrm flipV="1">
              <a:off x="4945063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00" name="Line 99"/>
            <p:cNvSpPr>
              <a:spLocks noChangeShapeType="1"/>
            </p:cNvSpPr>
            <p:nvPr/>
          </p:nvSpPr>
          <p:spPr bwMode="auto">
            <a:xfrm flipV="1">
              <a:off x="5141913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01" name="Line 100"/>
            <p:cNvSpPr>
              <a:spLocks noChangeShapeType="1"/>
            </p:cNvSpPr>
            <p:nvPr/>
          </p:nvSpPr>
          <p:spPr bwMode="auto">
            <a:xfrm flipV="1">
              <a:off x="5338763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02" name="Line 101"/>
            <p:cNvSpPr>
              <a:spLocks noChangeShapeType="1"/>
            </p:cNvSpPr>
            <p:nvPr/>
          </p:nvSpPr>
          <p:spPr bwMode="auto">
            <a:xfrm flipV="1">
              <a:off x="5535613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03" name="Line 102"/>
            <p:cNvSpPr>
              <a:spLocks noChangeShapeType="1"/>
            </p:cNvSpPr>
            <p:nvPr/>
          </p:nvSpPr>
          <p:spPr bwMode="auto">
            <a:xfrm flipV="1">
              <a:off x="5730875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04" name="Line 103"/>
            <p:cNvSpPr>
              <a:spLocks noChangeShapeType="1"/>
            </p:cNvSpPr>
            <p:nvPr/>
          </p:nvSpPr>
          <p:spPr bwMode="auto">
            <a:xfrm flipV="1">
              <a:off x="5927725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05" name="Line 104"/>
            <p:cNvSpPr>
              <a:spLocks noChangeShapeType="1"/>
            </p:cNvSpPr>
            <p:nvPr/>
          </p:nvSpPr>
          <p:spPr bwMode="auto">
            <a:xfrm flipV="1">
              <a:off x="6134100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06" name="Line 105"/>
            <p:cNvSpPr>
              <a:spLocks noChangeShapeType="1"/>
            </p:cNvSpPr>
            <p:nvPr/>
          </p:nvSpPr>
          <p:spPr bwMode="auto">
            <a:xfrm flipV="1">
              <a:off x="6330950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07" name="Line 106"/>
            <p:cNvSpPr>
              <a:spLocks noChangeShapeType="1"/>
            </p:cNvSpPr>
            <p:nvPr/>
          </p:nvSpPr>
          <p:spPr bwMode="auto">
            <a:xfrm flipV="1">
              <a:off x="6527800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08" name="Line 107"/>
            <p:cNvSpPr>
              <a:spLocks noChangeShapeType="1"/>
            </p:cNvSpPr>
            <p:nvPr/>
          </p:nvSpPr>
          <p:spPr bwMode="auto">
            <a:xfrm flipV="1">
              <a:off x="6724650" y="3970338"/>
              <a:ext cx="1587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09" name="Rectangle 108"/>
            <p:cNvSpPr>
              <a:spLocks noChangeArrowheads="1"/>
            </p:cNvSpPr>
            <p:nvPr/>
          </p:nvSpPr>
          <p:spPr bwMode="auto">
            <a:xfrm>
              <a:off x="1547813" y="3875088"/>
              <a:ext cx="71417" cy="185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300">
                  <a:solidFill>
                    <a:srgbClr val="000000"/>
                  </a:solidFill>
                </a:rPr>
                <a:t>0</a:t>
              </a:r>
              <a:endParaRPr lang="sv-SE"/>
            </a:p>
          </p:txBody>
        </p:sp>
        <p:sp>
          <p:nvSpPr>
            <p:cNvPr id="110" name="Rectangle 109"/>
            <p:cNvSpPr>
              <a:spLocks noChangeArrowheads="1"/>
            </p:cNvSpPr>
            <p:nvPr/>
          </p:nvSpPr>
          <p:spPr bwMode="auto">
            <a:xfrm>
              <a:off x="1454150" y="3636963"/>
              <a:ext cx="142834" cy="185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300">
                  <a:solidFill>
                    <a:srgbClr val="000000"/>
                  </a:solidFill>
                </a:rPr>
                <a:t>10</a:t>
              </a:r>
              <a:endParaRPr lang="sv-SE"/>
            </a:p>
          </p:txBody>
        </p:sp>
        <p:sp>
          <p:nvSpPr>
            <p:cNvPr id="111" name="Rectangle 110"/>
            <p:cNvSpPr>
              <a:spLocks noChangeArrowheads="1"/>
            </p:cNvSpPr>
            <p:nvPr/>
          </p:nvSpPr>
          <p:spPr bwMode="auto">
            <a:xfrm>
              <a:off x="1454150" y="3397250"/>
              <a:ext cx="142834" cy="185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300">
                  <a:solidFill>
                    <a:srgbClr val="000000"/>
                  </a:solidFill>
                </a:rPr>
                <a:t>20</a:t>
              </a:r>
              <a:endParaRPr lang="sv-SE"/>
            </a:p>
          </p:txBody>
        </p:sp>
        <p:sp>
          <p:nvSpPr>
            <p:cNvPr id="112" name="Rectangle 111"/>
            <p:cNvSpPr>
              <a:spLocks noChangeArrowheads="1"/>
            </p:cNvSpPr>
            <p:nvPr/>
          </p:nvSpPr>
          <p:spPr bwMode="auto">
            <a:xfrm>
              <a:off x="1454150" y="3149600"/>
              <a:ext cx="142834" cy="185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300">
                  <a:solidFill>
                    <a:srgbClr val="000000"/>
                  </a:solidFill>
                </a:rPr>
                <a:t>30</a:t>
              </a:r>
              <a:endParaRPr lang="sv-SE"/>
            </a:p>
          </p:txBody>
        </p:sp>
        <p:sp>
          <p:nvSpPr>
            <p:cNvPr id="113" name="Rectangle 112"/>
            <p:cNvSpPr>
              <a:spLocks noChangeArrowheads="1"/>
            </p:cNvSpPr>
            <p:nvPr/>
          </p:nvSpPr>
          <p:spPr bwMode="auto">
            <a:xfrm>
              <a:off x="1454150" y="2909888"/>
              <a:ext cx="142834" cy="185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300">
                  <a:solidFill>
                    <a:srgbClr val="000000"/>
                  </a:solidFill>
                </a:rPr>
                <a:t>40</a:t>
              </a:r>
              <a:endParaRPr lang="sv-SE"/>
            </a:p>
          </p:txBody>
        </p:sp>
        <p:sp>
          <p:nvSpPr>
            <p:cNvPr id="114" name="Rectangle 113"/>
            <p:cNvSpPr>
              <a:spLocks noChangeArrowheads="1"/>
            </p:cNvSpPr>
            <p:nvPr/>
          </p:nvSpPr>
          <p:spPr bwMode="auto">
            <a:xfrm>
              <a:off x="1454150" y="2671763"/>
              <a:ext cx="142834" cy="185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300">
                  <a:solidFill>
                    <a:srgbClr val="000000"/>
                  </a:solidFill>
                </a:rPr>
                <a:t>50</a:t>
              </a:r>
              <a:endParaRPr lang="sv-SE"/>
            </a:p>
          </p:txBody>
        </p:sp>
        <p:sp>
          <p:nvSpPr>
            <p:cNvPr id="115" name="Rectangle 114"/>
            <p:cNvSpPr>
              <a:spLocks noChangeArrowheads="1"/>
            </p:cNvSpPr>
            <p:nvPr/>
          </p:nvSpPr>
          <p:spPr bwMode="auto">
            <a:xfrm>
              <a:off x="1454150" y="2432050"/>
              <a:ext cx="142834" cy="185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300">
                  <a:solidFill>
                    <a:srgbClr val="000000"/>
                  </a:solidFill>
                </a:rPr>
                <a:t>60</a:t>
              </a:r>
              <a:endParaRPr lang="sv-SE"/>
            </a:p>
          </p:txBody>
        </p:sp>
        <p:sp>
          <p:nvSpPr>
            <p:cNvPr id="116" name="Rectangle 115"/>
            <p:cNvSpPr>
              <a:spLocks noChangeArrowheads="1"/>
            </p:cNvSpPr>
            <p:nvPr/>
          </p:nvSpPr>
          <p:spPr bwMode="auto">
            <a:xfrm>
              <a:off x="1454150" y="2193925"/>
              <a:ext cx="142834" cy="185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300">
                  <a:solidFill>
                    <a:srgbClr val="000000"/>
                  </a:solidFill>
                </a:rPr>
                <a:t>70</a:t>
              </a:r>
              <a:endParaRPr lang="sv-SE"/>
            </a:p>
          </p:txBody>
        </p:sp>
        <p:sp>
          <p:nvSpPr>
            <p:cNvPr id="117" name="Rectangle 116"/>
            <p:cNvSpPr>
              <a:spLocks noChangeArrowheads="1"/>
            </p:cNvSpPr>
            <p:nvPr/>
          </p:nvSpPr>
          <p:spPr bwMode="auto">
            <a:xfrm>
              <a:off x="1454150" y="1954213"/>
              <a:ext cx="142834" cy="185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300">
                  <a:solidFill>
                    <a:srgbClr val="000000"/>
                  </a:solidFill>
                </a:rPr>
                <a:t>80</a:t>
              </a:r>
              <a:endParaRPr lang="sv-SE"/>
            </a:p>
          </p:txBody>
        </p:sp>
        <p:sp>
          <p:nvSpPr>
            <p:cNvPr id="118" name="Rectangle 117"/>
            <p:cNvSpPr>
              <a:spLocks noChangeArrowheads="1"/>
            </p:cNvSpPr>
            <p:nvPr/>
          </p:nvSpPr>
          <p:spPr bwMode="auto">
            <a:xfrm>
              <a:off x="1454150" y="1706563"/>
              <a:ext cx="142834" cy="185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300">
                  <a:solidFill>
                    <a:srgbClr val="000000"/>
                  </a:solidFill>
                </a:rPr>
                <a:t>90</a:t>
              </a:r>
              <a:endParaRPr lang="sv-SE"/>
            </a:p>
          </p:txBody>
        </p:sp>
        <p:sp>
          <p:nvSpPr>
            <p:cNvPr id="119" name="Rectangle 118"/>
            <p:cNvSpPr>
              <a:spLocks noChangeArrowheads="1"/>
            </p:cNvSpPr>
            <p:nvPr/>
          </p:nvSpPr>
          <p:spPr bwMode="auto">
            <a:xfrm>
              <a:off x="1360488" y="1466850"/>
              <a:ext cx="214251" cy="185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300">
                  <a:solidFill>
                    <a:srgbClr val="000000"/>
                  </a:solidFill>
                </a:rPr>
                <a:t>100</a:t>
              </a:r>
              <a:endParaRPr lang="sv-SE"/>
            </a:p>
          </p:txBody>
        </p:sp>
        <p:sp>
          <p:nvSpPr>
            <p:cNvPr id="120" name="Rectangle 119"/>
            <p:cNvSpPr>
              <a:spLocks noChangeArrowheads="1"/>
            </p:cNvSpPr>
            <p:nvPr/>
          </p:nvSpPr>
          <p:spPr bwMode="auto">
            <a:xfrm>
              <a:off x="1360488" y="1228725"/>
              <a:ext cx="203650" cy="185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300" dirty="0">
                  <a:solidFill>
                    <a:srgbClr val="000000"/>
                  </a:solidFill>
                </a:rPr>
                <a:t>110</a:t>
              </a:r>
              <a:endParaRPr lang="sv-SE" dirty="0"/>
            </a:p>
          </p:txBody>
        </p:sp>
        <p:sp>
          <p:nvSpPr>
            <p:cNvPr id="121" name="Rectangle 120"/>
            <p:cNvSpPr>
              <a:spLocks noChangeArrowheads="1"/>
            </p:cNvSpPr>
            <p:nvPr/>
          </p:nvSpPr>
          <p:spPr bwMode="auto">
            <a:xfrm>
              <a:off x="1804988" y="4089400"/>
              <a:ext cx="109872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>
                  <a:solidFill>
                    <a:srgbClr val="000000"/>
                  </a:solidFill>
                </a:rPr>
                <a:t>11</a:t>
              </a:r>
              <a:endParaRPr lang="sv-SE"/>
            </a:p>
          </p:txBody>
        </p:sp>
        <p:sp>
          <p:nvSpPr>
            <p:cNvPr id="122" name="Rectangle 121"/>
            <p:cNvSpPr>
              <a:spLocks noChangeArrowheads="1"/>
            </p:cNvSpPr>
            <p:nvPr/>
          </p:nvSpPr>
          <p:spPr bwMode="auto">
            <a:xfrm>
              <a:off x="2036763" y="4089400"/>
              <a:ext cx="54936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>
                  <a:solidFill>
                    <a:srgbClr val="000000"/>
                  </a:solidFill>
                </a:rPr>
                <a:t>5</a:t>
              </a:r>
              <a:endParaRPr lang="sv-SE"/>
            </a:p>
          </p:txBody>
        </p:sp>
        <p:sp>
          <p:nvSpPr>
            <p:cNvPr id="123" name="Rectangle 122"/>
            <p:cNvSpPr>
              <a:spLocks noChangeArrowheads="1"/>
            </p:cNvSpPr>
            <p:nvPr/>
          </p:nvSpPr>
          <p:spPr bwMode="auto">
            <a:xfrm>
              <a:off x="2198688" y="4089400"/>
              <a:ext cx="109872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>
                  <a:solidFill>
                    <a:srgbClr val="000000"/>
                  </a:solidFill>
                </a:rPr>
                <a:t>24</a:t>
              </a:r>
              <a:endParaRPr lang="sv-SE"/>
            </a:p>
          </p:txBody>
        </p:sp>
        <p:sp>
          <p:nvSpPr>
            <p:cNvPr id="124" name="Rectangle 123"/>
            <p:cNvSpPr>
              <a:spLocks noChangeArrowheads="1"/>
            </p:cNvSpPr>
            <p:nvPr/>
          </p:nvSpPr>
          <p:spPr bwMode="auto">
            <a:xfrm>
              <a:off x="2428875" y="4089400"/>
              <a:ext cx="54936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>
                  <a:solidFill>
                    <a:srgbClr val="000000"/>
                  </a:solidFill>
                </a:rPr>
                <a:t>8</a:t>
              </a:r>
              <a:endParaRPr lang="sv-SE"/>
            </a:p>
          </p:txBody>
        </p:sp>
        <p:sp>
          <p:nvSpPr>
            <p:cNvPr id="125" name="Rectangle 124"/>
            <p:cNvSpPr>
              <a:spLocks noChangeArrowheads="1"/>
            </p:cNvSpPr>
            <p:nvPr/>
          </p:nvSpPr>
          <p:spPr bwMode="auto">
            <a:xfrm>
              <a:off x="2592388" y="4089400"/>
              <a:ext cx="109872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>
                  <a:solidFill>
                    <a:srgbClr val="000000"/>
                  </a:solidFill>
                </a:rPr>
                <a:t>12</a:t>
              </a:r>
              <a:endParaRPr lang="sv-SE"/>
            </a:p>
          </p:txBody>
        </p:sp>
        <p:sp>
          <p:nvSpPr>
            <p:cNvPr id="126" name="Rectangle 125"/>
            <p:cNvSpPr>
              <a:spLocks noChangeArrowheads="1"/>
            </p:cNvSpPr>
            <p:nvPr/>
          </p:nvSpPr>
          <p:spPr bwMode="auto">
            <a:xfrm>
              <a:off x="2771775" y="4089400"/>
              <a:ext cx="146955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>
                  <a:solidFill>
                    <a:srgbClr val="000000"/>
                  </a:solidFill>
                </a:rPr>
                <a:t>MS</a:t>
              </a:r>
              <a:endParaRPr lang="sv-SE"/>
            </a:p>
          </p:txBody>
        </p:sp>
        <p:sp>
          <p:nvSpPr>
            <p:cNvPr id="127" name="Rectangle 126"/>
            <p:cNvSpPr>
              <a:spLocks noChangeArrowheads="1"/>
            </p:cNvSpPr>
            <p:nvPr/>
          </p:nvSpPr>
          <p:spPr bwMode="auto">
            <a:xfrm>
              <a:off x="3028950" y="4089400"/>
              <a:ext cx="54936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>
                  <a:solidFill>
                    <a:srgbClr val="000000"/>
                  </a:solidFill>
                </a:rPr>
                <a:t>9</a:t>
              </a:r>
              <a:endParaRPr lang="sv-SE"/>
            </a:p>
          </p:txBody>
        </p:sp>
        <p:sp>
          <p:nvSpPr>
            <p:cNvPr id="128" name="Rectangle 127"/>
            <p:cNvSpPr>
              <a:spLocks noChangeArrowheads="1"/>
            </p:cNvSpPr>
            <p:nvPr/>
          </p:nvSpPr>
          <p:spPr bwMode="auto">
            <a:xfrm>
              <a:off x="3190875" y="4089400"/>
              <a:ext cx="109872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>
                  <a:solidFill>
                    <a:srgbClr val="000000"/>
                  </a:solidFill>
                </a:rPr>
                <a:t>15</a:t>
              </a:r>
              <a:endParaRPr lang="sv-SE"/>
            </a:p>
          </p:txBody>
        </p:sp>
        <p:sp>
          <p:nvSpPr>
            <p:cNvPr id="129" name="Rectangle 128"/>
            <p:cNvSpPr>
              <a:spLocks noChangeArrowheads="1"/>
            </p:cNvSpPr>
            <p:nvPr/>
          </p:nvSpPr>
          <p:spPr bwMode="auto">
            <a:xfrm>
              <a:off x="3422650" y="4089400"/>
              <a:ext cx="54936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>
                  <a:solidFill>
                    <a:srgbClr val="000000"/>
                  </a:solidFill>
                </a:rPr>
                <a:t>2</a:t>
              </a:r>
              <a:endParaRPr lang="sv-SE"/>
            </a:p>
          </p:txBody>
        </p:sp>
        <p:sp>
          <p:nvSpPr>
            <p:cNvPr id="130" name="Rectangle 129"/>
            <p:cNvSpPr>
              <a:spLocks noChangeArrowheads="1"/>
            </p:cNvSpPr>
            <p:nvPr/>
          </p:nvSpPr>
          <p:spPr bwMode="auto">
            <a:xfrm>
              <a:off x="3617913" y="4089400"/>
              <a:ext cx="54936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>
                  <a:solidFill>
                    <a:srgbClr val="000000"/>
                  </a:solidFill>
                </a:rPr>
                <a:t>1</a:t>
              </a:r>
              <a:endParaRPr lang="sv-SE"/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3781425" y="4089400"/>
              <a:ext cx="109872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>
                  <a:solidFill>
                    <a:srgbClr val="000000"/>
                  </a:solidFill>
                </a:rPr>
                <a:t>14</a:t>
              </a:r>
              <a:endParaRPr lang="sv-SE"/>
            </a:p>
          </p:txBody>
        </p:sp>
        <p:sp>
          <p:nvSpPr>
            <p:cNvPr id="132" name="Rectangle 131"/>
            <p:cNvSpPr>
              <a:spLocks noChangeArrowheads="1"/>
            </p:cNvSpPr>
            <p:nvPr/>
          </p:nvSpPr>
          <p:spPr bwMode="auto">
            <a:xfrm>
              <a:off x="4011613" y="4089400"/>
              <a:ext cx="54936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>
                  <a:solidFill>
                    <a:srgbClr val="000000"/>
                  </a:solidFill>
                </a:rPr>
                <a:t>6</a:t>
              </a:r>
              <a:endParaRPr lang="sv-SE"/>
            </a:p>
          </p:txBody>
        </p:sp>
        <p:sp>
          <p:nvSpPr>
            <p:cNvPr id="133" name="Rectangle 132"/>
            <p:cNvSpPr>
              <a:spLocks noChangeArrowheads="1"/>
            </p:cNvSpPr>
            <p:nvPr/>
          </p:nvSpPr>
          <p:spPr bwMode="auto">
            <a:xfrm>
              <a:off x="4217988" y="4089400"/>
              <a:ext cx="54936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>
                  <a:solidFill>
                    <a:srgbClr val="000000"/>
                  </a:solidFill>
                </a:rPr>
                <a:t>4</a:t>
              </a:r>
              <a:endParaRPr lang="sv-SE"/>
            </a:p>
          </p:txBody>
        </p:sp>
        <p:sp>
          <p:nvSpPr>
            <p:cNvPr id="134" name="Rectangle 133"/>
            <p:cNvSpPr>
              <a:spLocks noChangeArrowheads="1"/>
            </p:cNvSpPr>
            <p:nvPr/>
          </p:nvSpPr>
          <p:spPr bwMode="auto">
            <a:xfrm>
              <a:off x="4414838" y="4089400"/>
              <a:ext cx="54936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>
                  <a:solidFill>
                    <a:srgbClr val="000000"/>
                  </a:solidFill>
                </a:rPr>
                <a:t>3</a:t>
              </a:r>
              <a:endParaRPr lang="sv-SE"/>
            </a:p>
          </p:txBody>
        </p:sp>
        <p:sp>
          <p:nvSpPr>
            <p:cNvPr id="135" name="Rectangle 134"/>
            <p:cNvSpPr>
              <a:spLocks noChangeArrowheads="1"/>
            </p:cNvSpPr>
            <p:nvPr/>
          </p:nvSpPr>
          <p:spPr bwMode="auto">
            <a:xfrm>
              <a:off x="4576763" y="4089400"/>
              <a:ext cx="109872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>
                  <a:solidFill>
                    <a:srgbClr val="000000"/>
                  </a:solidFill>
                </a:rPr>
                <a:t>10</a:t>
              </a:r>
              <a:endParaRPr lang="sv-SE"/>
            </a:p>
          </p:txBody>
        </p:sp>
        <p:sp>
          <p:nvSpPr>
            <p:cNvPr id="136" name="Rectangle 135"/>
            <p:cNvSpPr>
              <a:spLocks noChangeArrowheads="1"/>
            </p:cNvSpPr>
            <p:nvPr/>
          </p:nvSpPr>
          <p:spPr bwMode="auto">
            <a:xfrm>
              <a:off x="4806950" y="4089400"/>
              <a:ext cx="54936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>
                  <a:solidFill>
                    <a:srgbClr val="000000"/>
                  </a:solidFill>
                </a:rPr>
                <a:t>7</a:t>
              </a:r>
              <a:endParaRPr lang="sv-SE"/>
            </a:p>
          </p:txBody>
        </p:sp>
        <p:sp>
          <p:nvSpPr>
            <p:cNvPr id="137" name="Rectangle 136"/>
            <p:cNvSpPr>
              <a:spLocks noChangeArrowheads="1"/>
            </p:cNvSpPr>
            <p:nvPr/>
          </p:nvSpPr>
          <p:spPr bwMode="auto">
            <a:xfrm>
              <a:off x="4970463" y="4089400"/>
              <a:ext cx="109872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>
                  <a:solidFill>
                    <a:srgbClr val="000000"/>
                  </a:solidFill>
                </a:rPr>
                <a:t>18</a:t>
              </a:r>
              <a:endParaRPr lang="sv-SE"/>
            </a:p>
          </p:txBody>
        </p:sp>
        <p:sp>
          <p:nvSpPr>
            <p:cNvPr id="138" name="Rectangle 137"/>
            <p:cNvSpPr>
              <a:spLocks noChangeArrowheads="1"/>
            </p:cNvSpPr>
            <p:nvPr/>
          </p:nvSpPr>
          <p:spPr bwMode="auto">
            <a:xfrm>
              <a:off x="5167313" y="4089400"/>
              <a:ext cx="109872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>
                  <a:solidFill>
                    <a:srgbClr val="000000"/>
                  </a:solidFill>
                </a:rPr>
                <a:t>17</a:t>
              </a:r>
              <a:endParaRPr lang="sv-SE"/>
            </a:p>
          </p:txBody>
        </p:sp>
        <p:sp>
          <p:nvSpPr>
            <p:cNvPr id="139" name="Rectangle 138"/>
            <p:cNvSpPr>
              <a:spLocks noChangeArrowheads="1"/>
            </p:cNvSpPr>
            <p:nvPr/>
          </p:nvSpPr>
          <p:spPr bwMode="auto">
            <a:xfrm>
              <a:off x="5364163" y="4089400"/>
              <a:ext cx="109872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>
                  <a:solidFill>
                    <a:srgbClr val="000000"/>
                  </a:solidFill>
                </a:rPr>
                <a:t>16</a:t>
              </a:r>
              <a:endParaRPr lang="sv-SE"/>
            </a:p>
          </p:txBody>
        </p:sp>
        <p:sp>
          <p:nvSpPr>
            <p:cNvPr id="140" name="Rectangle 139"/>
            <p:cNvSpPr>
              <a:spLocks noChangeArrowheads="1"/>
            </p:cNvSpPr>
            <p:nvPr/>
          </p:nvSpPr>
          <p:spPr bwMode="auto">
            <a:xfrm>
              <a:off x="5568950" y="4089400"/>
              <a:ext cx="109872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>
                  <a:solidFill>
                    <a:srgbClr val="000000"/>
                  </a:solidFill>
                </a:rPr>
                <a:t>20</a:t>
              </a:r>
              <a:endParaRPr lang="sv-SE"/>
            </a:p>
          </p:txBody>
        </p:sp>
        <p:sp>
          <p:nvSpPr>
            <p:cNvPr id="141" name="Rectangle 140"/>
            <p:cNvSpPr>
              <a:spLocks noChangeArrowheads="1"/>
            </p:cNvSpPr>
            <p:nvPr/>
          </p:nvSpPr>
          <p:spPr bwMode="auto">
            <a:xfrm>
              <a:off x="5765800" y="4089400"/>
              <a:ext cx="109872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>
                  <a:solidFill>
                    <a:srgbClr val="000000"/>
                  </a:solidFill>
                </a:rPr>
                <a:t>19</a:t>
              </a:r>
              <a:endParaRPr lang="sv-SE"/>
            </a:p>
          </p:txBody>
        </p:sp>
        <p:sp>
          <p:nvSpPr>
            <p:cNvPr id="142" name="Rectangle 141"/>
            <p:cNvSpPr>
              <a:spLocks noChangeArrowheads="1"/>
            </p:cNvSpPr>
            <p:nvPr/>
          </p:nvSpPr>
          <p:spPr bwMode="auto">
            <a:xfrm>
              <a:off x="5962650" y="4089400"/>
              <a:ext cx="109872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 dirty="0">
                  <a:solidFill>
                    <a:srgbClr val="000000"/>
                  </a:solidFill>
                </a:rPr>
                <a:t>13</a:t>
              </a:r>
              <a:endParaRPr lang="sv-SE" dirty="0"/>
            </a:p>
          </p:txBody>
        </p:sp>
        <p:sp>
          <p:nvSpPr>
            <p:cNvPr id="143" name="Rectangle 142"/>
            <p:cNvSpPr>
              <a:spLocks noChangeArrowheads="1"/>
            </p:cNvSpPr>
            <p:nvPr/>
          </p:nvSpPr>
          <p:spPr bwMode="auto">
            <a:xfrm>
              <a:off x="6159500" y="4089400"/>
              <a:ext cx="109872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>
                  <a:solidFill>
                    <a:srgbClr val="000000"/>
                  </a:solidFill>
                </a:rPr>
                <a:t>23</a:t>
              </a:r>
              <a:endParaRPr lang="sv-SE"/>
            </a:p>
          </p:txBody>
        </p:sp>
        <p:sp>
          <p:nvSpPr>
            <p:cNvPr id="144" name="Rectangle 143"/>
            <p:cNvSpPr>
              <a:spLocks noChangeArrowheads="1"/>
            </p:cNvSpPr>
            <p:nvPr/>
          </p:nvSpPr>
          <p:spPr bwMode="auto">
            <a:xfrm>
              <a:off x="6356350" y="4089400"/>
              <a:ext cx="109872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>
                  <a:solidFill>
                    <a:srgbClr val="000000"/>
                  </a:solidFill>
                </a:rPr>
                <a:t>22</a:t>
              </a:r>
              <a:endParaRPr lang="sv-SE"/>
            </a:p>
          </p:txBody>
        </p:sp>
        <p:sp>
          <p:nvSpPr>
            <p:cNvPr id="145" name="Rectangle 144"/>
            <p:cNvSpPr>
              <a:spLocks noChangeArrowheads="1"/>
            </p:cNvSpPr>
            <p:nvPr/>
          </p:nvSpPr>
          <p:spPr bwMode="auto">
            <a:xfrm>
              <a:off x="6553200" y="4089400"/>
              <a:ext cx="109872" cy="14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000">
                  <a:solidFill>
                    <a:srgbClr val="000000"/>
                  </a:solidFill>
                </a:rPr>
                <a:t>21</a:t>
              </a:r>
              <a:endParaRPr lang="sv-SE"/>
            </a:p>
          </p:txBody>
        </p:sp>
        <p:sp>
          <p:nvSpPr>
            <p:cNvPr id="146" name="Rectangle 145"/>
            <p:cNvSpPr>
              <a:spLocks noChangeArrowheads="1"/>
            </p:cNvSpPr>
            <p:nvPr/>
          </p:nvSpPr>
          <p:spPr bwMode="auto">
            <a:xfrm>
              <a:off x="838200" y="2278063"/>
              <a:ext cx="320004" cy="157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100" b="1">
                  <a:solidFill>
                    <a:srgbClr val="000000"/>
                  </a:solidFill>
                </a:rPr>
                <a:t>kg CO</a:t>
              </a:r>
              <a:endParaRPr lang="sv-SE"/>
            </a:p>
          </p:txBody>
        </p:sp>
        <p:sp>
          <p:nvSpPr>
            <p:cNvPr id="147" name="Rectangle 146"/>
            <p:cNvSpPr>
              <a:spLocks noChangeArrowheads="1"/>
            </p:cNvSpPr>
            <p:nvPr/>
          </p:nvSpPr>
          <p:spPr bwMode="auto">
            <a:xfrm>
              <a:off x="838200" y="2424113"/>
              <a:ext cx="401637" cy="1746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48" name="Rectangle 147"/>
            <p:cNvSpPr>
              <a:spLocks noChangeArrowheads="1"/>
            </p:cNvSpPr>
            <p:nvPr/>
          </p:nvSpPr>
          <p:spPr bwMode="auto">
            <a:xfrm>
              <a:off x="1239838" y="2338388"/>
              <a:ext cx="38455" cy="100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700" b="1">
                  <a:solidFill>
                    <a:srgbClr val="000000"/>
                  </a:solidFill>
                </a:rPr>
                <a:t>2</a:t>
              </a:r>
              <a:endParaRPr lang="sv-SE"/>
            </a:p>
          </p:txBody>
        </p:sp>
        <p:sp>
          <p:nvSpPr>
            <p:cNvPr id="149" name="Rectangle 148"/>
            <p:cNvSpPr>
              <a:spLocks noChangeArrowheads="1"/>
            </p:cNvSpPr>
            <p:nvPr/>
          </p:nvSpPr>
          <p:spPr bwMode="auto">
            <a:xfrm>
              <a:off x="855663" y="2474913"/>
              <a:ext cx="359833" cy="157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100" b="1">
                  <a:solidFill>
                    <a:srgbClr val="000000"/>
                  </a:solidFill>
                </a:rPr>
                <a:t>t pellet </a:t>
              </a:r>
              <a:endParaRPr lang="sv-SE"/>
            </a:p>
          </p:txBody>
        </p:sp>
        <p:sp>
          <p:nvSpPr>
            <p:cNvPr id="150" name="Rectangle 149"/>
            <p:cNvSpPr>
              <a:spLocks noChangeArrowheads="1"/>
            </p:cNvSpPr>
            <p:nvPr/>
          </p:nvSpPr>
          <p:spPr bwMode="auto">
            <a:xfrm>
              <a:off x="2087563" y="1408113"/>
              <a:ext cx="2959100" cy="24765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51" name="Rectangle 150"/>
            <p:cNvSpPr>
              <a:spLocks noChangeArrowheads="1"/>
            </p:cNvSpPr>
            <p:nvPr/>
          </p:nvSpPr>
          <p:spPr bwMode="auto">
            <a:xfrm>
              <a:off x="2138363" y="1493838"/>
              <a:ext cx="93662" cy="93663"/>
            </a:xfrm>
            <a:prstGeom prst="rect">
              <a:avLst/>
            </a:prstGeom>
            <a:solidFill>
              <a:srgbClr val="993366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52" name="Rectangle 151"/>
            <p:cNvSpPr>
              <a:spLocks noChangeArrowheads="1"/>
            </p:cNvSpPr>
            <p:nvPr/>
          </p:nvSpPr>
          <p:spPr bwMode="auto">
            <a:xfrm>
              <a:off x="2284413" y="1441450"/>
              <a:ext cx="851513" cy="185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300" dirty="0" err="1">
                  <a:solidFill>
                    <a:srgbClr val="000000"/>
                  </a:solidFill>
                </a:rPr>
                <a:t>Fuel</a:t>
              </a:r>
              <a:r>
                <a:rPr lang="sv-SE" sz="1300" dirty="0">
                  <a:solidFill>
                    <a:srgbClr val="000000"/>
                  </a:solidFill>
                </a:rPr>
                <a:t> emissions</a:t>
              </a:r>
              <a:endParaRPr lang="sv-SE" dirty="0"/>
            </a:p>
          </p:txBody>
        </p:sp>
        <p:sp>
          <p:nvSpPr>
            <p:cNvPr id="153" name="Rectangle 152"/>
            <p:cNvSpPr>
              <a:spLocks noChangeArrowheads="1"/>
            </p:cNvSpPr>
            <p:nvPr/>
          </p:nvSpPr>
          <p:spPr bwMode="auto">
            <a:xfrm>
              <a:off x="3455988" y="1493838"/>
              <a:ext cx="93662" cy="93663"/>
            </a:xfrm>
            <a:prstGeom prst="rect">
              <a:avLst/>
            </a:prstGeom>
            <a:solidFill>
              <a:srgbClr val="9999FF"/>
            </a:solidFill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54" name="Rectangle 153"/>
            <p:cNvSpPr>
              <a:spLocks noChangeArrowheads="1"/>
            </p:cNvSpPr>
            <p:nvPr/>
          </p:nvSpPr>
          <p:spPr bwMode="auto">
            <a:xfrm>
              <a:off x="3602038" y="1441450"/>
              <a:ext cx="1034397" cy="185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300">
                  <a:solidFill>
                    <a:srgbClr val="000000"/>
                  </a:solidFill>
                </a:rPr>
                <a:t>Process emissions</a:t>
              </a:r>
              <a:endParaRPr lang="sv-SE"/>
            </a:p>
          </p:txBody>
        </p:sp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812800" y="1185863"/>
              <a:ext cx="5937250" cy="3629025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56" name="Rectangle 155"/>
            <p:cNvSpPr>
              <a:spLocks noChangeArrowheads="1"/>
            </p:cNvSpPr>
            <p:nvPr/>
          </p:nvSpPr>
          <p:spPr bwMode="auto">
            <a:xfrm>
              <a:off x="846138" y="4233863"/>
              <a:ext cx="3903227" cy="157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100">
                  <a:solidFill>
                    <a:srgbClr val="000000"/>
                  </a:solidFill>
                </a:rPr>
                <a:t>Site 8: Kiruna; Site 11: Malmberget; Site 24: Svappavaara (average 2005-2008)</a:t>
              </a:r>
              <a:endParaRPr lang="sv-SE"/>
            </a:p>
          </p:txBody>
        </p:sp>
        <p:sp>
          <p:nvSpPr>
            <p:cNvPr id="157" name="Rectangle 156"/>
            <p:cNvSpPr>
              <a:spLocks noChangeArrowheads="1"/>
            </p:cNvSpPr>
            <p:nvPr/>
          </p:nvSpPr>
          <p:spPr bwMode="auto">
            <a:xfrm>
              <a:off x="846138" y="4405313"/>
              <a:ext cx="2866304" cy="157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100" dirty="0">
                  <a:solidFill>
                    <a:srgbClr val="000000"/>
                  </a:solidFill>
                </a:rPr>
                <a:t>MS: Minnesota </a:t>
              </a:r>
              <a:r>
                <a:rPr lang="sv-SE" sz="1100" dirty="0" err="1">
                  <a:solidFill>
                    <a:srgbClr val="000000"/>
                  </a:solidFill>
                </a:rPr>
                <a:t>state</a:t>
              </a:r>
              <a:r>
                <a:rPr lang="sv-SE" sz="1100" dirty="0">
                  <a:solidFill>
                    <a:srgbClr val="000000"/>
                  </a:solidFill>
                </a:rPr>
                <a:t>, all emissions </a:t>
              </a:r>
              <a:r>
                <a:rPr lang="sv-SE" sz="1100" dirty="0" err="1">
                  <a:solidFill>
                    <a:srgbClr val="000000"/>
                  </a:solidFill>
                </a:rPr>
                <a:t>shown</a:t>
              </a:r>
              <a:r>
                <a:rPr lang="sv-SE" sz="1100" dirty="0">
                  <a:solidFill>
                    <a:srgbClr val="000000"/>
                  </a:solidFill>
                </a:rPr>
                <a:t> as </a:t>
              </a:r>
              <a:r>
                <a:rPr lang="sv-SE" sz="1100" dirty="0" err="1">
                  <a:solidFill>
                    <a:srgbClr val="000000"/>
                  </a:solidFill>
                </a:rPr>
                <a:t>fuel</a:t>
              </a:r>
              <a:r>
                <a:rPr lang="sv-SE" sz="1100" dirty="0">
                  <a:solidFill>
                    <a:srgbClr val="000000"/>
                  </a:solidFill>
                </a:rPr>
                <a:t> emissions</a:t>
              </a:r>
              <a:endParaRPr lang="sv-SE" dirty="0"/>
            </a:p>
          </p:txBody>
        </p:sp>
        <p:sp>
          <p:nvSpPr>
            <p:cNvPr id="158" name="Rectangle 157"/>
            <p:cNvSpPr>
              <a:spLocks noChangeArrowheads="1"/>
            </p:cNvSpPr>
            <p:nvPr/>
          </p:nvSpPr>
          <p:spPr bwMode="auto">
            <a:xfrm>
              <a:off x="846138" y="4575175"/>
              <a:ext cx="56" cy="342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sv-SE"/>
            </a:p>
          </p:txBody>
        </p:sp>
        <p:sp>
          <p:nvSpPr>
            <p:cNvPr id="159" name="Rectangle 158"/>
            <p:cNvSpPr>
              <a:spLocks noChangeArrowheads="1"/>
            </p:cNvSpPr>
            <p:nvPr/>
          </p:nvSpPr>
          <p:spPr bwMode="auto">
            <a:xfrm>
              <a:off x="846138" y="4498975"/>
              <a:ext cx="30215" cy="157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100">
                  <a:solidFill>
                    <a:srgbClr val="000000"/>
                  </a:solidFill>
                </a:rPr>
                <a:t> </a:t>
              </a:r>
              <a:endParaRPr lang="sv-SE"/>
            </a:p>
          </p:txBody>
        </p:sp>
        <p:sp>
          <p:nvSpPr>
            <p:cNvPr id="160" name="Rectangle 159"/>
            <p:cNvSpPr>
              <a:spLocks noChangeArrowheads="1"/>
            </p:cNvSpPr>
            <p:nvPr/>
          </p:nvSpPr>
          <p:spPr bwMode="auto">
            <a:xfrm>
              <a:off x="846138" y="4618039"/>
              <a:ext cx="1098727" cy="157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sv-SE" sz="1100">
                  <a:solidFill>
                    <a:srgbClr val="000000"/>
                  </a:solidFill>
                </a:rPr>
                <a:t>Site-based benchmark </a:t>
              </a:r>
              <a:endParaRPr lang="sv-SE"/>
            </a:p>
          </p:txBody>
        </p:sp>
        <p:sp>
          <p:nvSpPr>
            <p:cNvPr id="161" name="Freeform 160"/>
            <p:cNvSpPr>
              <a:spLocks noEditPoints="1"/>
            </p:cNvSpPr>
            <p:nvPr/>
          </p:nvSpPr>
          <p:spPr bwMode="auto">
            <a:xfrm>
              <a:off x="1766888" y="3033713"/>
              <a:ext cx="4978400" cy="60325"/>
            </a:xfrm>
            <a:custGeom>
              <a:avLst/>
              <a:gdLst>
                <a:gd name="T0" fmla="*/ 433466938 w 3136"/>
                <a:gd name="T1" fmla="*/ 40322496 h 38"/>
                <a:gd name="T2" fmla="*/ 0 w 3136"/>
                <a:gd name="T3" fmla="*/ 95765924 h 38"/>
                <a:gd name="T4" fmla="*/ 597276250 w 3136"/>
                <a:gd name="T5" fmla="*/ 40322496 h 38"/>
                <a:gd name="T6" fmla="*/ 1033264138 w 3136"/>
                <a:gd name="T7" fmla="*/ 90725613 h 38"/>
                <a:gd name="T8" fmla="*/ 597276250 w 3136"/>
                <a:gd name="T9" fmla="*/ 40322496 h 38"/>
                <a:gd name="T10" fmla="*/ 1628020827 w 3136"/>
                <a:gd name="T11" fmla="*/ 35282186 h 38"/>
                <a:gd name="T12" fmla="*/ 1194554087 w 3136"/>
                <a:gd name="T13" fmla="*/ 90725613 h 38"/>
                <a:gd name="T14" fmla="*/ 1791832123 w 3136"/>
                <a:gd name="T15" fmla="*/ 32761237 h 38"/>
                <a:gd name="T16" fmla="*/ 2147483647 w 3136"/>
                <a:gd name="T17" fmla="*/ 85685303 h 38"/>
                <a:gd name="T18" fmla="*/ 1791832123 w 3136"/>
                <a:gd name="T19" fmla="*/ 32761237 h 38"/>
                <a:gd name="T20" fmla="*/ 2147483647 w 3136"/>
                <a:gd name="T21" fmla="*/ 27720926 h 38"/>
                <a:gd name="T22" fmla="*/ 2147483647 w 3136"/>
                <a:gd name="T23" fmla="*/ 83165941 h 38"/>
                <a:gd name="T24" fmla="*/ 2147483647 w 3136"/>
                <a:gd name="T25" fmla="*/ 27720926 h 38"/>
                <a:gd name="T26" fmla="*/ 2147483647 w 3136"/>
                <a:gd name="T27" fmla="*/ 78124043 h 38"/>
                <a:gd name="T28" fmla="*/ 2147483647 w 3136"/>
                <a:gd name="T29" fmla="*/ 27720926 h 38"/>
                <a:gd name="T30" fmla="*/ 2147483647 w 3136"/>
                <a:gd name="T31" fmla="*/ 22682197 h 38"/>
                <a:gd name="T32" fmla="*/ 2147483647 w 3136"/>
                <a:gd name="T33" fmla="*/ 78124043 h 38"/>
                <a:gd name="T34" fmla="*/ 2147483647 w 3136"/>
                <a:gd name="T35" fmla="*/ 20161248 h 38"/>
                <a:gd name="T36" fmla="*/ 2147483647 w 3136"/>
                <a:gd name="T37" fmla="*/ 73083733 h 38"/>
                <a:gd name="T38" fmla="*/ 2147483647 w 3136"/>
                <a:gd name="T39" fmla="*/ 20161248 h 38"/>
                <a:gd name="T40" fmla="*/ 2147483647 w 3136"/>
                <a:gd name="T41" fmla="*/ 15120938 h 38"/>
                <a:gd name="T42" fmla="*/ 2147483647 w 3136"/>
                <a:gd name="T43" fmla="*/ 70564371 h 38"/>
                <a:gd name="T44" fmla="*/ 2147483647 w 3136"/>
                <a:gd name="T45" fmla="*/ 15120938 h 38"/>
                <a:gd name="T46" fmla="*/ 2147483647 w 3136"/>
                <a:gd name="T47" fmla="*/ 65524061 h 38"/>
                <a:gd name="T48" fmla="*/ 2147483647 w 3136"/>
                <a:gd name="T49" fmla="*/ 15120938 h 38"/>
                <a:gd name="T50" fmla="*/ 2147483647 w 3136"/>
                <a:gd name="T51" fmla="*/ 10080624 h 38"/>
                <a:gd name="T52" fmla="*/ 2147483647 w 3136"/>
                <a:gd name="T53" fmla="*/ 65524061 h 38"/>
                <a:gd name="T54" fmla="*/ 2147483647 w 3136"/>
                <a:gd name="T55" fmla="*/ 10080624 h 38"/>
                <a:gd name="T56" fmla="*/ 2147483647 w 3136"/>
                <a:gd name="T57" fmla="*/ 60483751 h 38"/>
                <a:gd name="T58" fmla="*/ 2147483647 w 3136"/>
                <a:gd name="T59" fmla="*/ 10080624 h 38"/>
                <a:gd name="T60" fmla="*/ 2147483647 w 3136"/>
                <a:gd name="T61" fmla="*/ 2520950 h 38"/>
                <a:gd name="T62" fmla="*/ 2147483647 w 3136"/>
                <a:gd name="T63" fmla="*/ 60483751 h 38"/>
                <a:gd name="T64" fmla="*/ 2147483647 w 3136"/>
                <a:gd name="T65" fmla="*/ 2520950 h 38"/>
                <a:gd name="T66" fmla="*/ 2147483647 w 3136"/>
                <a:gd name="T67" fmla="*/ 55443440 h 38"/>
                <a:gd name="T68" fmla="*/ 2147483647 w 3136"/>
                <a:gd name="T69" fmla="*/ 2520950 h 3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136"/>
                <a:gd name="T106" fmla="*/ 0 h 38"/>
                <a:gd name="T107" fmla="*/ 3136 w 3136"/>
                <a:gd name="T108" fmla="*/ 38 h 3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136" h="38">
                  <a:moveTo>
                    <a:pt x="0" y="17"/>
                  </a:moveTo>
                  <a:lnTo>
                    <a:pt x="172" y="16"/>
                  </a:lnTo>
                  <a:lnTo>
                    <a:pt x="173" y="37"/>
                  </a:lnTo>
                  <a:lnTo>
                    <a:pt x="0" y="38"/>
                  </a:lnTo>
                  <a:lnTo>
                    <a:pt x="0" y="17"/>
                  </a:lnTo>
                  <a:close/>
                  <a:moveTo>
                    <a:pt x="237" y="16"/>
                  </a:moveTo>
                  <a:lnTo>
                    <a:pt x="409" y="15"/>
                  </a:lnTo>
                  <a:lnTo>
                    <a:pt x="410" y="36"/>
                  </a:lnTo>
                  <a:lnTo>
                    <a:pt x="237" y="37"/>
                  </a:lnTo>
                  <a:lnTo>
                    <a:pt x="237" y="16"/>
                  </a:lnTo>
                  <a:close/>
                  <a:moveTo>
                    <a:pt x="474" y="14"/>
                  </a:moveTo>
                  <a:lnTo>
                    <a:pt x="646" y="14"/>
                  </a:lnTo>
                  <a:lnTo>
                    <a:pt x="647" y="35"/>
                  </a:lnTo>
                  <a:lnTo>
                    <a:pt x="474" y="36"/>
                  </a:lnTo>
                  <a:lnTo>
                    <a:pt x="474" y="14"/>
                  </a:lnTo>
                  <a:close/>
                  <a:moveTo>
                    <a:pt x="711" y="13"/>
                  </a:moveTo>
                  <a:lnTo>
                    <a:pt x="884" y="12"/>
                  </a:lnTo>
                  <a:lnTo>
                    <a:pt x="884" y="34"/>
                  </a:lnTo>
                  <a:lnTo>
                    <a:pt x="711" y="35"/>
                  </a:lnTo>
                  <a:lnTo>
                    <a:pt x="711" y="13"/>
                  </a:lnTo>
                  <a:close/>
                  <a:moveTo>
                    <a:pt x="948" y="12"/>
                  </a:moveTo>
                  <a:lnTo>
                    <a:pt x="1121" y="11"/>
                  </a:lnTo>
                  <a:lnTo>
                    <a:pt x="1121" y="32"/>
                  </a:lnTo>
                  <a:lnTo>
                    <a:pt x="949" y="33"/>
                  </a:lnTo>
                  <a:lnTo>
                    <a:pt x="948" y="12"/>
                  </a:lnTo>
                  <a:close/>
                  <a:moveTo>
                    <a:pt x="1185" y="11"/>
                  </a:moveTo>
                  <a:lnTo>
                    <a:pt x="1358" y="10"/>
                  </a:lnTo>
                  <a:lnTo>
                    <a:pt x="1358" y="31"/>
                  </a:lnTo>
                  <a:lnTo>
                    <a:pt x="1186" y="32"/>
                  </a:lnTo>
                  <a:lnTo>
                    <a:pt x="1185" y="11"/>
                  </a:lnTo>
                  <a:close/>
                  <a:moveTo>
                    <a:pt x="1422" y="10"/>
                  </a:moveTo>
                  <a:lnTo>
                    <a:pt x="1595" y="9"/>
                  </a:lnTo>
                  <a:lnTo>
                    <a:pt x="1595" y="30"/>
                  </a:lnTo>
                  <a:lnTo>
                    <a:pt x="1423" y="31"/>
                  </a:lnTo>
                  <a:lnTo>
                    <a:pt x="1422" y="10"/>
                  </a:lnTo>
                  <a:close/>
                  <a:moveTo>
                    <a:pt x="1660" y="8"/>
                  </a:moveTo>
                  <a:lnTo>
                    <a:pt x="1832" y="7"/>
                  </a:lnTo>
                  <a:lnTo>
                    <a:pt x="1832" y="29"/>
                  </a:lnTo>
                  <a:lnTo>
                    <a:pt x="1660" y="30"/>
                  </a:lnTo>
                  <a:lnTo>
                    <a:pt x="1660" y="8"/>
                  </a:lnTo>
                  <a:close/>
                  <a:moveTo>
                    <a:pt x="1897" y="7"/>
                  </a:moveTo>
                  <a:lnTo>
                    <a:pt x="2069" y="6"/>
                  </a:lnTo>
                  <a:lnTo>
                    <a:pt x="2069" y="28"/>
                  </a:lnTo>
                  <a:lnTo>
                    <a:pt x="1897" y="28"/>
                  </a:lnTo>
                  <a:lnTo>
                    <a:pt x="1897" y="7"/>
                  </a:lnTo>
                  <a:close/>
                  <a:moveTo>
                    <a:pt x="2134" y="6"/>
                  </a:moveTo>
                  <a:lnTo>
                    <a:pt x="2306" y="5"/>
                  </a:lnTo>
                  <a:lnTo>
                    <a:pt x="2306" y="26"/>
                  </a:lnTo>
                  <a:lnTo>
                    <a:pt x="2134" y="27"/>
                  </a:lnTo>
                  <a:lnTo>
                    <a:pt x="2134" y="6"/>
                  </a:lnTo>
                  <a:close/>
                  <a:moveTo>
                    <a:pt x="2371" y="5"/>
                  </a:moveTo>
                  <a:lnTo>
                    <a:pt x="2543" y="4"/>
                  </a:lnTo>
                  <a:lnTo>
                    <a:pt x="2544" y="25"/>
                  </a:lnTo>
                  <a:lnTo>
                    <a:pt x="2371" y="26"/>
                  </a:lnTo>
                  <a:lnTo>
                    <a:pt x="2371" y="5"/>
                  </a:lnTo>
                  <a:close/>
                  <a:moveTo>
                    <a:pt x="2608" y="4"/>
                  </a:moveTo>
                  <a:lnTo>
                    <a:pt x="2780" y="3"/>
                  </a:lnTo>
                  <a:lnTo>
                    <a:pt x="2781" y="24"/>
                  </a:lnTo>
                  <a:lnTo>
                    <a:pt x="2608" y="25"/>
                  </a:lnTo>
                  <a:lnTo>
                    <a:pt x="2608" y="4"/>
                  </a:lnTo>
                  <a:close/>
                  <a:moveTo>
                    <a:pt x="2845" y="2"/>
                  </a:moveTo>
                  <a:lnTo>
                    <a:pt x="3017" y="1"/>
                  </a:lnTo>
                  <a:lnTo>
                    <a:pt x="3018" y="23"/>
                  </a:lnTo>
                  <a:lnTo>
                    <a:pt x="2845" y="24"/>
                  </a:lnTo>
                  <a:lnTo>
                    <a:pt x="2845" y="2"/>
                  </a:lnTo>
                  <a:close/>
                  <a:moveTo>
                    <a:pt x="3082" y="1"/>
                  </a:moveTo>
                  <a:lnTo>
                    <a:pt x="3136" y="0"/>
                  </a:lnTo>
                  <a:lnTo>
                    <a:pt x="3136" y="22"/>
                  </a:lnTo>
                  <a:lnTo>
                    <a:pt x="3082" y="22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rgbClr val="000000"/>
            </a:solidFill>
            <a:ln w="5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2357438" y="4683125"/>
              <a:ext cx="469900" cy="33338"/>
            </a:xfrm>
            <a:custGeom>
              <a:avLst/>
              <a:gdLst>
                <a:gd name="T0" fmla="*/ 0 w 296"/>
                <a:gd name="T1" fmla="*/ 0 h 21"/>
                <a:gd name="T2" fmla="*/ 433466895 w 296"/>
                <a:gd name="T3" fmla="*/ 0 h 21"/>
                <a:gd name="T4" fmla="*/ 433466895 w 296"/>
                <a:gd name="T5" fmla="*/ 52924874 h 21"/>
                <a:gd name="T6" fmla="*/ 0 w 296"/>
                <a:gd name="T7" fmla="*/ 52924874 h 21"/>
                <a:gd name="T8" fmla="*/ 0 w 296"/>
                <a:gd name="T9" fmla="*/ 0 h 21"/>
                <a:gd name="T10" fmla="*/ 597276190 w 296"/>
                <a:gd name="T11" fmla="*/ 0 h 21"/>
                <a:gd name="T12" fmla="*/ 745966141 w 296"/>
                <a:gd name="T13" fmla="*/ 0 h 21"/>
                <a:gd name="T14" fmla="*/ 745966141 w 296"/>
                <a:gd name="T15" fmla="*/ 52924874 h 21"/>
                <a:gd name="T16" fmla="*/ 597276190 w 296"/>
                <a:gd name="T17" fmla="*/ 52924874 h 21"/>
                <a:gd name="T18" fmla="*/ 597276190 w 296"/>
                <a:gd name="T19" fmla="*/ 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6"/>
                <a:gd name="T31" fmla="*/ 0 h 21"/>
                <a:gd name="T32" fmla="*/ 296 w 29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6" h="21">
                  <a:moveTo>
                    <a:pt x="0" y="0"/>
                  </a:moveTo>
                  <a:lnTo>
                    <a:pt x="172" y="0"/>
                  </a:lnTo>
                  <a:lnTo>
                    <a:pt x="172" y="21"/>
                  </a:lnTo>
                  <a:lnTo>
                    <a:pt x="0" y="21"/>
                  </a:lnTo>
                  <a:lnTo>
                    <a:pt x="0" y="0"/>
                  </a:lnTo>
                  <a:close/>
                  <a:moveTo>
                    <a:pt x="237" y="0"/>
                  </a:moveTo>
                  <a:lnTo>
                    <a:pt x="296" y="0"/>
                  </a:lnTo>
                  <a:lnTo>
                    <a:pt x="296" y="21"/>
                  </a:lnTo>
                  <a:lnTo>
                    <a:pt x="237" y="21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5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 contrast="-10000"/>
          </a:blip>
          <a:srcRect/>
          <a:stretch>
            <a:fillRect/>
          </a:stretch>
        </p:blipFill>
        <p:spPr bwMode="auto">
          <a:xfrm>
            <a:off x="-252413" y="-61913"/>
            <a:ext cx="9396413" cy="693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v-SE" dirty="0" smtClean="0"/>
              <a:t>        ULCOS </a:t>
            </a:r>
            <a:endParaRPr lang="sv-SE" dirty="0"/>
          </a:p>
        </p:txBody>
      </p:sp>
      <p:sp>
        <p:nvSpPr>
          <p:cNvPr id="3" name="Rektangel 2"/>
          <p:cNvSpPr/>
          <p:nvPr/>
        </p:nvSpPr>
        <p:spPr>
          <a:xfrm>
            <a:off x="251520" y="16288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7800" indent="-177800">
              <a:buNone/>
            </a:pPr>
            <a:r>
              <a:rPr lang="sv-SE" b="1" dirty="0" smtClean="0"/>
              <a:t>Ett europeiskt forskningsprojekt</a:t>
            </a:r>
          </a:p>
          <a:p>
            <a:pPr marL="177800" indent="-177800">
              <a:buNone/>
            </a:pPr>
            <a:endParaRPr lang="sv-SE" dirty="0" smtClean="0"/>
          </a:p>
          <a:p>
            <a:pPr marL="177800" indent="-177800"/>
            <a:r>
              <a:rPr lang="sv-SE" dirty="0" smtClean="0"/>
              <a:t>Ultra </a:t>
            </a:r>
            <a:r>
              <a:rPr lang="sv-SE" dirty="0" err="1" smtClean="0"/>
              <a:t>Low</a:t>
            </a:r>
            <a:r>
              <a:rPr lang="sv-SE" dirty="0" smtClean="0"/>
              <a:t> CO</a:t>
            </a:r>
            <a:r>
              <a:rPr lang="sv-SE" sz="1050" dirty="0" smtClean="0"/>
              <a:t>2 </a:t>
            </a:r>
            <a:r>
              <a:rPr lang="sv-SE" dirty="0" err="1" smtClean="0"/>
              <a:t>Steelmaking</a:t>
            </a:r>
            <a:endParaRPr lang="sv-SE" dirty="0" smtClean="0"/>
          </a:p>
          <a:p>
            <a:pPr marL="177800" indent="-177800"/>
            <a:r>
              <a:rPr lang="sv-SE" dirty="0" smtClean="0"/>
              <a:t>Halverade CO</a:t>
            </a:r>
            <a:r>
              <a:rPr lang="sv-SE" sz="1050" dirty="0" smtClean="0"/>
              <a:t>2</a:t>
            </a:r>
            <a:r>
              <a:rPr lang="sv-SE" dirty="0" smtClean="0"/>
              <a:t>-utsläpp till 2050</a:t>
            </a:r>
            <a:endParaRPr lang="sv-SE" dirty="0"/>
          </a:p>
        </p:txBody>
      </p:sp>
      <p:pic>
        <p:nvPicPr>
          <p:cNvPr id="4" name="Picture 3" descr="C:\Users\magnus.ahlqvist\Desktop\LEA 20110111\masugn_091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4006" y="1"/>
            <a:ext cx="4969994" cy="6858000"/>
          </a:xfrm>
          <a:prstGeom prst="rect">
            <a:avLst/>
          </a:prstGeom>
          <a:noFill/>
        </p:spPr>
      </p:pic>
      <p:pic>
        <p:nvPicPr>
          <p:cNvPr id="6" name="Bildobjekt 4"/>
          <p:cNvPicPr>
            <a:picLocks noChangeAspect="1"/>
          </p:cNvPicPr>
          <p:nvPr/>
        </p:nvPicPr>
        <p:blipFill>
          <a:blip r:embed="rId3" cstate="print"/>
          <a:srcRect t="26125"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4"/>
          <p:cNvSpPr>
            <a:spLocks noChangeArrowheads="1"/>
          </p:cNvSpPr>
          <p:nvPr/>
        </p:nvSpPr>
        <p:spPr bwMode="auto">
          <a:xfrm>
            <a:off x="1497013" y="674693"/>
            <a:ext cx="69961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595959"/>
                </a:solidFill>
                <a:ea typeface="ＭＳ Ｐゴシック" pitchFamily="34" charset="-128"/>
              </a:rPr>
              <a:t>LKAB 37 – our growth project will add 11 </a:t>
            </a:r>
            <a:r>
              <a:rPr lang="en-US" sz="2800" b="1" dirty="0" err="1" smtClean="0">
                <a:solidFill>
                  <a:srgbClr val="595959"/>
                </a:solidFill>
                <a:ea typeface="ＭＳ Ｐゴシック" pitchFamily="34" charset="-128"/>
              </a:rPr>
              <a:t>Mtpa</a:t>
            </a:r>
            <a:r>
              <a:rPr lang="en-US" sz="2800" b="1" dirty="0" smtClean="0">
                <a:solidFill>
                  <a:srgbClr val="595959"/>
                </a:solidFill>
                <a:ea typeface="ＭＳ Ｐゴシック" pitchFamily="34" charset="-128"/>
              </a:rPr>
              <a:t> final products to reach 37 Mt</a:t>
            </a:r>
            <a:endParaRPr lang="en-US" sz="2800" b="1" dirty="0">
              <a:solidFill>
                <a:srgbClr val="595959"/>
              </a:solidFill>
              <a:ea typeface="ＭＳ Ｐゴシック" pitchFamily="34" charset="-128"/>
            </a:endParaRPr>
          </a:p>
        </p:txBody>
      </p:sp>
      <p:sp>
        <p:nvSpPr>
          <p:cNvPr id="5" name="AutoShape 50"/>
          <p:cNvSpPr>
            <a:spLocks noChangeArrowheads="1"/>
          </p:cNvSpPr>
          <p:nvPr/>
        </p:nvSpPr>
        <p:spPr bwMode="auto">
          <a:xfrm rot="16200000">
            <a:off x="3801237" y="-172244"/>
            <a:ext cx="2160588" cy="7921625"/>
          </a:xfrm>
          <a:prstGeom prst="triangle">
            <a:avLst>
              <a:gd name="adj" fmla="val 50051"/>
            </a:avLst>
          </a:prstGeom>
          <a:solidFill>
            <a:srgbClr val="4497D1">
              <a:alpha val="7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6" name="Oval 51"/>
          <p:cNvSpPr>
            <a:spLocks noChangeArrowheads="1"/>
          </p:cNvSpPr>
          <p:nvPr/>
        </p:nvSpPr>
        <p:spPr bwMode="auto">
          <a:xfrm>
            <a:off x="8626443" y="2708275"/>
            <a:ext cx="431800" cy="2160588"/>
          </a:xfrm>
          <a:prstGeom prst="ellipse">
            <a:avLst/>
          </a:prstGeom>
          <a:solidFill>
            <a:srgbClr val="4497D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68243" y="5192713"/>
            <a:ext cx="9609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1165225" algn="l"/>
                <a:tab pos="2420938" algn="l"/>
                <a:tab pos="5468938" algn="l"/>
                <a:tab pos="7450138" algn="l"/>
              </a:tabLst>
            </a:pPr>
            <a:r>
              <a:rPr lang="en-GB" sz="2000" b="1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GB" sz="2000" b="1" dirty="0" smtClean="0">
                <a:latin typeface="Arial" pitchFamily="34" charset="0"/>
                <a:ea typeface="ＭＳ Ｐゴシック" pitchFamily="34" charset="-128"/>
              </a:rPr>
              <a:t>            Mining</a:t>
            </a:r>
            <a:r>
              <a:rPr lang="en-GB" sz="2000" b="1" dirty="0">
                <a:latin typeface="Arial" pitchFamily="34" charset="0"/>
                <a:ea typeface="ＭＳ Ｐゴシック" pitchFamily="34" charset="-128"/>
              </a:rPr>
              <a:t>	</a:t>
            </a:r>
            <a:r>
              <a:rPr lang="en-GB" sz="2000" b="1" dirty="0" smtClean="0">
                <a:latin typeface="Arial" pitchFamily="34" charset="0"/>
                <a:ea typeface="ＭＳ Ｐゴシック" pitchFamily="34" charset="-128"/>
              </a:rPr>
              <a:t>        Pelletizing</a:t>
            </a:r>
            <a:r>
              <a:rPr lang="en-GB" sz="2000" b="1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GB" sz="2000" b="1" dirty="0" smtClean="0">
                <a:latin typeface="Arial" pitchFamily="34" charset="0"/>
                <a:ea typeface="ＭＳ Ｐゴシック" pitchFamily="34" charset="-128"/>
              </a:rPr>
              <a:t>             Logistics</a:t>
            </a:r>
            <a:r>
              <a:rPr lang="en-GB" sz="2000" b="1" dirty="0">
                <a:latin typeface="Arial" pitchFamily="34" charset="0"/>
                <a:ea typeface="ＭＳ Ｐゴシック" pitchFamily="34" charset="-128"/>
              </a:rPr>
              <a:t>	</a:t>
            </a:r>
            <a:r>
              <a:rPr lang="en-GB" sz="2000" b="1" dirty="0" smtClean="0">
                <a:latin typeface="Arial" pitchFamily="34" charset="0"/>
                <a:ea typeface="ＭＳ Ｐゴシック" pitchFamily="34" charset="-128"/>
              </a:rPr>
              <a:t>Harbour </a:t>
            </a:r>
            <a:endParaRPr lang="en-GB" sz="2000" b="1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" name="Line 19"/>
          <p:cNvSpPr>
            <a:spLocks noChangeShapeType="1"/>
          </p:cNvSpPr>
          <p:nvPr/>
        </p:nvSpPr>
        <p:spPr bwMode="auto">
          <a:xfrm flipV="1">
            <a:off x="776255" y="5013176"/>
            <a:ext cx="8367745" cy="1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sv-SE" dirty="0">
              <a:solidFill>
                <a:srgbClr val="595959"/>
              </a:solidFill>
            </a:endParaRPr>
          </a:p>
        </p:txBody>
      </p:sp>
      <p:sp>
        <p:nvSpPr>
          <p:cNvPr id="15" name="Line 21"/>
          <p:cNvSpPr>
            <a:spLocks noChangeShapeType="1"/>
          </p:cNvSpPr>
          <p:nvPr/>
        </p:nvSpPr>
        <p:spPr bwMode="auto">
          <a:xfrm flipV="1">
            <a:off x="777843" y="1701800"/>
            <a:ext cx="0" cy="3311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/>
            <a:tailEnd type="stealth" w="lg" len="lg"/>
          </a:ln>
          <a:effectLst/>
        </p:spPr>
        <p:txBody>
          <a:bodyPr/>
          <a:lstStyle/>
          <a:p>
            <a:endParaRPr lang="sv-SE">
              <a:solidFill>
                <a:srgbClr val="595959"/>
              </a:solidFill>
            </a:endParaRPr>
          </a:p>
        </p:txBody>
      </p:sp>
      <p:sp>
        <p:nvSpPr>
          <p:cNvPr id="16" name="Line 22"/>
          <p:cNvSpPr>
            <a:spLocks noChangeShapeType="1"/>
          </p:cNvSpPr>
          <p:nvPr/>
        </p:nvSpPr>
        <p:spPr bwMode="auto">
          <a:xfrm flipH="1">
            <a:off x="704818" y="4341813"/>
            <a:ext cx="730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>
              <a:solidFill>
                <a:srgbClr val="595959"/>
              </a:solidFill>
            </a:endParaRPr>
          </a:p>
        </p:txBody>
      </p:sp>
      <p:sp>
        <p:nvSpPr>
          <p:cNvPr id="17" name="Text Box 27"/>
          <p:cNvSpPr txBox="1">
            <a:spLocks noChangeArrowheads="1"/>
          </p:cNvSpPr>
          <p:nvPr/>
        </p:nvSpPr>
        <p:spPr bwMode="auto">
          <a:xfrm>
            <a:off x="201580" y="412591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800" b="1">
                <a:latin typeface="Arial" pitchFamily="34" charset="0"/>
              </a:rPr>
              <a:t>20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201580" y="304641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800" b="1" dirty="0">
                <a:latin typeface="Arial" pitchFamily="34" charset="0"/>
              </a:rPr>
              <a:t>30</a:t>
            </a:r>
            <a:endParaRPr lang="en-US" sz="1800" b="1" dirty="0">
              <a:latin typeface="Arial" pitchFamily="34" charset="0"/>
            </a:endParaRPr>
          </a:p>
        </p:txBody>
      </p:sp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201580" y="1958975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800" b="1">
                <a:latin typeface="Arial" pitchFamily="34" charset="0"/>
              </a:rPr>
              <a:t>40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31" name="Line 52"/>
          <p:cNvSpPr>
            <a:spLocks noChangeShapeType="1"/>
          </p:cNvSpPr>
          <p:nvPr/>
        </p:nvSpPr>
        <p:spPr bwMode="auto">
          <a:xfrm flipH="1">
            <a:off x="704818" y="3262313"/>
            <a:ext cx="730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>
              <a:solidFill>
                <a:srgbClr val="595959"/>
              </a:solidFill>
            </a:endParaRPr>
          </a:p>
        </p:txBody>
      </p:sp>
      <p:sp>
        <p:nvSpPr>
          <p:cNvPr id="32" name="Line 53"/>
          <p:cNvSpPr>
            <a:spLocks noChangeShapeType="1"/>
          </p:cNvSpPr>
          <p:nvPr/>
        </p:nvSpPr>
        <p:spPr bwMode="auto">
          <a:xfrm flipH="1">
            <a:off x="704818" y="2182813"/>
            <a:ext cx="730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>
              <a:solidFill>
                <a:srgbClr val="595959"/>
              </a:solidFill>
            </a:endParaRP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3146399" y="3046422"/>
            <a:ext cx="2194832" cy="1332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74625" indent="-174625">
              <a:lnSpc>
                <a:spcPct val="155000"/>
              </a:lnSpc>
            </a:pPr>
            <a:r>
              <a:rPr lang="sv-SE" sz="1400" b="1" dirty="0">
                <a:latin typeface="Arial" pitchFamily="34" charset="0"/>
              </a:rPr>
              <a:t>28 Mt</a:t>
            </a:r>
          </a:p>
          <a:p>
            <a:pPr marL="174625" indent="-174625">
              <a:lnSpc>
                <a:spcPct val="155000"/>
              </a:lnSpc>
            </a:pPr>
            <a:r>
              <a:rPr lang="sv-SE" sz="1200" dirty="0" smtClean="0">
                <a:latin typeface="Arial" pitchFamily="34" charset="0"/>
              </a:rPr>
              <a:t>3rd pelletplant in Kiruna</a:t>
            </a:r>
            <a:endParaRPr lang="sv-SE" sz="1200" dirty="0">
              <a:latin typeface="Arial" pitchFamily="34" charset="0"/>
            </a:endParaRPr>
          </a:p>
          <a:p>
            <a:pPr marL="174625" indent="-174625">
              <a:lnSpc>
                <a:spcPct val="155000"/>
              </a:lnSpc>
            </a:pPr>
            <a:r>
              <a:rPr lang="sv-SE" sz="1200" dirty="0" smtClean="0">
                <a:latin typeface="Arial" pitchFamily="34" charset="0"/>
              </a:rPr>
              <a:t>2nd pelletplant in Malmberget</a:t>
            </a:r>
            <a:endParaRPr lang="sv-SE" sz="1200" dirty="0">
              <a:latin typeface="Arial" pitchFamily="34" charset="0"/>
            </a:endParaRPr>
          </a:p>
          <a:p>
            <a:pPr marL="174625" indent="-174625">
              <a:lnSpc>
                <a:spcPct val="155000"/>
              </a:lnSpc>
            </a:pPr>
            <a:r>
              <a:rPr lang="sv-SE" sz="1400" b="1" dirty="0">
                <a:latin typeface="Arial" pitchFamily="34" charset="0"/>
              </a:rPr>
              <a:t>20 Mt</a:t>
            </a:r>
            <a:endParaRPr lang="en-US" sz="1400" b="1" dirty="0">
              <a:latin typeface="Arial" pitchFamily="34" charset="0"/>
            </a:endParaRP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5508105" y="2770197"/>
            <a:ext cx="2132236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4625" indent="-174625">
              <a:lnSpc>
                <a:spcPct val="120000"/>
              </a:lnSpc>
            </a:pPr>
            <a:r>
              <a:rPr lang="en-GB" sz="1400" b="1" dirty="0">
                <a:latin typeface="Arial" pitchFamily="34" charset="0"/>
              </a:rPr>
              <a:t>33 Mt</a:t>
            </a:r>
          </a:p>
          <a:p>
            <a:pPr marL="174625" indent="-174625">
              <a:lnSpc>
                <a:spcPct val="120000"/>
              </a:lnSpc>
            </a:pPr>
            <a:r>
              <a:rPr lang="en-GB" sz="1200" dirty="0" smtClean="0">
                <a:latin typeface="Arial" pitchFamily="34" charset="0"/>
              </a:rPr>
              <a:t>17 new IORE-loco´s</a:t>
            </a:r>
            <a:endParaRPr lang="en-GB" sz="1200" dirty="0">
              <a:latin typeface="Arial" pitchFamily="34" charset="0"/>
            </a:endParaRPr>
          </a:p>
          <a:p>
            <a:pPr marL="174625" indent="-174625">
              <a:lnSpc>
                <a:spcPct val="120000"/>
              </a:lnSpc>
            </a:pPr>
            <a:r>
              <a:rPr lang="en-GB" sz="1200" dirty="0" smtClean="0">
                <a:latin typeface="Arial" pitchFamily="34" charset="0"/>
              </a:rPr>
              <a:t>1200 pcs.100t railcars</a:t>
            </a:r>
            <a:endParaRPr lang="en-GB" sz="1200" dirty="0">
              <a:latin typeface="Arial" pitchFamily="34" charset="0"/>
            </a:endParaRPr>
          </a:p>
          <a:p>
            <a:pPr marL="174625" indent="-174625">
              <a:lnSpc>
                <a:spcPct val="120000"/>
              </a:lnSpc>
            </a:pPr>
            <a:r>
              <a:rPr lang="en-GB" sz="1200" dirty="0" smtClean="0">
                <a:latin typeface="Arial" pitchFamily="34" charset="0"/>
              </a:rPr>
              <a:t>New terminals</a:t>
            </a:r>
            <a:endParaRPr lang="en-GB" sz="1200" dirty="0">
              <a:latin typeface="Arial" pitchFamily="34" charset="0"/>
            </a:endParaRPr>
          </a:p>
          <a:p>
            <a:pPr marL="174625" indent="-174625">
              <a:lnSpc>
                <a:spcPct val="120000"/>
              </a:lnSpc>
            </a:pPr>
            <a:r>
              <a:rPr lang="en-GB" sz="1400" b="1" dirty="0">
                <a:latin typeface="Arial" pitchFamily="34" charset="0"/>
              </a:rPr>
              <a:t>26 Mt</a:t>
            </a:r>
          </a:p>
        </p:txBody>
      </p:sp>
      <p:sp>
        <p:nvSpPr>
          <p:cNvPr id="45" name="Text Box 8"/>
          <p:cNvSpPr txBox="1">
            <a:spLocks noChangeArrowheads="1"/>
          </p:cNvSpPr>
          <p:nvPr/>
        </p:nvSpPr>
        <p:spPr bwMode="auto">
          <a:xfrm>
            <a:off x="7694587" y="2659072"/>
            <a:ext cx="1225015" cy="153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74625" indent="-174625">
              <a:lnSpc>
                <a:spcPct val="180000"/>
              </a:lnSpc>
            </a:pPr>
            <a:r>
              <a:rPr lang="en-GB" sz="1400" b="1" dirty="0">
                <a:latin typeface="Arial" pitchFamily="34" charset="0"/>
              </a:rPr>
              <a:t>33 Mt</a:t>
            </a:r>
          </a:p>
          <a:p>
            <a:pPr marL="174625" indent="-174625">
              <a:lnSpc>
                <a:spcPct val="180000"/>
              </a:lnSpc>
            </a:pPr>
            <a:r>
              <a:rPr lang="en-GB" sz="1200" dirty="0" smtClean="0">
                <a:latin typeface="Arial" pitchFamily="34" charset="0"/>
              </a:rPr>
              <a:t>New harbour in</a:t>
            </a:r>
          </a:p>
          <a:p>
            <a:pPr marL="174625" indent="-174625">
              <a:lnSpc>
                <a:spcPct val="180000"/>
              </a:lnSpc>
            </a:pPr>
            <a:r>
              <a:rPr lang="en-GB" sz="1200" dirty="0" err="1" smtClean="0">
                <a:latin typeface="Arial" pitchFamily="34" charset="0"/>
              </a:rPr>
              <a:t>Narvik</a:t>
            </a:r>
            <a:r>
              <a:rPr lang="en-GB" sz="1200" dirty="0" smtClean="0">
                <a:latin typeface="Arial" pitchFamily="34" charset="0"/>
              </a:rPr>
              <a:t>, Norway</a:t>
            </a:r>
            <a:endParaRPr lang="en-GB" sz="1200" dirty="0">
              <a:latin typeface="Arial" pitchFamily="34" charset="0"/>
            </a:endParaRPr>
          </a:p>
          <a:p>
            <a:pPr marL="174625" indent="-174625">
              <a:lnSpc>
                <a:spcPct val="180000"/>
              </a:lnSpc>
            </a:pPr>
            <a:r>
              <a:rPr lang="en-GB" sz="1400" b="1" dirty="0">
                <a:latin typeface="Arial" pitchFamily="34" charset="0"/>
              </a:rPr>
              <a:t>26 Mt</a:t>
            </a:r>
          </a:p>
        </p:txBody>
      </p:sp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928662" y="3524259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600" b="1">
                <a:latin typeface="Arial" pitchFamily="34" charset="0"/>
              </a:rPr>
              <a:t>x</a:t>
            </a:r>
            <a:endParaRPr lang="en-US" sz="1600" b="1">
              <a:latin typeface="Arial" pitchFamily="34" charset="0"/>
            </a:endParaRP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871762" y="4122747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600" b="1">
                <a:latin typeface="Arial" pitchFamily="34" charset="0"/>
              </a:rPr>
              <a:t>x</a:t>
            </a:r>
            <a:endParaRPr lang="en-US" sz="1600" b="1">
              <a:latin typeface="Arial" pitchFamily="34" charset="0"/>
            </a:endParaRPr>
          </a:p>
        </p:txBody>
      </p:sp>
      <p:sp>
        <p:nvSpPr>
          <p:cNvPr id="48" name="Text Box 20"/>
          <p:cNvSpPr txBox="1">
            <a:spLocks noChangeArrowheads="1"/>
          </p:cNvSpPr>
          <p:nvPr/>
        </p:nvSpPr>
        <p:spPr bwMode="auto">
          <a:xfrm>
            <a:off x="5240312" y="3546484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600" b="1">
                <a:latin typeface="Arial" pitchFamily="34" charset="0"/>
              </a:rPr>
              <a:t>x</a:t>
            </a:r>
            <a:endParaRPr lang="en-US" sz="1600" b="1">
              <a:latin typeface="Arial" pitchFamily="34" charset="0"/>
            </a:endParaRPr>
          </a:p>
        </p:txBody>
      </p:sp>
      <p:sp>
        <p:nvSpPr>
          <p:cNvPr id="49" name="Text Box 21"/>
          <p:cNvSpPr txBox="1">
            <a:spLocks noChangeArrowheads="1"/>
          </p:cNvSpPr>
          <p:nvPr/>
        </p:nvSpPr>
        <p:spPr bwMode="auto">
          <a:xfrm>
            <a:off x="7400899" y="3546484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600" b="1">
                <a:latin typeface="Arial" pitchFamily="34" charset="0"/>
              </a:rPr>
              <a:t>x</a:t>
            </a:r>
            <a:endParaRPr lang="en-US" sz="1600" b="1">
              <a:latin typeface="Arial" pitchFamily="34" charset="0"/>
            </a:endParaRP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2871762" y="3114684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600" b="1">
                <a:latin typeface="Arial" pitchFamily="34" charset="0"/>
              </a:rPr>
              <a:t>x</a:t>
            </a:r>
            <a:endParaRPr lang="en-US" sz="1600" b="1">
              <a:latin typeface="Arial" pitchFamily="34" charset="0"/>
            </a:endParaRPr>
          </a:p>
        </p:txBody>
      </p:sp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5240312" y="2754322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600" b="1" dirty="0">
                <a:latin typeface="Arial" pitchFamily="34" charset="0"/>
              </a:rPr>
              <a:t>x</a:t>
            </a:r>
            <a:endParaRPr lang="en-US" sz="1600" b="1" dirty="0">
              <a:latin typeface="Arial" pitchFamily="34" charset="0"/>
            </a:endParaRPr>
          </a:p>
        </p:txBody>
      </p:sp>
      <p:sp>
        <p:nvSpPr>
          <p:cNvPr id="52" name="Text Box 24"/>
          <p:cNvSpPr txBox="1">
            <a:spLocks noChangeArrowheads="1"/>
          </p:cNvSpPr>
          <p:nvPr/>
        </p:nvSpPr>
        <p:spPr bwMode="auto">
          <a:xfrm>
            <a:off x="7408837" y="2722572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600" b="1" dirty="0">
                <a:latin typeface="Arial" pitchFamily="34" charset="0"/>
              </a:rPr>
              <a:t>x</a:t>
            </a:r>
            <a:endParaRPr lang="en-US" sz="1600" b="1" dirty="0">
              <a:latin typeface="Arial" pitchFamily="34" charset="0"/>
            </a:endParaRPr>
          </a:p>
        </p:txBody>
      </p:sp>
      <p:sp>
        <p:nvSpPr>
          <p:cNvPr id="53" name="Line 25"/>
          <p:cNvSpPr>
            <a:spLocks noChangeShapeType="1"/>
          </p:cNvSpPr>
          <p:nvPr/>
        </p:nvSpPr>
        <p:spPr bwMode="auto">
          <a:xfrm flipV="1">
            <a:off x="3016224" y="3449647"/>
            <a:ext cx="0" cy="72231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54" name="Line 26"/>
          <p:cNvSpPr>
            <a:spLocks noChangeShapeType="1"/>
          </p:cNvSpPr>
          <p:nvPr/>
        </p:nvSpPr>
        <p:spPr bwMode="auto">
          <a:xfrm flipV="1">
            <a:off x="5392712" y="3059122"/>
            <a:ext cx="0" cy="5762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55" name="Line 27"/>
          <p:cNvSpPr>
            <a:spLocks noChangeShapeType="1"/>
          </p:cNvSpPr>
          <p:nvPr/>
        </p:nvSpPr>
        <p:spPr bwMode="auto">
          <a:xfrm flipV="1">
            <a:off x="7553299" y="3059122"/>
            <a:ext cx="0" cy="5032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56" name="Text Box 33"/>
          <p:cNvSpPr txBox="1">
            <a:spLocks noChangeArrowheads="1"/>
          </p:cNvSpPr>
          <p:nvPr/>
        </p:nvSpPr>
        <p:spPr bwMode="auto">
          <a:xfrm>
            <a:off x="1230287" y="2409834"/>
            <a:ext cx="1045479" cy="137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latin typeface="Arial" pitchFamily="34" charset="0"/>
              </a:rPr>
              <a:t>37 Mt</a:t>
            </a:r>
          </a:p>
          <a:p>
            <a:pPr>
              <a:lnSpc>
                <a:spcPct val="130000"/>
              </a:lnSpc>
            </a:pPr>
            <a:r>
              <a:rPr lang="en-US" sz="1200" dirty="0">
                <a:latin typeface="Arial" pitchFamily="34" charset="0"/>
              </a:rPr>
              <a:t>3 </a:t>
            </a:r>
            <a:r>
              <a:rPr lang="en-US" sz="1200" dirty="0" smtClean="0">
                <a:latin typeface="Arial" pitchFamily="34" charset="0"/>
              </a:rPr>
              <a:t>new mines</a:t>
            </a:r>
            <a:endParaRPr lang="en-US" sz="1200" dirty="0">
              <a:latin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1200" dirty="0">
                <a:latin typeface="Arial" pitchFamily="34" charset="0"/>
              </a:rPr>
              <a:t>KUJ 1365</a:t>
            </a:r>
          </a:p>
          <a:p>
            <a:pPr>
              <a:lnSpc>
                <a:spcPct val="130000"/>
              </a:lnSpc>
            </a:pPr>
            <a:r>
              <a:rPr lang="en-US" sz="1200" dirty="0">
                <a:latin typeface="Arial" pitchFamily="34" charset="0"/>
              </a:rPr>
              <a:t>M 1250</a:t>
            </a:r>
          </a:p>
          <a:p>
            <a:pPr>
              <a:lnSpc>
                <a:spcPct val="130000"/>
              </a:lnSpc>
            </a:pPr>
            <a:r>
              <a:rPr lang="en-US" sz="1400" b="1" dirty="0">
                <a:latin typeface="Arial" pitchFamily="34" charset="0"/>
              </a:rPr>
              <a:t>26 Mt</a:t>
            </a:r>
          </a:p>
        </p:txBody>
      </p:sp>
      <p:sp>
        <p:nvSpPr>
          <p:cNvPr id="57" name="Line 34"/>
          <p:cNvSpPr>
            <a:spLocks noChangeShapeType="1"/>
          </p:cNvSpPr>
          <p:nvPr/>
        </p:nvSpPr>
        <p:spPr bwMode="auto">
          <a:xfrm>
            <a:off x="1071537" y="2409834"/>
            <a:ext cx="72009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none" w="med" len="lg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58" name="Text Box 35"/>
          <p:cNvSpPr txBox="1">
            <a:spLocks noChangeArrowheads="1"/>
          </p:cNvSpPr>
          <p:nvPr/>
        </p:nvSpPr>
        <p:spPr bwMode="auto">
          <a:xfrm>
            <a:off x="928662" y="2409834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600" b="1" dirty="0">
                <a:latin typeface="Arial" pitchFamily="34" charset="0"/>
              </a:rPr>
              <a:t>x</a:t>
            </a:r>
            <a:endParaRPr lang="en-US" sz="1600" b="1" dirty="0">
              <a:latin typeface="Arial" pitchFamily="34" charset="0"/>
            </a:endParaRPr>
          </a:p>
        </p:txBody>
      </p:sp>
      <p:sp>
        <p:nvSpPr>
          <p:cNvPr id="59" name="Line 36"/>
          <p:cNvSpPr>
            <a:spLocks noChangeShapeType="1"/>
          </p:cNvSpPr>
          <p:nvPr/>
        </p:nvSpPr>
        <p:spPr bwMode="auto">
          <a:xfrm flipV="1">
            <a:off x="1071537" y="2698759"/>
            <a:ext cx="0" cy="8969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61" name="Line 38"/>
          <p:cNvSpPr>
            <a:spLocks noChangeShapeType="1"/>
          </p:cNvSpPr>
          <p:nvPr/>
        </p:nvSpPr>
        <p:spPr bwMode="auto">
          <a:xfrm flipV="1">
            <a:off x="3016224" y="2554297"/>
            <a:ext cx="0" cy="6477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62" name="Line 39"/>
          <p:cNvSpPr>
            <a:spLocks noChangeShapeType="1"/>
          </p:cNvSpPr>
          <p:nvPr/>
        </p:nvSpPr>
        <p:spPr bwMode="auto">
          <a:xfrm flipV="1">
            <a:off x="5392712" y="2482859"/>
            <a:ext cx="0" cy="3587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63" name="Line 40"/>
          <p:cNvSpPr>
            <a:spLocks noChangeShapeType="1"/>
          </p:cNvSpPr>
          <p:nvPr/>
        </p:nvSpPr>
        <p:spPr bwMode="auto">
          <a:xfrm flipV="1">
            <a:off x="7553299" y="2482859"/>
            <a:ext cx="0" cy="2873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39" name="textruta 38"/>
          <p:cNvSpPr txBox="1"/>
          <p:nvPr/>
        </p:nvSpPr>
        <p:spPr>
          <a:xfrm>
            <a:off x="3131840" y="2636912"/>
            <a:ext cx="1849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v-SE" sz="1200" dirty="0" err="1" smtClean="0">
                <a:latin typeface="Arial" pitchFamily="34" charset="0"/>
                <a:cs typeface="Arial" pitchFamily="34" charset="0"/>
              </a:rPr>
              <a:t>Incremental</a:t>
            </a:r>
            <a:r>
              <a:rPr lang="sv-S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v-SE" sz="1200" dirty="0" err="1" smtClean="0">
                <a:latin typeface="Arial" pitchFamily="34" charset="0"/>
                <a:cs typeface="Arial" pitchFamily="34" charset="0"/>
              </a:rPr>
              <a:t>growth</a:t>
            </a:r>
            <a:endParaRPr lang="sv-SE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ruta 39"/>
          <p:cNvSpPr txBox="1"/>
          <p:nvPr/>
        </p:nvSpPr>
        <p:spPr>
          <a:xfrm>
            <a:off x="7668344" y="2492896"/>
            <a:ext cx="1013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/>
              <a:t>Investments</a:t>
            </a:r>
            <a:endParaRPr lang="sv-SE" sz="1200" dirty="0"/>
          </a:p>
        </p:txBody>
      </p:sp>
      <p:sp>
        <p:nvSpPr>
          <p:cNvPr id="41" name="textruta 40"/>
          <p:cNvSpPr txBox="1"/>
          <p:nvPr/>
        </p:nvSpPr>
        <p:spPr>
          <a:xfrm>
            <a:off x="5508104" y="2492896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>
                <a:latin typeface="Arial" pitchFamily="34" charset="0"/>
                <a:cs typeface="Arial" pitchFamily="34" charset="0"/>
              </a:rPr>
              <a:t> Investments</a:t>
            </a:r>
            <a:endParaRPr lang="sv-SE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Platshållare för bildnummer 4"/>
          <p:cNvSpPr txBox="1">
            <a:spLocks/>
          </p:cNvSpPr>
          <p:nvPr/>
        </p:nvSpPr>
        <p:spPr>
          <a:xfrm>
            <a:off x="107504" y="6345063"/>
            <a:ext cx="514350" cy="46831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B3B60-CAE9-41CF-B13F-A70FD9D7FA7E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2" name="textruta 41"/>
          <p:cNvSpPr txBox="1"/>
          <p:nvPr/>
        </p:nvSpPr>
        <p:spPr>
          <a:xfrm>
            <a:off x="0" y="1484784"/>
            <a:ext cx="1951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 smtClean="0"/>
              <a:t>Productioncapacity</a:t>
            </a:r>
            <a:r>
              <a:rPr lang="sv-SE" sz="1200" dirty="0" smtClean="0"/>
              <a:t> [</a:t>
            </a:r>
            <a:r>
              <a:rPr lang="sv-SE" sz="1200" dirty="0" err="1" smtClean="0"/>
              <a:t>Mtpa</a:t>
            </a:r>
            <a:r>
              <a:rPr lang="sv-SE" sz="1200" dirty="0" smtClean="0"/>
              <a:t>]</a:t>
            </a:r>
          </a:p>
        </p:txBody>
      </p:sp>
      <p:cxnSp>
        <p:nvCxnSpPr>
          <p:cNvPr id="65" name="Rak pil 64"/>
          <p:cNvCxnSpPr/>
          <p:nvPr/>
        </p:nvCxnSpPr>
        <p:spPr>
          <a:xfrm rot="5400000" flipH="1" flipV="1">
            <a:off x="827584" y="2060848"/>
            <a:ext cx="576064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ruta 70"/>
          <p:cNvSpPr txBox="1"/>
          <p:nvPr/>
        </p:nvSpPr>
        <p:spPr>
          <a:xfrm>
            <a:off x="1187624" y="1700808"/>
            <a:ext cx="111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1" dirty="0" err="1" smtClean="0"/>
              <a:t>Exploration</a:t>
            </a:r>
            <a:r>
              <a:rPr lang="sv-SE" sz="2400" dirty="0" smtClean="0"/>
              <a:t> </a:t>
            </a:r>
          </a:p>
        </p:txBody>
      </p:sp>
      <p:pic>
        <p:nvPicPr>
          <p:cNvPr id="60" name="Bildobjekt 4"/>
          <p:cNvPicPr>
            <a:picLocks noChangeAspect="1"/>
          </p:cNvPicPr>
          <p:nvPr/>
        </p:nvPicPr>
        <p:blipFill>
          <a:blip r:embed="rId3" cstate="print"/>
          <a:srcRect t="26125"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50" grpId="0"/>
      <p:bldP spid="51" grpId="0"/>
      <p:bldP spid="52" grpId="0"/>
      <p:bldP spid="53" grpId="0" animBg="1"/>
      <p:bldP spid="54" grpId="0" animBg="1"/>
      <p:bldP spid="55" grpId="0" animBg="1"/>
      <p:bldP spid="56" grpId="0"/>
      <p:bldP spid="57" grpId="0" animBg="1"/>
      <p:bldP spid="58" grpId="0"/>
      <p:bldP spid="59" grpId="0" animBg="1"/>
      <p:bldP spid="61" grpId="0" animBg="1"/>
      <p:bldP spid="62" grpId="0" animBg="1"/>
      <p:bldP spid="63" grpId="0" animBg="1"/>
      <p:bldP spid="39" grpId="0"/>
      <p:bldP spid="40" grpId="0"/>
      <p:bldP spid="41" grpId="0"/>
      <p:bldP spid="7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ubrik 27"/>
          <p:cNvSpPr>
            <a:spLocks noGrp="1"/>
          </p:cNvSpPr>
          <p:nvPr>
            <p:ph type="title"/>
          </p:nvPr>
        </p:nvSpPr>
        <p:spPr>
          <a:xfrm>
            <a:off x="1456960" y="760855"/>
            <a:ext cx="7795559" cy="642942"/>
          </a:xfrm>
        </p:spPr>
        <p:txBody>
          <a:bodyPr/>
          <a:lstStyle/>
          <a:p>
            <a:pPr lvl="0"/>
            <a:r>
              <a:rPr lang="en-US" sz="2400" dirty="0" smtClean="0"/>
              <a:t>LKAB 37 </a:t>
            </a:r>
            <a:r>
              <a:rPr lang="en-US" sz="2400" dirty="0"/>
              <a:t>- Europe’s biggest iron ore </a:t>
            </a:r>
            <a:r>
              <a:rPr lang="en-US" sz="2400" dirty="0" smtClean="0"/>
              <a:t>project</a:t>
            </a:r>
            <a:endParaRPr lang="sv-SE" sz="2400" dirty="0"/>
          </a:p>
        </p:txBody>
      </p:sp>
      <p:grpSp>
        <p:nvGrpSpPr>
          <p:cNvPr id="2" name="Grupp 38"/>
          <p:cNvGrpSpPr/>
          <p:nvPr/>
        </p:nvGrpSpPr>
        <p:grpSpPr>
          <a:xfrm>
            <a:off x="308781" y="1663399"/>
            <a:ext cx="8352927" cy="4841075"/>
            <a:chOff x="-584246" y="2061971"/>
            <a:chExt cx="7576985" cy="4391365"/>
          </a:xfrm>
        </p:grpSpPr>
        <p:pic>
          <p:nvPicPr>
            <p:cNvPr id="6" name="Picture 6" descr="100226_svappavaara.jpg"/>
            <p:cNvPicPr>
              <a:picLocks noChangeAspect="1"/>
            </p:cNvPicPr>
            <p:nvPr/>
          </p:nvPicPr>
          <p:blipFill>
            <a:blip r:embed="rId3" cstate="print"/>
            <a:srcRect l="10193" t="9633" r="8803" b="5591"/>
            <a:stretch>
              <a:fillRect/>
            </a:stretch>
          </p:blipFill>
          <p:spPr bwMode="auto">
            <a:xfrm>
              <a:off x="539552" y="2070249"/>
              <a:ext cx="6453187" cy="4383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val 6"/>
            <p:cNvSpPr/>
            <p:nvPr/>
          </p:nvSpPr>
          <p:spPr>
            <a:xfrm>
              <a:off x="4211439" y="5094436"/>
              <a:ext cx="142875" cy="1428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sv-SE"/>
            </a:p>
          </p:txBody>
        </p:sp>
        <p:sp>
          <p:nvSpPr>
            <p:cNvPr id="8" name="Oval 7"/>
            <p:cNvSpPr/>
            <p:nvPr/>
          </p:nvSpPr>
          <p:spPr>
            <a:xfrm>
              <a:off x="5483027" y="6032301"/>
              <a:ext cx="142875" cy="1428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sv-SE"/>
            </a:p>
          </p:txBody>
        </p:sp>
        <p:cxnSp>
          <p:nvCxnSpPr>
            <p:cNvPr id="11" name="Straight Connector 10"/>
            <p:cNvCxnSpPr>
              <a:stCxn id="10" idx="3"/>
              <a:endCxn id="7" idx="1"/>
            </p:cNvCxnSpPr>
            <p:nvPr/>
          </p:nvCxnSpPr>
          <p:spPr>
            <a:xfrm>
              <a:off x="2771651" y="4406044"/>
              <a:ext cx="1460712" cy="7093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2"/>
            <p:cNvCxnSpPr>
              <a:stCxn id="14" idx="4"/>
              <a:endCxn id="13" idx="0"/>
            </p:cNvCxnSpPr>
            <p:nvPr/>
          </p:nvCxnSpPr>
          <p:spPr>
            <a:xfrm flipV="1">
              <a:off x="1331715" y="2348880"/>
              <a:ext cx="1763972" cy="1527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9"/>
            <p:cNvSpPr/>
            <p:nvPr/>
          </p:nvSpPr>
          <p:spPr>
            <a:xfrm>
              <a:off x="1260277" y="2358752"/>
              <a:ext cx="142875" cy="1428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sv-SE"/>
            </a:p>
          </p:txBody>
        </p:sp>
        <p:cxnSp>
          <p:nvCxnSpPr>
            <p:cNvPr id="15" name="Rak 11"/>
            <p:cNvCxnSpPr>
              <a:stCxn id="8" idx="1"/>
            </p:cNvCxnSpPr>
            <p:nvPr/>
          </p:nvCxnSpPr>
          <p:spPr>
            <a:xfrm flipH="1" flipV="1">
              <a:off x="3835698" y="5771058"/>
              <a:ext cx="1668253" cy="28216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Bildobjekt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75" t="17675" r="15204"/>
            <a:stretch/>
          </p:blipFill>
          <p:spPr>
            <a:xfrm>
              <a:off x="4643859" y="2061971"/>
              <a:ext cx="2292757" cy="1880957"/>
            </a:xfrm>
            <a:prstGeom prst="rect">
              <a:avLst/>
            </a:prstGeom>
          </p:spPr>
        </p:pic>
        <p:sp>
          <p:nvSpPr>
            <p:cNvPr id="17" name="Koppling 15"/>
            <p:cNvSpPr/>
            <p:nvPr/>
          </p:nvSpPr>
          <p:spPr>
            <a:xfrm>
              <a:off x="5940003" y="3222848"/>
              <a:ext cx="144016" cy="144016"/>
            </a:xfrm>
            <a:prstGeom prst="flowChartConnector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Koppling 16"/>
            <p:cNvSpPr/>
            <p:nvPr/>
          </p:nvSpPr>
          <p:spPr>
            <a:xfrm>
              <a:off x="5291931" y="2718792"/>
              <a:ext cx="144016" cy="144016"/>
            </a:xfrm>
            <a:prstGeom prst="flowChartConnector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textruta 17"/>
            <p:cNvSpPr txBox="1"/>
            <p:nvPr/>
          </p:nvSpPr>
          <p:spPr>
            <a:xfrm>
              <a:off x="5438465" y="2814412"/>
              <a:ext cx="737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 smtClean="0">
                  <a:solidFill>
                    <a:schemeClr val="bg1"/>
                  </a:solidFill>
                </a:rPr>
                <a:t>Sweden</a:t>
              </a:r>
            </a:p>
          </p:txBody>
        </p:sp>
        <p:sp>
          <p:nvSpPr>
            <p:cNvPr id="20" name="textruta 18"/>
            <p:cNvSpPr txBox="1"/>
            <p:nvPr/>
          </p:nvSpPr>
          <p:spPr>
            <a:xfrm>
              <a:off x="4643859" y="2286744"/>
              <a:ext cx="77296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smtClean="0"/>
                <a:t>Atlantic</a:t>
              </a:r>
            </a:p>
            <a:p>
              <a:r>
                <a:rPr lang="sv-SE" sz="1400" dirty="0" smtClean="0"/>
                <a:t>ocean</a:t>
              </a:r>
            </a:p>
            <a:p>
              <a:endParaRPr lang="sv-SE" sz="1400" dirty="0" smtClean="0"/>
            </a:p>
          </p:txBody>
        </p:sp>
        <p:sp>
          <p:nvSpPr>
            <p:cNvPr id="21" name="textruta 19"/>
            <p:cNvSpPr txBox="1"/>
            <p:nvPr/>
          </p:nvSpPr>
          <p:spPr>
            <a:xfrm>
              <a:off x="6084019" y="3654896"/>
              <a:ext cx="6864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 smtClean="0">
                  <a:solidFill>
                    <a:schemeClr val="bg1"/>
                  </a:solidFill>
                </a:rPr>
                <a:t>Finland</a:t>
              </a:r>
            </a:p>
          </p:txBody>
        </p:sp>
        <p:sp>
          <p:nvSpPr>
            <p:cNvPr id="22" name="textruta 20"/>
            <p:cNvSpPr txBox="1"/>
            <p:nvPr/>
          </p:nvSpPr>
          <p:spPr>
            <a:xfrm>
              <a:off x="5569102" y="2422499"/>
              <a:ext cx="6639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100" dirty="0" smtClean="0">
                  <a:solidFill>
                    <a:schemeClr val="bg1"/>
                  </a:solidFill>
                </a:rPr>
                <a:t>Norway</a:t>
              </a:r>
            </a:p>
          </p:txBody>
        </p:sp>
        <p:sp>
          <p:nvSpPr>
            <p:cNvPr id="23" name="Koppling 21"/>
            <p:cNvSpPr/>
            <p:nvPr/>
          </p:nvSpPr>
          <p:spPr>
            <a:xfrm>
              <a:off x="-584246" y="5303219"/>
              <a:ext cx="144016" cy="144016"/>
            </a:xfrm>
            <a:prstGeom prst="flowChartConnector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4" name="textruta 22"/>
            <p:cNvSpPr txBox="1"/>
            <p:nvPr/>
          </p:nvSpPr>
          <p:spPr>
            <a:xfrm>
              <a:off x="-440231" y="5231209"/>
              <a:ext cx="830577" cy="418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b="1" dirty="0" smtClean="0"/>
                <a:t>= LKAB </a:t>
              </a:r>
              <a:br>
                <a:rPr lang="sv-SE" sz="1200" b="1" dirty="0" smtClean="0"/>
              </a:br>
              <a:r>
                <a:rPr lang="sv-SE" sz="1200" b="1" dirty="0" smtClean="0"/>
                <a:t>   </a:t>
              </a:r>
              <a:r>
                <a:rPr lang="sv-SE" sz="1200" b="1" dirty="0" err="1" smtClean="0"/>
                <a:t>harbours</a:t>
              </a:r>
              <a:endParaRPr lang="sv-SE" sz="1200" b="1" dirty="0" smtClean="0"/>
            </a:p>
          </p:txBody>
        </p:sp>
        <p:cxnSp>
          <p:nvCxnSpPr>
            <p:cNvPr id="25" name="Rak 24"/>
            <p:cNvCxnSpPr/>
            <p:nvPr/>
          </p:nvCxnSpPr>
          <p:spPr>
            <a:xfrm>
              <a:off x="4067944" y="3068960"/>
              <a:ext cx="1728043" cy="987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ak 25"/>
            <p:cNvCxnSpPr>
              <a:stCxn id="10" idx="3"/>
            </p:cNvCxnSpPr>
            <p:nvPr/>
          </p:nvCxnSpPr>
          <p:spPr>
            <a:xfrm flipV="1">
              <a:off x="2771651" y="3078832"/>
              <a:ext cx="3024336" cy="132721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ak 31"/>
            <p:cNvCxnSpPr>
              <a:stCxn id="9" idx="3"/>
            </p:cNvCxnSpPr>
            <p:nvPr/>
          </p:nvCxnSpPr>
          <p:spPr>
            <a:xfrm flipV="1">
              <a:off x="3835698" y="3078832"/>
              <a:ext cx="1960289" cy="2692226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8"/>
            <p:cNvSpPr/>
            <p:nvPr/>
          </p:nvSpPr>
          <p:spPr>
            <a:xfrm>
              <a:off x="1763539" y="5229200"/>
              <a:ext cx="2072159" cy="1083716"/>
            </a:xfrm>
            <a:prstGeom prst="roundRect">
              <a:avLst/>
            </a:prstGeom>
            <a:solidFill>
              <a:srgbClr val="000000">
                <a:alpha val="1098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r>
                <a:rPr lang="sv-SE" sz="2000" b="1" dirty="0" err="1" smtClean="0">
                  <a:solidFill>
                    <a:srgbClr val="000000"/>
                  </a:solidFill>
                  <a:cs typeface="Arial" pitchFamily="34" charset="0"/>
                </a:rPr>
                <a:t>Leveäniemi</a:t>
              </a:r>
              <a:endParaRPr lang="sv-SE" sz="2000" b="1" dirty="0" smtClean="0">
                <a:solidFill>
                  <a:srgbClr val="000000"/>
                </a:solidFill>
                <a:cs typeface="Arial" pitchFamily="34" charset="0"/>
              </a:endParaRPr>
            </a:p>
            <a:p>
              <a:r>
                <a:rPr lang="en-US" sz="1600" dirty="0" smtClean="0">
                  <a:solidFill>
                    <a:srgbClr val="000000"/>
                  </a:solidFill>
                  <a:cs typeface="Arial" pitchFamily="34" charset="0"/>
                </a:rPr>
                <a:t>Proved ore reserves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cs typeface="Arial" pitchFamily="34" charset="0"/>
                </a:rPr>
                <a:t>100 Mt Magnetite</a:t>
              </a:r>
              <a:endParaRPr lang="en-US" sz="16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83568" y="3789040"/>
              <a:ext cx="2088083" cy="1234008"/>
            </a:xfrm>
            <a:prstGeom prst="roundRect">
              <a:avLst/>
            </a:prstGeom>
            <a:solidFill>
              <a:srgbClr val="000000">
                <a:alpha val="1098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r>
                <a:rPr lang="sv-SE" sz="2000" b="1" dirty="0" smtClean="0">
                  <a:solidFill>
                    <a:srgbClr val="000000"/>
                  </a:solidFill>
                  <a:cs typeface="Arial" pitchFamily="34" charset="0"/>
                </a:rPr>
                <a:t>Gruvberget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cs typeface="Arial" pitchFamily="34" charset="0"/>
                </a:rPr>
                <a:t>Proved ore reserves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cs typeface="Arial" pitchFamily="34" charset="0"/>
                </a:rPr>
                <a:t>25 Mt Magnetite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cs typeface="Arial" pitchFamily="34" charset="0"/>
                </a:rPr>
                <a:t>50 Mt Hematite</a:t>
              </a:r>
              <a:endParaRPr lang="en-US" sz="16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3" name="Rounded Rectangle 13"/>
            <p:cNvSpPr/>
            <p:nvPr/>
          </p:nvSpPr>
          <p:spPr>
            <a:xfrm>
              <a:off x="2123579" y="2348880"/>
              <a:ext cx="1944216" cy="1154013"/>
            </a:xfrm>
            <a:prstGeom prst="roundRect">
              <a:avLst/>
            </a:prstGeom>
            <a:solidFill>
              <a:srgbClr val="000000">
                <a:alpha val="1098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0" bIns="36000" anchor="ctr"/>
            <a:lstStyle/>
            <a:p>
              <a:r>
                <a:rPr lang="en-US" sz="2000" b="1" dirty="0" err="1" smtClean="0">
                  <a:solidFill>
                    <a:srgbClr val="000000"/>
                  </a:solidFill>
                  <a:cs typeface="Arial" pitchFamily="34" charset="0"/>
                </a:rPr>
                <a:t>Mertainen</a:t>
              </a:r>
              <a:endParaRPr lang="en-US" sz="2000" b="1" dirty="0" smtClean="0">
                <a:solidFill>
                  <a:srgbClr val="000000"/>
                </a:solidFill>
                <a:cs typeface="Arial" pitchFamily="34" charset="0"/>
              </a:endParaRPr>
            </a:p>
            <a:p>
              <a:r>
                <a:rPr lang="en-US" sz="1600" dirty="0" smtClean="0">
                  <a:solidFill>
                    <a:srgbClr val="000000"/>
                  </a:solidFill>
                  <a:cs typeface="Arial" pitchFamily="34" charset="0"/>
                </a:rPr>
                <a:t>Proved ore reserves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cs typeface="Arial" pitchFamily="34" charset="0"/>
                </a:rPr>
                <a:t>150 Mt Magnetite</a:t>
              </a:r>
              <a:endParaRPr lang="en-US" sz="16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40" name="Platshållare för bildnummer 4"/>
          <p:cNvSpPr txBox="1">
            <a:spLocks/>
          </p:cNvSpPr>
          <p:nvPr/>
        </p:nvSpPr>
        <p:spPr>
          <a:xfrm>
            <a:off x="107504" y="6452591"/>
            <a:ext cx="514350" cy="36078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+mn-cs"/>
              </a:defRPr>
            </a:lvl9pPr>
          </a:lstStyle>
          <a:p>
            <a:pPr algn="ctr"/>
            <a:fld id="{B82B3B60-CAE9-41CF-B13F-A70FD9D7FA7E}" type="slidenum">
              <a:rPr lang="de-DE" sz="1000" smtClean="0">
                <a:latin typeface="Arial" pitchFamily="34" charset="0"/>
                <a:cs typeface="Arial" pitchFamily="34" charset="0"/>
              </a:rPr>
              <a:pPr algn="ctr"/>
              <a:t>29</a:t>
            </a:fld>
            <a:endParaRPr lang="de-DE" sz="10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2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0"/>
          </p:nvPr>
        </p:nvSpPr>
        <p:spPr>
          <a:xfrm>
            <a:off x="323528" y="2060848"/>
            <a:ext cx="5949091" cy="3431304"/>
          </a:xfrm>
        </p:spPr>
        <p:txBody>
          <a:bodyPr>
            <a:normAutofit fontScale="62500" lnSpcReduction="20000"/>
          </a:bodyPr>
          <a:lstStyle/>
          <a:p>
            <a:pPr marL="541338" indent="-541338" defTabSz="541338">
              <a:buNone/>
            </a:pPr>
            <a:r>
              <a:rPr lang="sv-SE" b="1" dirty="0" smtClean="0"/>
              <a:t>1890 	</a:t>
            </a:r>
            <a:r>
              <a:rPr lang="sv-SE" dirty="0" smtClean="0"/>
              <a:t>Fastställande av bolagsordningen </a:t>
            </a:r>
          </a:p>
          <a:p>
            <a:pPr marL="541338" indent="-541338" defTabSz="541338">
              <a:buNone/>
            </a:pPr>
            <a:r>
              <a:rPr lang="sv-SE" b="1" dirty="0" smtClean="0"/>
              <a:t>1903 	</a:t>
            </a:r>
            <a:r>
              <a:rPr lang="sv-SE" dirty="0" smtClean="0"/>
              <a:t>Malmbanan från Kiruna till Narvik invigs </a:t>
            </a:r>
          </a:p>
          <a:p>
            <a:pPr marL="541338" indent="-541338" defTabSz="541338">
              <a:buNone/>
            </a:pPr>
            <a:r>
              <a:rPr lang="sv-SE" b="1" dirty="0" smtClean="0"/>
              <a:t>1907	</a:t>
            </a:r>
            <a:r>
              <a:rPr lang="sv-SE" dirty="0" smtClean="0"/>
              <a:t>50/50 Gränges, svenska staten option</a:t>
            </a:r>
          </a:p>
          <a:p>
            <a:pPr marL="541338" indent="-541338" defTabSz="541338">
              <a:buNone/>
            </a:pPr>
            <a:r>
              <a:rPr lang="sv-SE" b="1" dirty="0" smtClean="0"/>
              <a:t>1955</a:t>
            </a:r>
            <a:r>
              <a:rPr lang="sv-SE" dirty="0" smtClean="0"/>
              <a:t>	</a:t>
            </a:r>
            <a:r>
              <a:rPr lang="sv-SE" dirty="0" err="1" smtClean="0"/>
              <a:t>LKABs</a:t>
            </a:r>
            <a:r>
              <a:rPr lang="sv-SE" dirty="0" smtClean="0"/>
              <a:t> första </a:t>
            </a:r>
            <a:r>
              <a:rPr lang="sv-SE" dirty="0" err="1" smtClean="0"/>
              <a:t>pelletsverk</a:t>
            </a:r>
            <a:r>
              <a:rPr lang="sv-SE" dirty="0" smtClean="0"/>
              <a:t> i Malmberget, </a:t>
            </a:r>
            <a:r>
              <a:rPr lang="sv-SE" dirty="0" err="1" smtClean="0"/>
              <a:t>pelletsresan</a:t>
            </a:r>
            <a:r>
              <a:rPr lang="sv-SE" dirty="0" smtClean="0"/>
              <a:t> startar </a:t>
            </a:r>
          </a:p>
          <a:p>
            <a:pPr marL="541338" indent="-541338" defTabSz="541338">
              <a:buNone/>
            </a:pPr>
            <a:r>
              <a:rPr lang="sv-SE" b="1" dirty="0" smtClean="0"/>
              <a:t>1957</a:t>
            </a:r>
            <a:r>
              <a:rPr lang="sv-SE" dirty="0" smtClean="0"/>
              <a:t>	Helstatligt </a:t>
            </a:r>
          </a:p>
          <a:p>
            <a:pPr marL="541338" indent="-541338" defTabSz="541338">
              <a:buNone/>
            </a:pPr>
            <a:r>
              <a:rPr lang="sv-SE" b="1" dirty="0" smtClean="0"/>
              <a:t>1983 	</a:t>
            </a:r>
            <a:r>
              <a:rPr lang="sv-SE" dirty="0" err="1" smtClean="0"/>
              <a:t>LKABs</a:t>
            </a:r>
            <a:r>
              <a:rPr lang="sv-SE" dirty="0" smtClean="0"/>
              <a:t> </a:t>
            </a:r>
            <a:r>
              <a:rPr lang="sv-SE" dirty="0" err="1" smtClean="0"/>
              <a:t>olivinpellets</a:t>
            </a:r>
            <a:r>
              <a:rPr lang="sv-SE" dirty="0" smtClean="0"/>
              <a:t> får sitt stora genombrott </a:t>
            </a:r>
          </a:p>
          <a:p>
            <a:pPr marL="541338" indent="-541338" defTabSz="541338">
              <a:buAutoNum type="arabicPlain" startAt="1996"/>
            </a:pPr>
            <a:r>
              <a:rPr lang="sv-SE" dirty="0" smtClean="0"/>
              <a:t>LKAB investerar 50 MSEK i en experimentmasugn </a:t>
            </a:r>
          </a:p>
          <a:p>
            <a:pPr marL="541338" indent="-541338" defTabSz="541338">
              <a:buAutoNum type="arabicPlain" startAt="2008"/>
            </a:pPr>
            <a:r>
              <a:rPr lang="sv-SE" dirty="0" smtClean="0"/>
              <a:t>Beslut om ny huvudnivå i Kiruna (nr 7) </a:t>
            </a:r>
          </a:p>
          <a:p>
            <a:pPr marL="541338" indent="-541338" defTabSz="541338">
              <a:buNone/>
            </a:pPr>
            <a:r>
              <a:rPr lang="sv-SE" dirty="0" smtClean="0"/>
              <a:t>	Kostnad: 12,4 miljarder kronor</a:t>
            </a:r>
          </a:p>
          <a:p>
            <a:pPr>
              <a:buNone/>
            </a:pPr>
            <a:endParaRPr lang="sv-SE" dirty="0" smtClean="0"/>
          </a:p>
          <a:p>
            <a:r>
              <a:rPr lang="sv-SE" b="1" dirty="0" smtClean="0"/>
              <a:t>4200 anställda (650 utanför Sverige) </a:t>
            </a:r>
          </a:p>
          <a:p>
            <a:r>
              <a:rPr lang="sv-SE" b="1" dirty="0" smtClean="0"/>
              <a:t>14 % kvinnor</a:t>
            </a:r>
          </a:p>
          <a:p>
            <a:r>
              <a:rPr lang="sv-SE" b="1" dirty="0" smtClean="0"/>
              <a:t>Etablerade i 15 länder</a:t>
            </a:r>
          </a:p>
          <a:p>
            <a:pPr marL="541338" indent="-541338" defTabSz="541338">
              <a:buNone/>
            </a:pPr>
            <a:endParaRPr lang="sv-SE" dirty="0" smtClean="0"/>
          </a:p>
          <a:p>
            <a:pPr marL="541338" indent="-541338" defTabSz="541338">
              <a:buNone/>
            </a:pPr>
            <a:endParaRPr lang="sv-SE" dirty="0" smtClean="0"/>
          </a:p>
          <a:p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121 år av framtidstro</a:t>
            </a:r>
            <a:endParaRPr lang="sv-SE" dirty="0"/>
          </a:p>
        </p:txBody>
      </p:sp>
      <p:pic>
        <p:nvPicPr>
          <p:cNvPr id="5" name="Picture 2" descr="C:\Users\magnus.ahlqvist\Desktop\129_p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6085" y="3789040"/>
            <a:ext cx="4747916" cy="2411640"/>
          </a:xfrm>
          <a:prstGeom prst="rect">
            <a:avLst/>
          </a:prstGeom>
          <a:noFill/>
        </p:spPr>
      </p:pic>
      <p:pic>
        <p:nvPicPr>
          <p:cNvPr id="6" name="Picture 5" descr="märk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2348880"/>
            <a:ext cx="1737385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idx="4294967295"/>
          </p:nvPr>
        </p:nvSpPr>
        <p:spPr>
          <a:xfrm>
            <a:off x="1727200" y="414338"/>
            <a:ext cx="7416800" cy="1143000"/>
          </a:xfrm>
        </p:spPr>
        <p:txBody>
          <a:bodyPr>
            <a:noAutofit/>
          </a:bodyPr>
          <a:lstStyle/>
          <a:p>
            <a:r>
              <a:rPr lang="sv-SE" sz="2800" b="1" dirty="0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USD 2.5 billion investment </a:t>
            </a:r>
            <a:r>
              <a:rPr lang="sv-SE" sz="2800" b="1" dirty="0" err="1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extends</a:t>
            </a:r>
            <a:r>
              <a:rPr lang="sv-SE" sz="2800" b="1" dirty="0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sv-SE" sz="2800" b="1" dirty="0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</a:br>
            <a:r>
              <a:rPr lang="sv-SE" sz="2800" b="1" dirty="0" err="1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lifetime</a:t>
            </a:r>
            <a:r>
              <a:rPr lang="sv-SE" sz="2800" b="1" dirty="0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sv-SE" sz="2800" b="1" dirty="0" err="1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our</a:t>
            </a:r>
            <a:r>
              <a:rPr lang="sv-SE" sz="2800" b="1" dirty="0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2800" b="1" dirty="0" err="1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mines</a:t>
            </a:r>
            <a:r>
              <a:rPr lang="sv-SE" sz="2800" b="1" dirty="0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+25 </a:t>
            </a:r>
            <a:r>
              <a:rPr lang="sv-SE" sz="2800" b="1" dirty="0" err="1" smtClean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years</a:t>
            </a:r>
            <a:endParaRPr lang="sv-SE" sz="2800" b="1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upp 22"/>
          <p:cNvGrpSpPr/>
          <p:nvPr/>
        </p:nvGrpSpPr>
        <p:grpSpPr>
          <a:xfrm>
            <a:off x="1453083" y="1700808"/>
            <a:ext cx="6791325" cy="4320480"/>
            <a:chOff x="1453083" y="1700808"/>
            <a:chExt cx="6791325" cy="4320480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53083" y="1772816"/>
              <a:ext cx="6791325" cy="4248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ktangel 16"/>
            <p:cNvSpPr/>
            <p:nvPr/>
          </p:nvSpPr>
          <p:spPr>
            <a:xfrm>
              <a:off x="3048546" y="2276872"/>
              <a:ext cx="3888432" cy="792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Frihandsfigur 17"/>
            <p:cNvSpPr/>
            <p:nvPr/>
          </p:nvSpPr>
          <p:spPr>
            <a:xfrm>
              <a:off x="3087692" y="3029164"/>
              <a:ext cx="3718192" cy="748796"/>
            </a:xfrm>
            <a:custGeom>
              <a:avLst/>
              <a:gdLst>
                <a:gd name="connsiteX0" fmla="*/ 1527 w 3718192"/>
                <a:gd name="connsiteY0" fmla="*/ 74254 h 748796"/>
                <a:gd name="connsiteX1" fmla="*/ 29236 w 3718192"/>
                <a:gd name="connsiteY1" fmla="*/ 60400 h 748796"/>
                <a:gd name="connsiteX2" fmla="*/ 223199 w 3718192"/>
                <a:gd name="connsiteY2" fmla="*/ 101963 h 748796"/>
                <a:gd name="connsiteX3" fmla="*/ 250909 w 3718192"/>
                <a:gd name="connsiteY3" fmla="*/ 129672 h 748796"/>
                <a:gd name="connsiteX4" fmla="*/ 292472 w 3718192"/>
                <a:gd name="connsiteY4" fmla="*/ 157381 h 748796"/>
                <a:gd name="connsiteX5" fmla="*/ 389454 w 3718192"/>
                <a:gd name="connsiteY5" fmla="*/ 185091 h 748796"/>
                <a:gd name="connsiteX6" fmla="*/ 431018 w 3718192"/>
                <a:gd name="connsiteY6" fmla="*/ 198945 h 748796"/>
                <a:gd name="connsiteX7" fmla="*/ 2633890 w 3718192"/>
                <a:gd name="connsiteY7" fmla="*/ 212800 h 748796"/>
                <a:gd name="connsiteX8" fmla="*/ 3589854 w 3718192"/>
                <a:gd name="connsiteY8" fmla="*/ 226654 h 748796"/>
                <a:gd name="connsiteX9" fmla="*/ 3603709 w 3718192"/>
                <a:gd name="connsiteY9" fmla="*/ 268218 h 748796"/>
                <a:gd name="connsiteX10" fmla="*/ 3575999 w 3718192"/>
                <a:gd name="connsiteY10" fmla="*/ 240509 h 748796"/>
                <a:gd name="connsiteX11" fmla="*/ 3589854 w 3718192"/>
                <a:gd name="connsiteY11" fmla="*/ 323636 h 748796"/>
                <a:gd name="connsiteX12" fmla="*/ 3603709 w 3718192"/>
                <a:gd name="connsiteY12" fmla="*/ 392909 h 748796"/>
                <a:gd name="connsiteX13" fmla="*/ 3631418 w 3718192"/>
                <a:gd name="connsiteY13" fmla="*/ 476036 h 748796"/>
                <a:gd name="connsiteX14" fmla="*/ 3645272 w 3718192"/>
                <a:gd name="connsiteY14" fmla="*/ 517600 h 748796"/>
                <a:gd name="connsiteX15" fmla="*/ 3686836 w 3718192"/>
                <a:gd name="connsiteY15" fmla="*/ 600727 h 748796"/>
                <a:gd name="connsiteX16" fmla="*/ 3700690 w 3718192"/>
                <a:gd name="connsiteY16" fmla="*/ 711563 h 748796"/>
                <a:gd name="connsiteX17" fmla="*/ 3686836 w 3718192"/>
                <a:gd name="connsiteY17" fmla="*/ 46545 h 748796"/>
                <a:gd name="connsiteX18" fmla="*/ 3603709 w 3718192"/>
                <a:gd name="connsiteY18" fmla="*/ 32691 h 748796"/>
                <a:gd name="connsiteX19" fmla="*/ 3354327 w 3718192"/>
                <a:gd name="connsiteY19" fmla="*/ 4981 h 748796"/>
                <a:gd name="connsiteX20" fmla="*/ 112363 w 3718192"/>
                <a:gd name="connsiteY20" fmla="*/ 18836 h 748796"/>
                <a:gd name="connsiteX21" fmla="*/ 1527 w 3718192"/>
                <a:gd name="connsiteY21" fmla="*/ 74254 h 74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18192" h="748796">
                  <a:moveTo>
                    <a:pt x="1527" y="74254"/>
                  </a:moveTo>
                  <a:cubicBezTo>
                    <a:pt x="102718" y="40524"/>
                    <a:pt x="112990" y="39461"/>
                    <a:pt x="29236" y="60400"/>
                  </a:cubicBezTo>
                  <a:cubicBezTo>
                    <a:pt x="130939" y="128203"/>
                    <a:pt x="0" y="50456"/>
                    <a:pt x="223199" y="101963"/>
                  </a:cubicBezTo>
                  <a:cubicBezTo>
                    <a:pt x="235927" y="104900"/>
                    <a:pt x="240709" y="121512"/>
                    <a:pt x="250909" y="129672"/>
                  </a:cubicBezTo>
                  <a:cubicBezTo>
                    <a:pt x="263911" y="140074"/>
                    <a:pt x="277579" y="149934"/>
                    <a:pt x="292472" y="157381"/>
                  </a:cubicBezTo>
                  <a:cubicBezTo>
                    <a:pt x="314617" y="168454"/>
                    <a:pt x="368739" y="179173"/>
                    <a:pt x="389454" y="185091"/>
                  </a:cubicBezTo>
                  <a:cubicBezTo>
                    <a:pt x="403496" y="189103"/>
                    <a:pt x="416415" y="198765"/>
                    <a:pt x="431018" y="198945"/>
                  </a:cubicBezTo>
                  <a:lnTo>
                    <a:pt x="2633890" y="212800"/>
                  </a:lnTo>
                  <a:lnTo>
                    <a:pt x="3589854" y="226654"/>
                  </a:lnTo>
                  <a:cubicBezTo>
                    <a:pt x="3604434" y="227487"/>
                    <a:pt x="3614036" y="257891"/>
                    <a:pt x="3603709" y="268218"/>
                  </a:cubicBezTo>
                  <a:lnTo>
                    <a:pt x="3575999" y="240509"/>
                  </a:lnTo>
                  <a:cubicBezTo>
                    <a:pt x="3550414" y="317267"/>
                    <a:pt x="3561417" y="247803"/>
                    <a:pt x="3589854" y="323636"/>
                  </a:cubicBezTo>
                  <a:cubicBezTo>
                    <a:pt x="3598122" y="345685"/>
                    <a:pt x="3597513" y="370190"/>
                    <a:pt x="3603709" y="392909"/>
                  </a:cubicBezTo>
                  <a:cubicBezTo>
                    <a:pt x="3611394" y="421088"/>
                    <a:pt x="3622182" y="448327"/>
                    <a:pt x="3631418" y="476036"/>
                  </a:cubicBezTo>
                  <a:cubicBezTo>
                    <a:pt x="3636036" y="489891"/>
                    <a:pt x="3637171" y="505449"/>
                    <a:pt x="3645272" y="517600"/>
                  </a:cubicBezTo>
                  <a:cubicBezTo>
                    <a:pt x="3681082" y="571314"/>
                    <a:pt x="3667715" y="543367"/>
                    <a:pt x="3686836" y="600727"/>
                  </a:cubicBezTo>
                  <a:cubicBezTo>
                    <a:pt x="3691454" y="637672"/>
                    <a:pt x="3700690" y="748796"/>
                    <a:pt x="3700690" y="711563"/>
                  </a:cubicBezTo>
                  <a:cubicBezTo>
                    <a:pt x="3700690" y="489842"/>
                    <a:pt x="3718192" y="266037"/>
                    <a:pt x="3686836" y="46545"/>
                  </a:cubicBezTo>
                  <a:cubicBezTo>
                    <a:pt x="3682863" y="18736"/>
                    <a:pt x="3631418" y="37309"/>
                    <a:pt x="3603709" y="32691"/>
                  </a:cubicBezTo>
                  <a:cubicBezTo>
                    <a:pt x="3505638" y="0"/>
                    <a:pt x="3532238" y="4981"/>
                    <a:pt x="3354327" y="4981"/>
                  </a:cubicBezTo>
                  <a:lnTo>
                    <a:pt x="112363" y="18836"/>
                  </a:lnTo>
                  <a:lnTo>
                    <a:pt x="1527" y="742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Rektangel 18"/>
            <p:cNvSpPr/>
            <p:nvPr/>
          </p:nvSpPr>
          <p:spPr>
            <a:xfrm>
              <a:off x="6720954" y="3068960"/>
              <a:ext cx="144016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0" name="Rektangel 19"/>
            <p:cNvSpPr/>
            <p:nvPr/>
          </p:nvSpPr>
          <p:spPr>
            <a:xfrm>
              <a:off x="6792962" y="3501008"/>
              <a:ext cx="72008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Frihandsfigur 20"/>
            <p:cNvSpPr/>
            <p:nvPr/>
          </p:nvSpPr>
          <p:spPr>
            <a:xfrm>
              <a:off x="2955291" y="3034145"/>
              <a:ext cx="256915" cy="83128"/>
            </a:xfrm>
            <a:custGeom>
              <a:avLst/>
              <a:gdLst>
                <a:gd name="connsiteX0" fmla="*/ 23091 w 256915"/>
                <a:gd name="connsiteY0" fmla="*/ 83128 h 83128"/>
                <a:gd name="connsiteX1" fmla="*/ 147782 w 256915"/>
                <a:gd name="connsiteY1" fmla="*/ 69273 h 83128"/>
                <a:gd name="connsiteX2" fmla="*/ 244764 w 256915"/>
                <a:gd name="connsiteY2" fmla="*/ 55419 h 83128"/>
                <a:gd name="connsiteX3" fmla="*/ 230910 w 256915"/>
                <a:gd name="connsiteY3" fmla="*/ 13855 h 83128"/>
                <a:gd name="connsiteX4" fmla="*/ 189346 w 256915"/>
                <a:gd name="connsiteY4" fmla="*/ 0 h 83128"/>
                <a:gd name="connsiteX5" fmla="*/ 120073 w 256915"/>
                <a:gd name="connsiteY5" fmla="*/ 13855 h 83128"/>
                <a:gd name="connsiteX6" fmla="*/ 9237 w 256915"/>
                <a:gd name="connsiteY6" fmla="*/ 69273 h 83128"/>
                <a:gd name="connsiteX7" fmla="*/ 23091 w 256915"/>
                <a:gd name="connsiteY7" fmla="*/ 83128 h 83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915" h="83128">
                  <a:moveTo>
                    <a:pt x="23091" y="83128"/>
                  </a:moveTo>
                  <a:cubicBezTo>
                    <a:pt x="46182" y="83128"/>
                    <a:pt x="106285" y="74460"/>
                    <a:pt x="147782" y="69273"/>
                  </a:cubicBezTo>
                  <a:cubicBezTo>
                    <a:pt x="180185" y="65223"/>
                    <a:pt x="217593" y="73533"/>
                    <a:pt x="244764" y="55419"/>
                  </a:cubicBezTo>
                  <a:cubicBezTo>
                    <a:pt x="256915" y="47318"/>
                    <a:pt x="241237" y="24182"/>
                    <a:pt x="230910" y="13855"/>
                  </a:cubicBezTo>
                  <a:cubicBezTo>
                    <a:pt x="220583" y="3528"/>
                    <a:pt x="203201" y="4618"/>
                    <a:pt x="189346" y="0"/>
                  </a:cubicBezTo>
                  <a:lnTo>
                    <a:pt x="120073" y="13855"/>
                  </a:lnTo>
                  <a:cubicBezTo>
                    <a:pt x="39778" y="28455"/>
                    <a:pt x="41114" y="5518"/>
                    <a:pt x="9237" y="69273"/>
                  </a:cubicBezTo>
                  <a:cubicBezTo>
                    <a:pt x="7172" y="73404"/>
                    <a:pt x="0" y="83128"/>
                    <a:pt x="23091" y="831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2" name="textruta 21"/>
            <p:cNvSpPr txBox="1"/>
            <p:nvPr/>
          </p:nvSpPr>
          <p:spPr>
            <a:xfrm>
              <a:off x="1824410" y="1700808"/>
              <a:ext cx="3223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>
                  <a:solidFill>
                    <a:srgbClr val="595959"/>
                  </a:solidFill>
                </a:rPr>
                <a:t>Final </a:t>
              </a:r>
              <a:r>
                <a:rPr lang="sv-SE" dirty="0" err="1" smtClean="0">
                  <a:solidFill>
                    <a:srgbClr val="595959"/>
                  </a:solidFill>
                </a:rPr>
                <a:t>products</a:t>
              </a:r>
              <a:r>
                <a:rPr lang="sv-SE" dirty="0" smtClean="0">
                  <a:solidFill>
                    <a:srgbClr val="595959"/>
                  </a:solidFill>
                </a:rPr>
                <a:t> [</a:t>
              </a:r>
              <a:r>
                <a:rPr lang="sv-SE" dirty="0" err="1" smtClean="0">
                  <a:solidFill>
                    <a:srgbClr val="595959"/>
                  </a:solidFill>
                </a:rPr>
                <a:t>Mtonnes/year</a:t>
              </a:r>
              <a:r>
                <a:rPr lang="sv-SE" dirty="0" smtClean="0">
                  <a:solidFill>
                    <a:srgbClr val="595959"/>
                  </a:solidFill>
                </a:rPr>
                <a:t>]</a:t>
              </a:r>
              <a:endParaRPr lang="sv-SE" dirty="0">
                <a:solidFill>
                  <a:srgbClr val="595959"/>
                </a:solidFill>
              </a:endParaRPr>
            </a:p>
          </p:txBody>
        </p:sp>
      </p:grpSp>
      <p:sp>
        <p:nvSpPr>
          <p:cNvPr id="24" name="Platshållare för bildnummer 4"/>
          <p:cNvSpPr txBox="1">
            <a:spLocks/>
          </p:cNvSpPr>
          <p:nvPr/>
        </p:nvSpPr>
        <p:spPr>
          <a:xfrm>
            <a:off x="107504" y="6381328"/>
            <a:ext cx="514350" cy="46831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B3B60-CAE9-41CF-B13F-A70FD9D7FA7E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2" name="Bildobjekt 4"/>
          <p:cNvPicPr>
            <a:picLocks noChangeAspect="1"/>
          </p:cNvPicPr>
          <p:nvPr/>
        </p:nvPicPr>
        <p:blipFill>
          <a:blip r:embed="rId3" cstate="print"/>
          <a:srcRect t="26125"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1"/>
          <p:cNvSpPr>
            <a:spLocks noGrp="1"/>
          </p:cNvSpPr>
          <p:nvPr>
            <p:ph idx="4294967295"/>
          </p:nvPr>
        </p:nvSpPr>
        <p:spPr bwMode="auto">
          <a:xfrm>
            <a:off x="1798638" y="1844675"/>
            <a:ext cx="7345362" cy="34559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buFont typeface="Times" pitchFamily="18" charset="0"/>
              <a:buChar char="•"/>
            </a:pPr>
            <a:r>
              <a:rPr lang="en-US" sz="2200" b="1" dirty="0" smtClean="0">
                <a:solidFill>
                  <a:srgbClr val="595959"/>
                </a:solidFill>
                <a:latin typeface="Arial" charset="0"/>
                <a:cs typeface="Arial" charset="0"/>
              </a:rPr>
              <a:t>LKAB Green Pellets</a:t>
            </a:r>
          </a:p>
          <a:p>
            <a:pPr>
              <a:lnSpc>
                <a:spcPct val="150000"/>
              </a:lnSpc>
              <a:buFont typeface="Times" pitchFamily="18" charset="0"/>
              <a:buChar char="•"/>
            </a:pPr>
            <a:r>
              <a:rPr lang="en-US" sz="2200" b="1" dirty="0" smtClean="0">
                <a:solidFill>
                  <a:srgbClr val="595959"/>
                </a:solidFill>
                <a:latin typeface="Arial" charset="0"/>
                <a:cs typeface="Arial" charset="0"/>
              </a:rPr>
              <a:t>Long-term reliable supplier</a:t>
            </a:r>
          </a:p>
          <a:p>
            <a:pPr>
              <a:lnSpc>
                <a:spcPct val="150000"/>
              </a:lnSpc>
              <a:buFont typeface="Times" pitchFamily="18" charset="0"/>
              <a:buChar char="•"/>
            </a:pPr>
            <a:r>
              <a:rPr lang="en-US" sz="2200" b="1" dirty="0" smtClean="0">
                <a:solidFill>
                  <a:srgbClr val="595959"/>
                </a:solidFill>
                <a:latin typeface="Arial" charset="0"/>
                <a:cs typeface="Arial" charset="0"/>
              </a:rPr>
              <a:t>World-leading R&amp;D</a:t>
            </a:r>
          </a:p>
          <a:p>
            <a:pPr eaLnBrk="1" hangingPunct="1">
              <a:lnSpc>
                <a:spcPct val="150000"/>
              </a:lnSpc>
              <a:buFont typeface="Times" pitchFamily="18" charset="0"/>
              <a:buChar char="•"/>
            </a:pPr>
            <a:r>
              <a:rPr lang="en-US" sz="2200" b="1" dirty="0" smtClean="0">
                <a:solidFill>
                  <a:srgbClr val="595959"/>
                </a:solidFill>
                <a:latin typeface="Arial" charset="0"/>
                <a:cs typeface="Arial" charset="0"/>
              </a:rPr>
              <a:t>Total quality from mine to customer</a:t>
            </a:r>
          </a:p>
          <a:p>
            <a:pPr eaLnBrk="1" hangingPunct="1">
              <a:lnSpc>
                <a:spcPct val="150000"/>
              </a:lnSpc>
              <a:buFont typeface="Times" pitchFamily="18" charset="0"/>
              <a:buChar char="•"/>
            </a:pPr>
            <a:r>
              <a:rPr lang="en-US" sz="2200" b="1" dirty="0" smtClean="0">
                <a:solidFill>
                  <a:srgbClr val="595959"/>
                </a:solidFill>
                <a:latin typeface="Arial" charset="0"/>
                <a:cs typeface="Arial" charset="0"/>
              </a:rPr>
              <a:t>Sustainable supplier of value-in-use for the steel industry</a:t>
            </a:r>
          </a:p>
        </p:txBody>
      </p:sp>
      <p:sp>
        <p:nvSpPr>
          <p:cNvPr id="38915" name="Title 2"/>
          <p:cNvSpPr>
            <a:spLocks noGrp="1"/>
          </p:cNvSpPr>
          <p:nvPr>
            <p:ph type="title" idx="4294967295"/>
          </p:nvPr>
        </p:nvSpPr>
        <p:spPr bwMode="auto">
          <a:xfrm>
            <a:off x="1839913" y="760413"/>
            <a:ext cx="7304087" cy="6429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b="1" dirty="0" smtClean="0">
                <a:solidFill>
                  <a:srgbClr val="595959"/>
                </a:solidFill>
                <a:latin typeface="Arial" charset="0"/>
                <a:cs typeface="Arial" charset="0"/>
              </a:rPr>
              <a:t>Added value for the steel industry</a:t>
            </a:r>
          </a:p>
        </p:txBody>
      </p:sp>
      <p:sp>
        <p:nvSpPr>
          <p:cNvPr id="5" name="Platshållare för bildnummer 4"/>
          <p:cNvSpPr txBox="1">
            <a:spLocks/>
          </p:cNvSpPr>
          <p:nvPr/>
        </p:nvSpPr>
        <p:spPr>
          <a:xfrm>
            <a:off x="107504" y="6345063"/>
            <a:ext cx="514350" cy="46831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B3B60-CAE9-41CF-B13F-A70FD9D7FA7E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6" name="Bildobjekt 4"/>
          <p:cNvPicPr>
            <a:picLocks noChangeAspect="1"/>
          </p:cNvPicPr>
          <p:nvPr/>
        </p:nvPicPr>
        <p:blipFill>
          <a:blip r:embed="rId3" cstate="print"/>
          <a:srcRect t="26125"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0"/>
          </p:nvPr>
        </p:nvSpPr>
        <p:spPr>
          <a:xfrm>
            <a:off x="1448363" y="1988840"/>
            <a:ext cx="6552662" cy="4500594"/>
          </a:xfrm>
        </p:spPr>
        <p:txBody>
          <a:bodyPr/>
          <a:lstStyle/>
          <a:p>
            <a:pPr>
              <a:buNone/>
            </a:pPr>
            <a:endParaRPr lang="sv-SE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961" y="760854"/>
            <a:ext cx="7304942" cy="1444009"/>
          </a:xfrm>
          <a:prstGeom prst="rect">
            <a:avLst/>
          </a:prstGeom>
        </p:spPr>
        <p:txBody>
          <a:bodyPr anchor="t"/>
          <a:lstStyle/>
          <a:p>
            <a:r>
              <a:rPr lang="sv-SE" dirty="0" smtClean="0"/>
              <a:t>Järnvägen – en förutsättning för ett stark konkurrenskraftigt företag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9147" y="1304078"/>
            <a:ext cx="7408118" cy="55539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248554" y="548680"/>
            <a:ext cx="7304942" cy="1008112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Fler långa mötesplatser är avgörande för att snabbt öka kapaciteten</a:t>
            </a:r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5076056" y="1628800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smtClean="0"/>
              <a:t>Endast 23 av 52 </a:t>
            </a:r>
            <a:r>
              <a:rPr lang="sv-SE" sz="1600" dirty="0" err="1" smtClean="0"/>
              <a:t>st</a:t>
            </a:r>
            <a:r>
              <a:rPr lang="sv-SE" sz="1600" dirty="0" smtClean="0"/>
              <a:t> mötesplaster är av </a:t>
            </a:r>
            <a:r>
              <a:rPr lang="sv-SE" sz="1600" dirty="0" err="1" smtClean="0"/>
              <a:t>fulllängd</a:t>
            </a:r>
            <a:endParaRPr lang="sv-SE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3"/>
          </p:nvPr>
        </p:nvGraphicFramePr>
        <p:xfrm>
          <a:off x="1187624" y="1700808"/>
          <a:ext cx="7384904" cy="4637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Kapacitetsbehov järnväg</a:t>
            </a:r>
            <a:endParaRPr lang="sv-S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lutbildTÅG2"/>
          <p:cNvPicPr>
            <a:picLocks noGrp="1" noChangeAspect="1" noChangeArrowheads="1"/>
          </p:cNvPicPr>
          <p:nvPr>
            <p:ph idx="10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844824"/>
            <a:ext cx="6553200" cy="2850300"/>
          </a:xfrm>
          <a:prstGeom prst="rect">
            <a:avLst/>
          </a:prstGeom>
          <a:noFill/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456961" y="760855"/>
            <a:ext cx="6571423" cy="642942"/>
          </a:xfrm>
        </p:spPr>
        <p:txBody>
          <a:bodyPr anchor="t">
            <a:normAutofit fontScale="90000"/>
          </a:bodyPr>
          <a:lstStyle/>
          <a:p>
            <a:r>
              <a:rPr lang="sv-SE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LKAB har investerat &gt; 5.000 Mkr </a:t>
            </a:r>
            <a:br>
              <a:rPr lang="sv-SE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sv-SE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 ett nytt logistiksystem</a:t>
            </a:r>
            <a:endParaRPr lang="sv-SE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67744" y="5013176"/>
            <a:ext cx="51355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sv-SE" sz="2000" u="sng" dirty="0" smtClean="0">
                <a:latin typeface="Arial" charset="0"/>
              </a:rPr>
              <a:t>Effektiviseringsåtgärder: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sv-SE" sz="2000" dirty="0" smtClean="0">
                <a:latin typeface="Arial" charset="0"/>
              </a:rPr>
              <a:t> </a:t>
            </a:r>
            <a:r>
              <a:rPr lang="sv-SE" sz="2000" dirty="0">
                <a:latin typeface="Arial" charset="0"/>
              </a:rPr>
              <a:t>Ökad </a:t>
            </a:r>
            <a:r>
              <a:rPr lang="sv-SE" sz="2000" dirty="0" smtClean="0">
                <a:latin typeface="Arial" charset="0"/>
              </a:rPr>
              <a:t>lastvikt – 30 t:s </a:t>
            </a:r>
            <a:r>
              <a:rPr lang="sv-SE" sz="2000" dirty="0" err="1" smtClean="0">
                <a:latin typeface="Arial" charset="0"/>
              </a:rPr>
              <a:t>axellast</a:t>
            </a:r>
            <a:endParaRPr lang="sv-SE" sz="2000" dirty="0">
              <a:latin typeface="Arial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sv-SE" sz="2000" dirty="0">
                <a:latin typeface="Arial" charset="0"/>
              </a:rPr>
              <a:t> Enhetlig lok- och vagnsstruktur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sv-SE" sz="2000" dirty="0">
                <a:latin typeface="Arial" charset="0"/>
              </a:rPr>
              <a:t> Effektiva </a:t>
            </a:r>
            <a:r>
              <a:rPr lang="sv-SE" sz="2000" dirty="0" smtClean="0">
                <a:latin typeface="Arial" charset="0"/>
              </a:rPr>
              <a:t>terminaler</a:t>
            </a:r>
            <a:r>
              <a:rPr lang="en-GB" sz="2000" dirty="0">
                <a:latin typeface="Arial" charset="0"/>
              </a:rPr>
              <a:t> </a:t>
            </a:r>
            <a:r>
              <a:rPr lang="en-GB" sz="2000" dirty="0" err="1" smtClean="0">
                <a:latin typeface="Arial" charset="0"/>
              </a:rPr>
              <a:t>och</a:t>
            </a:r>
            <a:r>
              <a:rPr lang="en-GB" sz="2000" dirty="0" smtClean="0">
                <a:latin typeface="Arial" charset="0"/>
              </a:rPr>
              <a:t> </a:t>
            </a:r>
            <a:r>
              <a:rPr lang="en-GB" sz="2000" dirty="0" err="1" smtClean="0">
                <a:latin typeface="Arial" charset="0"/>
              </a:rPr>
              <a:t>hamnar</a:t>
            </a:r>
            <a:endParaRPr lang="sv-SE" sz="20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62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988840"/>
            <a:ext cx="7200800" cy="4536504"/>
          </a:xfrm>
        </p:spPr>
        <p:txBody>
          <a:bodyPr/>
          <a:lstStyle/>
          <a:p>
            <a:pPr algn="l"/>
            <a:r>
              <a:rPr lang="sv-SE" b="1" dirty="0" smtClean="0"/>
              <a:t>IORE lok</a:t>
            </a:r>
            <a:endParaRPr lang="sv-SE" dirty="0" smtClean="0"/>
          </a:p>
          <a:p>
            <a:pPr algn="l"/>
            <a:r>
              <a:rPr lang="sv-SE" sz="2000" dirty="0" smtClean="0"/>
              <a:t>12 </a:t>
            </a:r>
            <a:r>
              <a:rPr lang="sv-SE" sz="2000" dirty="0" err="1" smtClean="0"/>
              <a:t>sept</a:t>
            </a:r>
            <a:r>
              <a:rPr lang="sv-SE" sz="2000" dirty="0" smtClean="0"/>
              <a:t> 1999 kontrakt på 9 lok. Levererades 2000 - 2004</a:t>
            </a:r>
          </a:p>
          <a:p>
            <a:pPr algn="l"/>
            <a:r>
              <a:rPr lang="sv-SE" sz="2000" dirty="0" smtClean="0"/>
              <a:t>22 aug 2007 kontrakt på 4 lok. Levererades under 2010</a:t>
            </a:r>
          </a:p>
          <a:p>
            <a:pPr algn="l"/>
            <a:r>
              <a:rPr lang="sv-SE" sz="2000" b="1" dirty="0" smtClean="0"/>
              <a:t>April 2011 kontrakt på 4 lok för leverans 2013 – 2014</a:t>
            </a:r>
          </a:p>
          <a:p>
            <a:pPr algn="l"/>
            <a:endParaRPr lang="sv-SE" sz="2000" dirty="0" smtClean="0"/>
          </a:p>
          <a:p>
            <a:pPr algn="l"/>
            <a:r>
              <a:rPr lang="sv-SE" b="1" dirty="0" smtClean="0"/>
              <a:t>F</a:t>
            </a:r>
            <a:r>
              <a:rPr lang="sv-SE" b="1" baseline="30000" dirty="0" smtClean="0"/>
              <a:t>050</a:t>
            </a:r>
            <a:r>
              <a:rPr lang="sv-SE" b="1" dirty="0" smtClean="0"/>
              <a:t> vagnar</a:t>
            </a:r>
            <a:endParaRPr lang="sv-SE" dirty="0" smtClean="0"/>
          </a:p>
          <a:p>
            <a:pPr algn="l"/>
            <a:r>
              <a:rPr lang="sv-SE" sz="2000" dirty="0" smtClean="0"/>
              <a:t>2 mars 2005 kontrakt 70 förserievagnar. Levererades 2005 -2006</a:t>
            </a:r>
          </a:p>
          <a:p>
            <a:pPr algn="l"/>
            <a:r>
              <a:rPr lang="sv-SE" sz="2000" dirty="0" smtClean="0"/>
              <a:t>7 juli 2006 kontrakt 680 vagnar med option på fler så länge tillverkning pågår. Levererades 2006 - 2010</a:t>
            </a:r>
          </a:p>
          <a:p>
            <a:pPr algn="l"/>
            <a:r>
              <a:rPr lang="sv-SE" sz="2000" dirty="0" smtClean="0"/>
              <a:t>22 mars 2010 avrop av 74 vagnar för leverans 2010 – 2011</a:t>
            </a:r>
          </a:p>
          <a:p>
            <a:pPr algn="l"/>
            <a:r>
              <a:rPr lang="sv-SE" sz="2000" b="1" dirty="0" smtClean="0"/>
              <a:t>April 2011 kontrakt på ytterligare 300 vagnar</a:t>
            </a:r>
          </a:p>
          <a:p>
            <a:pPr algn="l"/>
            <a:endParaRPr lang="sv-SE" sz="2000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456961" y="760855"/>
            <a:ext cx="7304942" cy="64294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1" charset="-128"/>
                <a:cs typeface="Arial" pitchFamily="34" charset="0"/>
              </a:rPr>
              <a:t>LKAB fortsätter investera</a:t>
            </a:r>
            <a:endParaRPr kumimoji="0" lang="sv-SE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/>
          <a:srcRect t="26125"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1331913" y="692150"/>
            <a:ext cx="7777162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v-SE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Fyra nya mötesplatser i TV:s budget 2012, skapar förutsättningar för att möta kapacitetskravet 2015</a:t>
            </a:r>
            <a:endParaRPr lang="sv-SE" sz="28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5" name="Picture 3" descr="D:\Sjöbangård Norr\DSC005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873" y="1988840"/>
            <a:ext cx="6840314" cy="455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1384724" y="6581001"/>
            <a:ext cx="1189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/>
              <a:t>TV= Trafikverket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144768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Bildobjekt 5" descr="SILA_David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1751"/>
            <a:ext cx="9144000" cy="491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1403648" y="476672"/>
            <a:ext cx="69961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595959"/>
                </a:solidFill>
                <a:ea typeface="ＭＳ Ｐゴシック" pitchFamily="34" charset="-128"/>
              </a:rPr>
              <a:t>Unique and efficient underground storage of iron ore products</a:t>
            </a:r>
            <a:endParaRPr lang="en-US" sz="2800" b="1" dirty="0">
              <a:solidFill>
                <a:srgbClr val="595959"/>
              </a:solidFill>
              <a:ea typeface="ＭＳ Ｐゴシック" pitchFamily="34" charset="-128"/>
            </a:endParaRPr>
          </a:p>
        </p:txBody>
      </p:sp>
      <p:sp>
        <p:nvSpPr>
          <p:cNvPr id="6" name="Platshållare för bildnummer 4"/>
          <p:cNvSpPr txBox="1">
            <a:spLocks/>
          </p:cNvSpPr>
          <p:nvPr/>
        </p:nvSpPr>
        <p:spPr>
          <a:xfrm>
            <a:off x="107504" y="6345063"/>
            <a:ext cx="514350" cy="46831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B3B60-CAE9-41CF-B13F-A70FD9D7FA7E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4" cstate="print"/>
          <a:srcRect t="26125"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331640" y="5445224"/>
            <a:ext cx="6984776" cy="1224136"/>
          </a:xfrm>
          <a:prstGeom prst="roundRect">
            <a:avLst>
              <a:gd name="adj" fmla="val 3468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sv-SE">
              <a:solidFill>
                <a:schemeClr val="tx1">
                  <a:lumMod val="75000"/>
                  <a:lumOff val="25000"/>
                </a:schemeClr>
              </a:solidFill>
              <a:ea typeface="ＭＳ Ｐゴシック" pitchFamily="1" charset="-128"/>
            </a:endParaRP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Kiruna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sz="1800" dirty="0" smtClean="0"/>
              <a:t/>
            </a:r>
            <a:br>
              <a:rPr lang="sv-SE" sz="1800" dirty="0" smtClean="0"/>
            </a:br>
            <a:r>
              <a:rPr lang="sv-SE" sz="1800" dirty="0" smtClean="0"/>
              <a:t/>
            </a:r>
            <a:br>
              <a:rPr lang="sv-SE" sz="1800" dirty="0" smtClean="0"/>
            </a:br>
            <a:r>
              <a:rPr lang="sv-SE" sz="1800" dirty="0" smtClean="0"/>
              <a:t/>
            </a:r>
            <a:br>
              <a:rPr lang="sv-SE" sz="1800" dirty="0" smtClean="0"/>
            </a:br>
            <a:r>
              <a:rPr lang="sv-SE" sz="1800" dirty="0"/>
              <a:t/>
            </a:r>
            <a:br>
              <a:rPr lang="sv-SE" sz="1800" dirty="0"/>
            </a:br>
            <a:r>
              <a:rPr lang="sv-SE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sv-SE" sz="1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malmkropp som sluttar in under staden, </a:t>
            </a:r>
            <a:r>
              <a:rPr lang="sv-SE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dagens brytning </a:t>
            </a:r>
            <a:br>
              <a:rPr lang="sv-SE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v-SE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påverkar </a:t>
            </a:r>
            <a:r>
              <a:rPr lang="sv-SE" sz="1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staden även om den </a:t>
            </a:r>
            <a:r>
              <a:rPr lang="sv-SE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skulle </a:t>
            </a:r>
            <a:r>
              <a:rPr lang="sv-SE" sz="1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upphöra </a:t>
            </a:r>
            <a:r>
              <a:rPr lang="sv-SE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idag. </a:t>
            </a:r>
            <a:r>
              <a:rPr lang="sv-SE" sz="1800" dirty="0"/>
              <a:t/>
            </a:r>
            <a:br>
              <a:rPr lang="sv-SE" sz="1800" dirty="0"/>
            </a:br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173747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Järnmalmsverksamheten</a:t>
            </a:r>
            <a:endParaRPr lang="sv-SE" dirty="0"/>
          </a:p>
        </p:txBody>
      </p:sp>
      <p:pic>
        <p:nvPicPr>
          <p:cNvPr id="4" name="Bildobjekt 24" descr="LKABland.ai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3608" y="764704"/>
            <a:ext cx="6756747" cy="5067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ktangel 4"/>
          <p:cNvSpPr/>
          <p:nvPr/>
        </p:nvSpPr>
        <p:spPr>
          <a:xfrm>
            <a:off x="755576" y="1484784"/>
            <a:ext cx="20882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 smtClean="0"/>
              <a:t>Två underjordsgruvor; </a:t>
            </a:r>
            <a:br>
              <a:rPr lang="sv-SE" sz="1400" dirty="0" smtClean="0"/>
            </a:br>
            <a:r>
              <a:rPr lang="sv-SE" sz="1400" dirty="0" smtClean="0"/>
              <a:t>Malmberget och Kiruna</a:t>
            </a:r>
          </a:p>
          <a:p>
            <a:r>
              <a:rPr lang="sv-SE" sz="1400" dirty="0" smtClean="0"/>
              <a:t>Dagbrott i </a:t>
            </a:r>
            <a:r>
              <a:rPr lang="sv-SE" sz="1400" dirty="0" err="1" smtClean="0"/>
              <a:t>Svappavaara</a:t>
            </a:r>
            <a:r>
              <a:rPr lang="sv-SE" sz="1400" dirty="0" smtClean="0"/>
              <a:t> </a:t>
            </a:r>
          </a:p>
          <a:p>
            <a:r>
              <a:rPr lang="sv-SE" sz="1400" dirty="0" smtClean="0"/>
              <a:t>Sex </a:t>
            </a:r>
            <a:r>
              <a:rPr lang="sv-SE" sz="1400" dirty="0" err="1" smtClean="0"/>
              <a:t>pelletsverk</a:t>
            </a:r>
            <a:endParaRPr lang="sv-SE" sz="1400" dirty="0" smtClean="0"/>
          </a:p>
          <a:p>
            <a:r>
              <a:rPr lang="sv-SE" sz="1400" dirty="0" smtClean="0"/>
              <a:t>Två hamnar; Narvik </a:t>
            </a:r>
            <a:br>
              <a:rPr lang="sv-SE" sz="1400" dirty="0" smtClean="0"/>
            </a:br>
            <a:r>
              <a:rPr lang="sv-SE" sz="1400" dirty="0" smtClean="0"/>
              <a:t>och Luleå</a:t>
            </a:r>
          </a:p>
          <a:p>
            <a:r>
              <a:rPr lang="sv-SE" sz="1400" dirty="0" smtClean="0"/>
              <a:t>15 lok och 1500 vagnar</a:t>
            </a:r>
          </a:p>
          <a:p>
            <a:r>
              <a:rPr lang="sv-SE" sz="1400" dirty="0" smtClean="0"/>
              <a:t>”Sveriges största åkeri”</a:t>
            </a:r>
          </a:p>
        </p:txBody>
      </p:sp>
      <p:sp>
        <p:nvSpPr>
          <p:cNvPr id="6" name="Koppling 5"/>
          <p:cNvSpPr/>
          <p:nvPr/>
        </p:nvSpPr>
        <p:spPr>
          <a:xfrm>
            <a:off x="3923928" y="3140968"/>
            <a:ext cx="144016" cy="144016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Koppling 6"/>
          <p:cNvSpPr/>
          <p:nvPr/>
        </p:nvSpPr>
        <p:spPr>
          <a:xfrm>
            <a:off x="4427984" y="3573016"/>
            <a:ext cx="144016" cy="144016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Koppling 7"/>
          <p:cNvSpPr/>
          <p:nvPr/>
        </p:nvSpPr>
        <p:spPr>
          <a:xfrm>
            <a:off x="4788024" y="4221088"/>
            <a:ext cx="144016" cy="144016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Koppling 10"/>
          <p:cNvSpPr/>
          <p:nvPr/>
        </p:nvSpPr>
        <p:spPr>
          <a:xfrm>
            <a:off x="4499992" y="3717032"/>
            <a:ext cx="144016" cy="144016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Koppling 11"/>
          <p:cNvSpPr/>
          <p:nvPr/>
        </p:nvSpPr>
        <p:spPr>
          <a:xfrm>
            <a:off x="4355976" y="3789040"/>
            <a:ext cx="144016" cy="144016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5" name="textruta 14"/>
          <p:cNvSpPr txBox="1"/>
          <p:nvPr/>
        </p:nvSpPr>
        <p:spPr>
          <a:xfrm>
            <a:off x="4067944" y="2996952"/>
            <a:ext cx="656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accent6"/>
                </a:solidFill>
              </a:rPr>
              <a:t>Narvik</a:t>
            </a:r>
            <a:endParaRPr lang="sv-SE" sz="1400" dirty="0">
              <a:solidFill>
                <a:schemeClr val="accent6"/>
              </a:solidFill>
            </a:endParaRPr>
          </a:p>
        </p:txBody>
      </p:sp>
      <p:sp>
        <p:nvSpPr>
          <p:cNvPr id="16" name="textruta 15"/>
          <p:cNvSpPr txBox="1"/>
          <p:nvPr/>
        </p:nvSpPr>
        <p:spPr>
          <a:xfrm>
            <a:off x="4572000" y="3429000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accent6"/>
                </a:solidFill>
              </a:rPr>
              <a:t>Kiruna</a:t>
            </a:r>
            <a:endParaRPr lang="sv-SE" sz="1400" dirty="0">
              <a:solidFill>
                <a:schemeClr val="accent6"/>
              </a:solidFill>
            </a:endParaRPr>
          </a:p>
        </p:txBody>
      </p:sp>
      <p:sp>
        <p:nvSpPr>
          <p:cNvPr id="20" name="Ellips 19"/>
          <p:cNvSpPr/>
          <p:nvPr/>
        </p:nvSpPr>
        <p:spPr>
          <a:xfrm rot="18814108">
            <a:off x="4137016" y="2911687"/>
            <a:ext cx="422223" cy="1146991"/>
          </a:xfrm>
          <a:prstGeom prst="ellips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17" name="textruta 16"/>
          <p:cNvSpPr txBox="1"/>
          <p:nvPr/>
        </p:nvSpPr>
        <p:spPr>
          <a:xfrm>
            <a:off x="4716016" y="3645024"/>
            <a:ext cx="1100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>
                <a:solidFill>
                  <a:schemeClr val="accent6"/>
                </a:solidFill>
              </a:rPr>
              <a:t>Svappavaara</a:t>
            </a:r>
            <a:endParaRPr lang="sv-SE" sz="1400" dirty="0">
              <a:solidFill>
                <a:schemeClr val="accent6"/>
              </a:solidFill>
            </a:endParaRPr>
          </a:p>
        </p:txBody>
      </p:sp>
      <p:sp>
        <p:nvSpPr>
          <p:cNvPr id="18" name="textruta 17"/>
          <p:cNvSpPr txBox="1"/>
          <p:nvPr/>
        </p:nvSpPr>
        <p:spPr>
          <a:xfrm>
            <a:off x="3779912" y="3861048"/>
            <a:ext cx="1087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accent6"/>
                </a:solidFill>
              </a:rPr>
              <a:t>Malmberget</a:t>
            </a:r>
            <a:endParaRPr lang="sv-SE" sz="1400" dirty="0">
              <a:solidFill>
                <a:schemeClr val="accent6"/>
              </a:solidFill>
            </a:endParaRPr>
          </a:p>
        </p:txBody>
      </p:sp>
      <p:sp>
        <p:nvSpPr>
          <p:cNvPr id="19" name="textruta 18"/>
          <p:cNvSpPr txBox="1"/>
          <p:nvPr/>
        </p:nvSpPr>
        <p:spPr>
          <a:xfrm>
            <a:off x="4283968" y="4149080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accent6"/>
                </a:solidFill>
              </a:rPr>
              <a:t>Luleå</a:t>
            </a:r>
            <a:endParaRPr lang="sv-SE" sz="1400" dirty="0">
              <a:solidFill>
                <a:schemeClr val="accent6"/>
              </a:solidFill>
            </a:endParaRPr>
          </a:p>
        </p:txBody>
      </p:sp>
      <p:sp>
        <p:nvSpPr>
          <p:cNvPr id="23" name="Ellips 22"/>
          <p:cNvSpPr/>
          <p:nvPr/>
        </p:nvSpPr>
        <p:spPr>
          <a:xfrm rot="19580243">
            <a:off x="4494279" y="3662926"/>
            <a:ext cx="398614" cy="978580"/>
          </a:xfrm>
          <a:prstGeom prst="ellipse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21" name="Bildobjekt 4"/>
          <p:cNvPicPr>
            <a:picLocks noChangeAspect="1"/>
          </p:cNvPicPr>
          <p:nvPr/>
        </p:nvPicPr>
        <p:blipFill>
          <a:blip r:embed="rId3" cstate="print"/>
          <a:srcRect t="26125"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Deformationsmodell</a:t>
            </a:r>
            <a:endParaRPr lang="sv-S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 34"/>
          <p:cNvGrpSpPr/>
          <p:nvPr/>
        </p:nvGrpSpPr>
        <p:grpSpPr>
          <a:xfrm>
            <a:off x="539552" y="1810916"/>
            <a:ext cx="8136904" cy="5019061"/>
            <a:chOff x="0" y="747714"/>
            <a:chExt cx="9906000" cy="6110287"/>
          </a:xfrm>
        </p:grpSpPr>
        <p:pic>
          <p:nvPicPr>
            <p:cNvPr id="4" name="Picture 2" descr="BrytningKra0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747714"/>
              <a:ext cx="9906000" cy="6110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8306594" y="4286250"/>
              <a:ext cx="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5680473" y="6419851"/>
              <a:ext cx="1429146" cy="284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sv-SE" sz="1800" dirty="0" smtClean="0">
                  <a:solidFill>
                    <a:schemeClr val="bg2"/>
                  </a:solidFill>
                  <a:latin typeface="Arial" charset="0"/>
                  <a:ea typeface="ＭＳ Ｐゴシック"/>
                  <a:cs typeface="ＭＳ Ｐゴシック"/>
                </a:rPr>
                <a:t>Liggvägg</a:t>
              </a:r>
              <a:endParaRPr lang="sv-SE" sz="1800" dirty="0">
                <a:solidFill>
                  <a:schemeClr val="bg2"/>
                </a:solidFill>
                <a:ea typeface="ＭＳ Ｐゴシック"/>
                <a:cs typeface="ＭＳ Ｐゴシック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2142861" y="6418263"/>
              <a:ext cx="2077508" cy="284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sv-SE" sz="1800" dirty="0" smtClean="0">
                  <a:solidFill>
                    <a:schemeClr val="bg2"/>
                  </a:solidFill>
                  <a:latin typeface="Arial" charset="0"/>
                  <a:ea typeface="ＭＳ Ｐゴシック"/>
                  <a:cs typeface="ＭＳ Ｐゴシック"/>
                </a:rPr>
                <a:t>Hängvägg</a:t>
              </a:r>
              <a:endParaRPr lang="sv-SE" sz="1800" dirty="0">
                <a:solidFill>
                  <a:schemeClr val="bg2"/>
                </a:solidFill>
                <a:ea typeface="ＭＳ Ｐゴシック"/>
                <a:cs typeface="ＭＳ Ｐゴシック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846138" y="1579563"/>
              <a:ext cx="2743068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sv-SE" sz="1600" dirty="0" smtClean="0">
                  <a:latin typeface="Arial" charset="0"/>
                  <a:ea typeface="ＭＳ Ｐゴシック"/>
                  <a:cs typeface="ＭＳ Ｐゴシック"/>
                </a:rPr>
                <a:t>Deformationszon</a:t>
              </a:r>
              <a:endParaRPr lang="sv-SE" sz="1600" dirty="0">
                <a:ea typeface="ＭＳ Ｐゴシック"/>
                <a:cs typeface="ＭＳ Ｐゴシック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4308079" y="6446838"/>
              <a:ext cx="990600" cy="284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sv-SE" sz="1400" dirty="0" smtClean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/>
                  <a:cs typeface="ＭＳ Ｐゴシック"/>
                </a:rPr>
                <a:t>Malm</a:t>
              </a:r>
              <a:endParaRPr lang="sv-SE" sz="1400" dirty="0">
                <a:solidFill>
                  <a:schemeClr val="bg1">
                    <a:lumMod val="95000"/>
                  </a:schemeClr>
                </a:solidFill>
                <a:ea typeface="ＭＳ Ｐゴシック"/>
                <a:cs typeface="ＭＳ Ｐゴシック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3085307" y="1819276"/>
              <a:ext cx="1676797" cy="284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sv-SE" sz="1600" dirty="0" smtClean="0">
                  <a:latin typeface="Arial" charset="0"/>
                  <a:ea typeface="ＭＳ Ｐゴシック"/>
                  <a:cs typeface="ＭＳ Ｐゴシック"/>
                </a:rPr>
                <a:t>Brottzon</a:t>
              </a:r>
              <a:endParaRPr lang="sv-SE" sz="1600" dirty="0">
                <a:ea typeface="ＭＳ Ｐゴシック"/>
                <a:cs typeface="ＭＳ Ｐゴシック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4667515" y="1819276"/>
              <a:ext cx="1676797" cy="284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sv-SE" sz="1600" dirty="0" smtClean="0">
                  <a:latin typeface="Arial" charset="0"/>
                  <a:ea typeface="ＭＳ Ｐゴシック"/>
                  <a:cs typeface="ＭＳ Ｐゴシック"/>
                </a:rPr>
                <a:t>Rasområde</a:t>
              </a:r>
              <a:endParaRPr lang="sv-SE" sz="1600" dirty="0">
                <a:ea typeface="ＭＳ Ｐゴシック"/>
                <a:cs typeface="ＭＳ Ｐゴシック"/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H="1" flipV="1">
              <a:off x="3295121" y="2543176"/>
              <a:ext cx="1286404" cy="3749675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H="1" flipV="1">
              <a:off x="1215894" y="2374901"/>
              <a:ext cx="3365632" cy="3921125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H="1">
              <a:off x="787665" y="6294438"/>
              <a:ext cx="375258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548614" y="5630709"/>
              <a:ext cx="3234256" cy="534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sv-SE" sz="1600" dirty="0" smtClean="0">
                  <a:latin typeface="Arial" charset="0"/>
                  <a:ea typeface="ＭＳ Ｐゴシック"/>
                  <a:cs typeface="ＭＳ Ｐゴシック"/>
                </a:rPr>
                <a:t>Lägsta brytningsnivå</a:t>
              </a:r>
              <a:endParaRPr lang="sv-SE" sz="1600" dirty="0">
                <a:ea typeface="ＭＳ Ｐゴシック"/>
                <a:cs typeface="ＭＳ Ｐゴシック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5838693" y="2305050"/>
              <a:ext cx="1601126" cy="59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sv-SE" sz="1600" dirty="0" smtClean="0">
                  <a:solidFill>
                    <a:srgbClr val="959595"/>
                  </a:solidFill>
                  <a:latin typeface="Arial" charset="0"/>
                  <a:ea typeface="ＭＳ Ｐゴシック"/>
                  <a:cs typeface="ＭＳ Ｐゴシック"/>
                </a:rPr>
                <a:t>Dagbrott</a:t>
              </a:r>
              <a:endParaRPr lang="sv-SE" sz="1600" dirty="0">
                <a:solidFill>
                  <a:srgbClr val="959595"/>
                </a:solidFill>
                <a:ea typeface="ＭＳ Ｐゴシック"/>
                <a:cs typeface="ＭＳ Ｐゴシック"/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4486937" y="2524125"/>
              <a:ext cx="110067" cy="376555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1209014" y="2200275"/>
              <a:ext cx="204827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3267605" y="2200275"/>
              <a:ext cx="120901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4505854" y="2200275"/>
              <a:ext cx="25814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V="1">
              <a:off x="7087262" y="2047875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V="1">
              <a:off x="4495535" y="2047875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V="1">
              <a:off x="3260725" y="2047875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V="1">
              <a:off x="1222772" y="2047875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2058592" y="2608264"/>
              <a:ext cx="503898" cy="714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 flipH="1" flipV="1">
              <a:off x="3298560" y="2565401"/>
              <a:ext cx="1286404" cy="37115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H="1" flipV="1">
              <a:off x="1190096" y="2349500"/>
              <a:ext cx="3413787" cy="39497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H="1" flipV="1">
              <a:off x="4486937" y="2524125"/>
              <a:ext cx="110067" cy="37655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>
              <a:off x="4990835" y="2914650"/>
              <a:ext cx="153062" cy="38100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3828257" y="2914650"/>
              <a:ext cx="306123" cy="38100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232173" y="3662363"/>
              <a:ext cx="214286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sv-SE" sz="1400" dirty="0" smtClean="0">
                  <a:solidFill>
                    <a:schemeClr val="tx2"/>
                  </a:solidFill>
                  <a:latin typeface="Arial" charset="0"/>
                </a:rPr>
                <a:t>Indikerad rörelse</a:t>
              </a:r>
              <a:endParaRPr lang="sv-SE" sz="1400" dirty="0">
                <a:solidFill>
                  <a:schemeClr val="tx2"/>
                </a:solidFill>
                <a:latin typeface="Arial" charset="0"/>
              </a:endParaRPr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 flipH="1" flipV="1">
              <a:off x="1219333" y="2590800"/>
              <a:ext cx="18917" cy="14049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1160861" y="1500188"/>
              <a:ext cx="2142860" cy="417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sv-SE" sz="1400" dirty="0" smtClean="0">
                  <a:solidFill>
                    <a:srgbClr val="339933"/>
                  </a:solidFill>
                  <a:latin typeface="Arial" charset="0"/>
                </a:rPr>
                <a:t>”Gruvstadspark”</a:t>
              </a:r>
              <a:endParaRPr lang="sv-SE" sz="1400" dirty="0">
                <a:solidFill>
                  <a:srgbClr val="339933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56960" y="760855"/>
            <a:ext cx="7507527" cy="642942"/>
          </a:xfrm>
        </p:spPr>
        <p:txBody>
          <a:bodyPr/>
          <a:lstStyle/>
          <a:p>
            <a: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Malmer och deformationsutbredning</a:t>
            </a:r>
            <a:endParaRPr lang="sv-S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Bildobjekt 4" descr="Presentation-med-Facket2009_10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29827"/>
            <a:ext cx="8532440" cy="528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 30"/>
          <p:cNvGrpSpPr>
            <a:grpSpLocks/>
          </p:cNvGrpSpPr>
          <p:nvPr/>
        </p:nvGrpSpPr>
        <p:grpSpPr bwMode="auto">
          <a:xfrm>
            <a:off x="3221003" y="1815609"/>
            <a:ext cx="3247523" cy="4074787"/>
            <a:chOff x="3364523" y="1092819"/>
            <a:chExt cx="3770203" cy="4730465"/>
          </a:xfrm>
        </p:grpSpPr>
        <p:grpSp>
          <p:nvGrpSpPr>
            <p:cNvPr id="5" name="Grupp 27"/>
            <p:cNvGrpSpPr>
              <a:grpSpLocks/>
            </p:cNvGrpSpPr>
            <p:nvPr/>
          </p:nvGrpSpPr>
          <p:grpSpPr bwMode="auto">
            <a:xfrm>
              <a:off x="3364523" y="1180495"/>
              <a:ext cx="3770203" cy="4642789"/>
              <a:chOff x="3364523" y="1180495"/>
              <a:chExt cx="3770203" cy="4642789"/>
            </a:xfrm>
          </p:grpSpPr>
          <p:sp>
            <p:nvSpPr>
              <p:cNvPr id="8" name="Frihandsfigur 8"/>
              <p:cNvSpPr>
                <a:spLocks/>
              </p:cNvSpPr>
              <p:nvPr/>
            </p:nvSpPr>
            <p:spPr bwMode="auto">
              <a:xfrm>
                <a:off x="4307305" y="3773905"/>
                <a:ext cx="2827421" cy="2049379"/>
              </a:xfrm>
              <a:custGeom>
                <a:avLst/>
                <a:gdLst>
                  <a:gd name="T0" fmla="*/ 224590 w 2827421"/>
                  <a:gd name="T1" fmla="*/ 24063 h 2049379"/>
                  <a:gd name="T2" fmla="*/ 417095 w 2827421"/>
                  <a:gd name="T3" fmla="*/ 64169 h 2049379"/>
                  <a:gd name="T4" fmla="*/ 481263 w 2827421"/>
                  <a:gd name="T5" fmla="*/ 124327 h 2049379"/>
                  <a:gd name="T6" fmla="*/ 681790 w 2827421"/>
                  <a:gd name="T7" fmla="*/ 68179 h 2049379"/>
                  <a:gd name="T8" fmla="*/ 766011 w 2827421"/>
                  <a:gd name="T9" fmla="*/ 180474 h 2049379"/>
                  <a:gd name="T10" fmla="*/ 858253 w 2827421"/>
                  <a:gd name="T11" fmla="*/ 280737 h 2049379"/>
                  <a:gd name="T12" fmla="*/ 958516 w 2827421"/>
                  <a:gd name="T13" fmla="*/ 328863 h 2049379"/>
                  <a:gd name="T14" fmla="*/ 1098888 w 2827421"/>
                  <a:gd name="T15" fmla="*/ 457200 h 2049379"/>
                  <a:gd name="T16" fmla="*/ 1239257 w 2827421"/>
                  <a:gd name="T17" fmla="*/ 497306 h 2049379"/>
                  <a:gd name="T18" fmla="*/ 1311446 w 2827421"/>
                  <a:gd name="T19" fmla="*/ 625642 h 2049379"/>
                  <a:gd name="T20" fmla="*/ 1375615 w 2827421"/>
                  <a:gd name="T21" fmla="*/ 733927 h 2049379"/>
                  <a:gd name="T22" fmla="*/ 1447804 w 2827421"/>
                  <a:gd name="T23" fmla="*/ 802106 h 2049379"/>
                  <a:gd name="T24" fmla="*/ 1624267 w 2827421"/>
                  <a:gd name="T25" fmla="*/ 862263 h 2049379"/>
                  <a:gd name="T26" fmla="*/ 1692446 w 2827421"/>
                  <a:gd name="T27" fmla="*/ 946484 h 2049379"/>
                  <a:gd name="T28" fmla="*/ 1748594 w 2827421"/>
                  <a:gd name="T29" fmla="*/ 1054769 h 2049379"/>
                  <a:gd name="T30" fmla="*/ 1856878 w 2827421"/>
                  <a:gd name="T31" fmla="*/ 1098884 h 2049379"/>
                  <a:gd name="T32" fmla="*/ 2001257 w 2827421"/>
                  <a:gd name="T33" fmla="*/ 1070811 h 2049379"/>
                  <a:gd name="T34" fmla="*/ 2021310 w 2827421"/>
                  <a:gd name="T35" fmla="*/ 1183106 h 2049379"/>
                  <a:gd name="T36" fmla="*/ 2097507 w 2827421"/>
                  <a:gd name="T37" fmla="*/ 1255295 h 2049379"/>
                  <a:gd name="T38" fmla="*/ 2209801 w 2827421"/>
                  <a:gd name="T39" fmla="*/ 1307432 h 2049379"/>
                  <a:gd name="T40" fmla="*/ 2330117 w 2827421"/>
                  <a:gd name="T41" fmla="*/ 1483895 h 2049379"/>
                  <a:gd name="T42" fmla="*/ 2402307 w 2827421"/>
                  <a:gd name="T43" fmla="*/ 1636295 h 2049379"/>
                  <a:gd name="T44" fmla="*/ 2534653 w 2827421"/>
                  <a:gd name="T45" fmla="*/ 1692442 h 2049379"/>
                  <a:gd name="T46" fmla="*/ 2646949 w 2827421"/>
                  <a:gd name="T47" fmla="*/ 1728537 h 2049379"/>
                  <a:gd name="T48" fmla="*/ 2727159 w 2827421"/>
                  <a:gd name="T49" fmla="*/ 1816769 h 2049379"/>
                  <a:gd name="T50" fmla="*/ 2574759 w 2827421"/>
                  <a:gd name="T51" fmla="*/ 1760621 h 2049379"/>
                  <a:gd name="T52" fmla="*/ 2667001 w 2827421"/>
                  <a:gd name="T53" fmla="*/ 1909011 h 2049379"/>
                  <a:gd name="T54" fmla="*/ 2767263 w 2827421"/>
                  <a:gd name="T55" fmla="*/ 2049379 h 2049379"/>
                  <a:gd name="T56" fmla="*/ 2590801 w 2827421"/>
                  <a:gd name="T57" fmla="*/ 1864895 h 2049379"/>
                  <a:gd name="T58" fmla="*/ 2434391 w 2827421"/>
                  <a:gd name="T59" fmla="*/ 1724527 h 2049379"/>
                  <a:gd name="T60" fmla="*/ 2245895 w 2827421"/>
                  <a:gd name="T61" fmla="*/ 1756611 h 2049379"/>
                  <a:gd name="T62" fmla="*/ 2157663 w 2827421"/>
                  <a:gd name="T63" fmla="*/ 1648327 h 2049379"/>
                  <a:gd name="T64" fmla="*/ 1957141 w 2827421"/>
                  <a:gd name="T65" fmla="*/ 1612232 h 2049379"/>
                  <a:gd name="T66" fmla="*/ 1848857 w 2827421"/>
                  <a:gd name="T67" fmla="*/ 1528011 h 2049379"/>
                  <a:gd name="T68" fmla="*/ 1740573 w 2827421"/>
                  <a:gd name="T69" fmla="*/ 1411706 h 2049379"/>
                  <a:gd name="T70" fmla="*/ 1604215 w 2827421"/>
                  <a:gd name="T71" fmla="*/ 1303421 h 2049379"/>
                  <a:gd name="T72" fmla="*/ 1415720 w 2827421"/>
                  <a:gd name="T73" fmla="*/ 1090863 h 2049379"/>
                  <a:gd name="T74" fmla="*/ 1339520 w 2827421"/>
                  <a:gd name="T75" fmla="*/ 1026695 h 2049379"/>
                  <a:gd name="T76" fmla="*/ 1271341 w 2827421"/>
                  <a:gd name="T77" fmla="*/ 934453 h 2049379"/>
                  <a:gd name="T78" fmla="*/ 1203162 w 2827421"/>
                  <a:gd name="T79" fmla="*/ 866274 h 2049379"/>
                  <a:gd name="T80" fmla="*/ 1303425 w 2827421"/>
                  <a:gd name="T81" fmla="*/ 790074 h 2049379"/>
                  <a:gd name="T82" fmla="*/ 1151025 w 2827421"/>
                  <a:gd name="T83" fmla="*/ 842211 h 2049379"/>
                  <a:gd name="T84" fmla="*/ 1147015 w 2827421"/>
                  <a:gd name="T85" fmla="*/ 926432 h 2049379"/>
                  <a:gd name="T86" fmla="*/ 1090867 w 2827421"/>
                  <a:gd name="T87" fmla="*/ 850232 h 2049379"/>
                  <a:gd name="T88" fmla="*/ 974558 w 2827421"/>
                  <a:gd name="T89" fmla="*/ 798095 h 2049379"/>
                  <a:gd name="T90" fmla="*/ 766011 w 2827421"/>
                  <a:gd name="T91" fmla="*/ 585537 h 2049379"/>
                  <a:gd name="T92" fmla="*/ 601579 w 2827421"/>
                  <a:gd name="T93" fmla="*/ 549442 h 2049379"/>
                  <a:gd name="T94" fmla="*/ 501316 w 2827421"/>
                  <a:gd name="T95" fmla="*/ 469232 h 2049379"/>
                  <a:gd name="T96" fmla="*/ 296779 w 2827421"/>
                  <a:gd name="T97" fmla="*/ 376990 h 2049379"/>
                  <a:gd name="T98" fmla="*/ 72190 w 2827421"/>
                  <a:gd name="T99" fmla="*/ 328863 h 2049379"/>
                  <a:gd name="T100" fmla="*/ 56148 w 2827421"/>
                  <a:gd name="T101" fmla="*/ 100263 h 204937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827421"/>
                  <a:gd name="T154" fmla="*/ 0 h 2049379"/>
                  <a:gd name="T155" fmla="*/ 2827421 w 2827421"/>
                  <a:gd name="T156" fmla="*/ 2049379 h 204937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827421" h="2049379">
                    <a:moveTo>
                      <a:pt x="52137" y="0"/>
                    </a:moveTo>
                    <a:lnTo>
                      <a:pt x="164432" y="24063"/>
                    </a:lnTo>
                    <a:lnTo>
                      <a:pt x="224590" y="24063"/>
                    </a:lnTo>
                    <a:lnTo>
                      <a:pt x="296779" y="40106"/>
                    </a:lnTo>
                    <a:lnTo>
                      <a:pt x="328863" y="32084"/>
                    </a:lnTo>
                    <a:lnTo>
                      <a:pt x="417095" y="64169"/>
                    </a:lnTo>
                    <a:lnTo>
                      <a:pt x="429127" y="108284"/>
                    </a:lnTo>
                    <a:lnTo>
                      <a:pt x="453190" y="124327"/>
                    </a:lnTo>
                    <a:lnTo>
                      <a:pt x="481263" y="124327"/>
                    </a:lnTo>
                    <a:lnTo>
                      <a:pt x="493295" y="136358"/>
                    </a:lnTo>
                    <a:lnTo>
                      <a:pt x="629653" y="64169"/>
                    </a:lnTo>
                    <a:lnTo>
                      <a:pt x="681790" y="68179"/>
                    </a:lnTo>
                    <a:lnTo>
                      <a:pt x="721895" y="144379"/>
                    </a:lnTo>
                    <a:lnTo>
                      <a:pt x="766011" y="164432"/>
                    </a:lnTo>
                    <a:lnTo>
                      <a:pt x="766011" y="180474"/>
                    </a:lnTo>
                    <a:lnTo>
                      <a:pt x="786063" y="212558"/>
                    </a:lnTo>
                    <a:lnTo>
                      <a:pt x="822158" y="220579"/>
                    </a:lnTo>
                    <a:lnTo>
                      <a:pt x="858253" y="280737"/>
                    </a:lnTo>
                    <a:lnTo>
                      <a:pt x="878306" y="316832"/>
                    </a:lnTo>
                    <a:lnTo>
                      <a:pt x="914400" y="328863"/>
                    </a:lnTo>
                    <a:lnTo>
                      <a:pt x="958516" y="328863"/>
                    </a:lnTo>
                    <a:lnTo>
                      <a:pt x="1050758" y="381000"/>
                    </a:lnTo>
                    <a:lnTo>
                      <a:pt x="1054769" y="433137"/>
                    </a:lnTo>
                    <a:lnTo>
                      <a:pt x="1098884" y="457200"/>
                    </a:lnTo>
                    <a:lnTo>
                      <a:pt x="1098884" y="485274"/>
                    </a:lnTo>
                    <a:lnTo>
                      <a:pt x="1130969" y="497306"/>
                    </a:lnTo>
                    <a:lnTo>
                      <a:pt x="1239253" y="497306"/>
                    </a:lnTo>
                    <a:lnTo>
                      <a:pt x="1251284" y="549442"/>
                    </a:lnTo>
                    <a:lnTo>
                      <a:pt x="1239253" y="609600"/>
                    </a:lnTo>
                    <a:lnTo>
                      <a:pt x="1311442" y="625642"/>
                    </a:lnTo>
                    <a:lnTo>
                      <a:pt x="1351548" y="661737"/>
                    </a:lnTo>
                    <a:lnTo>
                      <a:pt x="1323474" y="717884"/>
                    </a:lnTo>
                    <a:lnTo>
                      <a:pt x="1375611" y="733927"/>
                    </a:lnTo>
                    <a:lnTo>
                      <a:pt x="1395663" y="762000"/>
                    </a:lnTo>
                    <a:lnTo>
                      <a:pt x="1447800" y="762000"/>
                    </a:lnTo>
                    <a:lnTo>
                      <a:pt x="1447800" y="802106"/>
                    </a:lnTo>
                    <a:lnTo>
                      <a:pt x="1544053" y="834190"/>
                    </a:lnTo>
                    <a:lnTo>
                      <a:pt x="1544053" y="878306"/>
                    </a:lnTo>
                    <a:lnTo>
                      <a:pt x="1624263" y="862263"/>
                    </a:lnTo>
                    <a:lnTo>
                      <a:pt x="1672390" y="866274"/>
                    </a:lnTo>
                    <a:lnTo>
                      <a:pt x="1680411" y="930442"/>
                    </a:lnTo>
                    <a:lnTo>
                      <a:pt x="1692442" y="946484"/>
                    </a:lnTo>
                    <a:lnTo>
                      <a:pt x="1756611" y="954506"/>
                    </a:lnTo>
                    <a:lnTo>
                      <a:pt x="1728537" y="1030706"/>
                    </a:lnTo>
                    <a:lnTo>
                      <a:pt x="1748590" y="1054769"/>
                    </a:lnTo>
                    <a:lnTo>
                      <a:pt x="1808748" y="1050758"/>
                    </a:lnTo>
                    <a:lnTo>
                      <a:pt x="1820779" y="1078832"/>
                    </a:lnTo>
                    <a:lnTo>
                      <a:pt x="1856874" y="1098884"/>
                    </a:lnTo>
                    <a:lnTo>
                      <a:pt x="1917032" y="1086853"/>
                    </a:lnTo>
                    <a:lnTo>
                      <a:pt x="1957137" y="1094874"/>
                    </a:lnTo>
                    <a:lnTo>
                      <a:pt x="2001253" y="1070811"/>
                    </a:lnTo>
                    <a:lnTo>
                      <a:pt x="1977190" y="1138990"/>
                    </a:lnTo>
                    <a:lnTo>
                      <a:pt x="2009274" y="1159042"/>
                    </a:lnTo>
                    <a:lnTo>
                      <a:pt x="2021306" y="1183106"/>
                    </a:lnTo>
                    <a:lnTo>
                      <a:pt x="2053390" y="1219200"/>
                    </a:lnTo>
                    <a:lnTo>
                      <a:pt x="2053390" y="1255295"/>
                    </a:lnTo>
                    <a:lnTo>
                      <a:pt x="2097506" y="1255295"/>
                    </a:lnTo>
                    <a:lnTo>
                      <a:pt x="2113548" y="1291390"/>
                    </a:lnTo>
                    <a:lnTo>
                      <a:pt x="2165684" y="1287379"/>
                    </a:lnTo>
                    <a:lnTo>
                      <a:pt x="2209800" y="1307432"/>
                    </a:lnTo>
                    <a:lnTo>
                      <a:pt x="2249906" y="1307432"/>
                    </a:lnTo>
                    <a:lnTo>
                      <a:pt x="2346158" y="1431758"/>
                    </a:lnTo>
                    <a:lnTo>
                      <a:pt x="2330116" y="1483895"/>
                    </a:lnTo>
                    <a:lnTo>
                      <a:pt x="2338137" y="1540042"/>
                    </a:lnTo>
                    <a:lnTo>
                      <a:pt x="2402306" y="1580148"/>
                    </a:lnTo>
                    <a:lnTo>
                      <a:pt x="2402306" y="1636295"/>
                    </a:lnTo>
                    <a:lnTo>
                      <a:pt x="2470484" y="1680411"/>
                    </a:lnTo>
                    <a:lnTo>
                      <a:pt x="2514600" y="1644316"/>
                    </a:lnTo>
                    <a:lnTo>
                      <a:pt x="2534653" y="1692442"/>
                    </a:lnTo>
                    <a:lnTo>
                      <a:pt x="2582779" y="1700463"/>
                    </a:lnTo>
                    <a:lnTo>
                      <a:pt x="2594811" y="1724527"/>
                    </a:lnTo>
                    <a:lnTo>
                      <a:pt x="2646948" y="1728537"/>
                    </a:lnTo>
                    <a:lnTo>
                      <a:pt x="2650958" y="1780674"/>
                    </a:lnTo>
                    <a:lnTo>
                      <a:pt x="2691063" y="1816769"/>
                    </a:lnTo>
                    <a:lnTo>
                      <a:pt x="2727158" y="1816769"/>
                    </a:lnTo>
                    <a:lnTo>
                      <a:pt x="2827421" y="1993232"/>
                    </a:lnTo>
                    <a:lnTo>
                      <a:pt x="2699084" y="1868906"/>
                    </a:lnTo>
                    <a:lnTo>
                      <a:pt x="2574758" y="1760621"/>
                    </a:lnTo>
                    <a:lnTo>
                      <a:pt x="2574758" y="1776663"/>
                    </a:lnTo>
                    <a:lnTo>
                      <a:pt x="2658979" y="1868906"/>
                    </a:lnTo>
                    <a:lnTo>
                      <a:pt x="2667000" y="1909011"/>
                    </a:lnTo>
                    <a:lnTo>
                      <a:pt x="2727158" y="1957137"/>
                    </a:lnTo>
                    <a:lnTo>
                      <a:pt x="2731169" y="1989221"/>
                    </a:lnTo>
                    <a:lnTo>
                      <a:pt x="2767263" y="2049379"/>
                    </a:lnTo>
                    <a:lnTo>
                      <a:pt x="2715127" y="1981200"/>
                    </a:lnTo>
                    <a:lnTo>
                      <a:pt x="2646948" y="1925053"/>
                    </a:lnTo>
                    <a:lnTo>
                      <a:pt x="2590800" y="1864895"/>
                    </a:lnTo>
                    <a:lnTo>
                      <a:pt x="2550695" y="1812758"/>
                    </a:lnTo>
                    <a:lnTo>
                      <a:pt x="2522621" y="1748590"/>
                    </a:lnTo>
                    <a:lnTo>
                      <a:pt x="2434390" y="1724527"/>
                    </a:lnTo>
                    <a:lnTo>
                      <a:pt x="2378242" y="1788695"/>
                    </a:lnTo>
                    <a:lnTo>
                      <a:pt x="2249906" y="1780674"/>
                    </a:lnTo>
                    <a:lnTo>
                      <a:pt x="2245895" y="1756611"/>
                    </a:lnTo>
                    <a:lnTo>
                      <a:pt x="2253916" y="1692442"/>
                    </a:lnTo>
                    <a:lnTo>
                      <a:pt x="2221832" y="1672390"/>
                    </a:lnTo>
                    <a:lnTo>
                      <a:pt x="2157663" y="1648327"/>
                    </a:lnTo>
                    <a:lnTo>
                      <a:pt x="2065421" y="1636295"/>
                    </a:lnTo>
                    <a:lnTo>
                      <a:pt x="2013284" y="1596190"/>
                    </a:lnTo>
                    <a:lnTo>
                      <a:pt x="1957137" y="1612232"/>
                    </a:lnTo>
                    <a:lnTo>
                      <a:pt x="1888958" y="1612232"/>
                    </a:lnTo>
                    <a:lnTo>
                      <a:pt x="1884948" y="1544053"/>
                    </a:lnTo>
                    <a:lnTo>
                      <a:pt x="1848853" y="1528011"/>
                    </a:lnTo>
                    <a:lnTo>
                      <a:pt x="1812758" y="1467853"/>
                    </a:lnTo>
                    <a:lnTo>
                      <a:pt x="1764632" y="1447800"/>
                    </a:lnTo>
                    <a:lnTo>
                      <a:pt x="1740569" y="1411706"/>
                    </a:lnTo>
                    <a:lnTo>
                      <a:pt x="1692442" y="1411706"/>
                    </a:lnTo>
                    <a:lnTo>
                      <a:pt x="1600200" y="1355558"/>
                    </a:lnTo>
                    <a:lnTo>
                      <a:pt x="1604211" y="1303421"/>
                    </a:lnTo>
                    <a:lnTo>
                      <a:pt x="1431758" y="1195137"/>
                    </a:lnTo>
                    <a:lnTo>
                      <a:pt x="1415716" y="1118937"/>
                    </a:lnTo>
                    <a:lnTo>
                      <a:pt x="1415716" y="1090863"/>
                    </a:lnTo>
                    <a:lnTo>
                      <a:pt x="1363579" y="1062790"/>
                    </a:lnTo>
                    <a:lnTo>
                      <a:pt x="1339516" y="1062790"/>
                    </a:lnTo>
                    <a:lnTo>
                      <a:pt x="1339516" y="1026695"/>
                    </a:lnTo>
                    <a:lnTo>
                      <a:pt x="1251284" y="990600"/>
                    </a:lnTo>
                    <a:lnTo>
                      <a:pt x="1251284" y="958516"/>
                    </a:lnTo>
                    <a:lnTo>
                      <a:pt x="1271337" y="934453"/>
                    </a:lnTo>
                    <a:lnTo>
                      <a:pt x="1271337" y="906379"/>
                    </a:lnTo>
                    <a:lnTo>
                      <a:pt x="1203158" y="898358"/>
                    </a:lnTo>
                    <a:lnTo>
                      <a:pt x="1203158" y="866274"/>
                    </a:lnTo>
                    <a:lnTo>
                      <a:pt x="1247274" y="826169"/>
                    </a:lnTo>
                    <a:lnTo>
                      <a:pt x="1299411" y="854242"/>
                    </a:lnTo>
                    <a:lnTo>
                      <a:pt x="1303421" y="790074"/>
                    </a:lnTo>
                    <a:lnTo>
                      <a:pt x="1267327" y="786063"/>
                    </a:lnTo>
                    <a:lnTo>
                      <a:pt x="1175084" y="822158"/>
                    </a:lnTo>
                    <a:lnTo>
                      <a:pt x="1151021" y="842211"/>
                    </a:lnTo>
                    <a:lnTo>
                      <a:pt x="1179095" y="854242"/>
                    </a:lnTo>
                    <a:lnTo>
                      <a:pt x="1183106" y="894348"/>
                    </a:lnTo>
                    <a:lnTo>
                      <a:pt x="1147011" y="926432"/>
                    </a:lnTo>
                    <a:lnTo>
                      <a:pt x="1118937" y="914400"/>
                    </a:lnTo>
                    <a:lnTo>
                      <a:pt x="1114927" y="846221"/>
                    </a:lnTo>
                    <a:lnTo>
                      <a:pt x="1090863" y="850232"/>
                    </a:lnTo>
                    <a:lnTo>
                      <a:pt x="1050758" y="846221"/>
                    </a:lnTo>
                    <a:lnTo>
                      <a:pt x="1010653" y="806116"/>
                    </a:lnTo>
                    <a:lnTo>
                      <a:pt x="974558" y="798095"/>
                    </a:lnTo>
                    <a:lnTo>
                      <a:pt x="950495" y="749969"/>
                    </a:lnTo>
                    <a:lnTo>
                      <a:pt x="766011" y="657727"/>
                    </a:lnTo>
                    <a:lnTo>
                      <a:pt x="766011" y="585537"/>
                    </a:lnTo>
                    <a:lnTo>
                      <a:pt x="697832" y="585537"/>
                    </a:lnTo>
                    <a:lnTo>
                      <a:pt x="653716" y="553453"/>
                    </a:lnTo>
                    <a:lnTo>
                      <a:pt x="601579" y="549442"/>
                    </a:lnTo>
                    <a:lnTo>
                      <a:pt x="569495" y="497306"/>
                    </a:lnTo>
                    <a:lnTo>
                      <a:pt x="513348" y="497306"/>
                    </a:lnTo>
                    <a:lnTo>
                      <a:pt x="501316" y="469232"/>
                    </a:lnTo>
                    <a:lnTo>
                      <a:pt x="413084" y="437148"/>
                    </a:lnTo>
                    <a:lnTo>
                      <a:pt x="332874" y="421106"/>
                    </a:lnTo>
                    <a:lnTo>
                      <a:pt x="296779" y="376990"/>
                    </a:lnTo>
                    <a:lnTo>
                      <a:pt x="228600" y="376990"/>
                    </a:lnTo>
                    <a:lnTo>
                      <a:pt x="148390" y="336884"/>
                    </a:lnTo>
                    <a:lnTo>
                      <a:pt x="72190" y="328863"/>
                    </a:lnTo>
                    <a:lnTo>
                      <a:pt x="28074" y="224590"/>
                    </a:lnTo>
                    <a:lnTo>
                      <a:pt x="48127" y="164432"/>
                    </a:lnTo>
                    <a:lnTo>
                      <a:pt x="56148" y="100263"/>
                    </a:lnTo>
                    <a:lnTo>
                      <a:pt x="0" y="40106"/>
                    </a:lnTo>
                    <a:lnTo>
                      <a:pt x="52137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9" name="Frihandsfigur 9"/>
              <p:cNvSpPr>
                <a:spLocks/>
              </p:cNvSpPr>
              <p:nvPr/>
            </p:nvSpPr>
            <p:spPr bwMode="auto">
              <a:xfrm>
                <a:off x="3364523" y="2211754"/>
                <a:ext cx="793262" cy="597877"/>
              </a:xfrm>
              <a:custGeom>
                <a:avLst/>
                <a:gdLst>
                  <a:gd name="T0" fmla="*/ 23446 w 793262"/>
                  <a:gd name="T1" fmla="*/ 0 h 597877"/>
                  <a:gd name="T2" fmla="*/ 101600 w 793262"/>
                  <a:gd name="T3" fmla="*/ 31261 h 597877"/>
                  <a:gd name="T4" fmla="*/ 125046 w 793262"/>
                  <a:gd name="T5" fmla="*/ 74246 h 597877"/>
                  <a:gd name="T6" fmla="*/ 222739 w 793262"/>
                  <a:gd name="T7" fmla="*/ 144584 h 597877"/>
                  <a:gd name="T8" fmla="*/ 265723 w 793262"/>
                  <a:gd name="T9" fmla="*/ 140677 h 597877"/>
                  <a:gd name="T10" fmla="*/ 308708 w 793262"/>
                  <a:gd name="T11" fmla="*/ 160215 h 597877"/>
                  <a:gd name="T12" fmla="*/ 355600 w 793262"/>
                  <a:gd name="T13" fmla="*/ 242277 h 597877"/>
                  <a:gd name="T14" fmla="*/ 425939 w 793262"/>
                  <a:gd name="T15" fmla="*/ 269631 h 597877"/>
                  <a:gd name="T16" fmla="*/ 496277 w 793262"/>
                  <a:gd name="T17" fmla="*/ 269631 h 597877"/>
                  <a:gd name="T18" fmla="*/ 484554 w 793262"/>
                  <a:gd name="T19" fmla="*/ 230554 h 597877"/>
                  <a:gd name="T20" fmla="*/ 511908 w 793262"/>
                  <a:gd name="T21" fmla="*/ 175846 h 597877"/>
                  <a:gd name="T22" fmla="*/ 547077 w 793262"/>
                  <a:gd name="T23" fmla="*/ 175846 h 597877"/>
                  <a:gd name="T24" fmla="*/ 578339 w 793262"/>
                  <a:gd name="T25" fmla="*/ 214923 h 597877"/>
                  <a:gd name="T26" fmla="*/ 582246 w 793262"/>
                  <a:gd name="T27" fmla="*/ 273538 h 597877"/>
                  <a:gd name="T28" fmla="*/ 621323 w 793262"/>
                  <a:gd name="T29" fmla="*/ 296984 h 597877"/>
                  <a:gd name="T30" fmla="*/ 672123 w 793262"/>
                  <a:gd name="T31" fmla="*/ 250092 h 597877"/>
                  <a:gd name="T32" fmla="*/ 629139 w 793262"/>
                  <a:gd name="T33" fmla="*/ 195384 h 597877"/>
                  <a:gd name="T34" fmla="*/ 629139 w 793262"/>
                  <a:gd name="T35" fmla="*/ 148492 h 597877"/>
                  <a:gd name="T36" fmla="*/ 687754 w 793262"/>
                  <a:gd name="T37" fmla="*/ 179754 h 597877"/>
                  <a:gd name="T38" fmla="*/ 793262 w 793262"/>
                  <a:gd name="T39" fmla="*/ 293077 h 597877"/>
                  <a:gd name="T40" fmla="*/ 715108 w 793262"/>
                  <a:gd name="T41" fmla="*/ 300892 h 597877"/>
                  <a:gd name="T42" fmla="*/ 711200 w 793262"/>
                  <a:gd name="T43" fmla="*/ 339969 h 597877"/>
                  <a:gd name="T44" fmla="*/ 668215 w 793262"/>
                  <a:gd name="T45" fmla="*/ 332154 h 597877"/>
                  <a:gd name="T46" fmla="*/ 625231 w 793262"/>
                  <a:gd name="T47" fmla="*/ 379046 h 597877"/>
                  <a:gd name="T48" fmla="*/ 715108 w 793262"/>
                  <a:gd name="T49" fmla="*/ 484554 h 597877"/>
                  <a:gd name="T50" fmla="*/ 754185 w 793262"/>
                  <a:gd name="T51" fmla="*/ 558800 h 597877"/>
                  <a:gd name="T52" fmla="*/ 734646 w 793262"/>
                  <a:gd name="T53" fmla="*/ 597877 h 597877"/>
                  <a:gd name="T54" fmla="*/ 679939 w 793262"/>
                  <a:gd name="T55" fmla="*/ 504092 h 597877"/>
                  <a:gd name="T56" fmla="*/ 644769 w 793262"/>
                  <a:gd name="T57" fmla="*/ 480646 h 597877"/>
                  <a:gd name="T58" fmla="*/ 617415 w 793262"/>
                  <a:gd name="T59" fmla="*/ 476738 h 597877"/>
                  <a:gd name="T60" fmla="*/ 547077 w 793262"/>
                  <a:gd name="T61" fmla="*/ 422031 h 597877"/>
                  <a:gd name="T62" fmla="*/ 496277 w 793262"/>
                  <a:gd name="T63" fmla="*/ 406400 h 597877"/>
                  <a:gd name="T64" fmla="*/ 476739 w 793262"/>
                  <a:gd name="T65" fmla="*/ 363415 h 597877"/>
                  <a:gd name="T66" fmla="*/ 375139 w 793262"/>
                  <a:gd name="T67" fmla="*/ 339969 h 597877"/>
                  <a:gd name="T68" fmla="*/ 273539 w 793262"/>
                  <a:gd name="T69" fmla="*/ 347784 h 597877"/>
                  <a:gd name="T70" fmla="*/ 207108 w 793262"/>
                  <a:gd name="T71" fmla="*/ 257908 h 597877"/>
                  <a:gd name="T72" fmla="*/ 58615 w 793262"/>
                  <a:gd name="T73" fmla="*/ 164123 h 597877"/>
                  <a:gd name="T74" fmla="*/ 35169 w 793262"/>
                  <a:gd name="T75" fmla="*/ 89877 h 597877"/>
                  <a:gd name="T76" fmla="*/ 0 w 793262"/>
                  <a:gd name="T77" fmla="*/ 50800 h 597877"/>
                  <a:gd name="T78" fmla="*/ 23446 w 793262"/>
                  <a:gd name="T79" fmla="*/ 0 h 59787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93262"/>
                  <a:gd name="T121" fmla="*/ 0 h 597877"/>
                  <a:gd name="T122" fmla="*/ 793262 w 793262"/>
                  <a:gd name="T123" fmla="*/ 597877 h 597877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93262" h="597877">
                    <a:moveTo>
                      <a:pt x="23446" y="0"/>
                    </a:moveTo>
                    <a:lnTo>
                      <a:pt x="101600" y="31261"/>
                    </a:lnTo>
                    <a:lnTo>
                      <a:pt x="125046" y="74246"/>
                    </a:lnTo>
                    <a:lnTo>
                      <a:pt x="222739" y="144584"/>
                    </a:lnTo>
                    <a:lnTo>
                      <a:pt x="265723" y="140677"/>
                    </a:lnTo>
                    <a:lnTo>
                      <a:pt x="308708" y="160215"/>
                    </a:lnTo>
                    <a:lnTo>
                      <a:pt x="355600" y="242277"/>
                    </a:lnTo>
                    <a:lnTo>
                      <a:pt x="425939" y="269631"/>
                    </a:lnTo>
                    <a:lnTo>
                      <a:pt x="496277" y="269631"/>
                    </a:lnTo>
                    <a:lnTo>
                      <a:pt x="484554" y="230554"/>
                    </a:lnTo>
                    <a:lnTo>
                      <a:pt x="511908" y="175846"/>
                    </a:lnTo>
                    <a:lnTo>
                      <a:pt x="547077" y="175846"/>
                    </a:lnTo>
                    <a:lnTo>
                      <a:pt x="578339" y="214923"/>
                    </a:lnTo>
                    <a:lnTo>
                      <a:pt x="582246" y="273538"/>
                    </a:lnTo>
                    <a:lnTo>
                      <a:pt x="621323" y="296984"/>
                    </a:lnTo>
                    <a:lnTo>
                      <a:pt x="672123" y="250092"/>
                    </a:lnTo>
                    <a:lnTo>
                      <a:pt x="629139" y="195384"/>
                    </a:lnTo>
                    <a:lnTo>
                      <a:pt x="629139" y="148492"/>
                    </a:lnTo>
                    <a:lnTo>
                      <a:pt x="687754" y="179754"/>
                    </a:lnTo>
                    <a:lnTo>
                      <a:pt x="793262" y="293077"/>
                    </a:lnTo>
                    <a:lnTo>
                      <a:pt x="715108" y="300892"/>
                    </a:lnTo>
                    <a:lnTo>
                      <a:pt x="711200" y="339969"/>
                    </a:lnTo>
                    <a:lnTo>
                      <a:pt x="668215" y="332154"/>
                    </a:lnTo>
                    <a:lnTo>
                      <a:pt x="625231" y="379046"/>
                    </a:lnTo>
                    <a:lnTo>
                      <a:pt x="715108" y="484554"/>
                    </a:lnTo>
                    <a:lnTo>
                      <a:pt x="754185" y="558800"/>
                    </a:lnTo>
                    <a:lnTo>
                      <a:pt x="734646" y="597877"/>
                    </a:lnTo>
                    <a:lnTo>
                      <a:pt x="679939" y="504092"/>
                    </a:lnTo>
                    <a:lnTo>
                      <a:pt x="644769" y="480646"/>
                    </a:lnTo>
                    <a:lnTo>
                      <a:pt x="617415" y="476738"/>
                    </a:lnTo>
                    <a:lnTo>
                      <a:pt x="547077" y="422031"/>
                    </a:lnTo>
                    <a:lnTo>
                      <a:pt x="496277" y="406400"/>
                    </a:lnTo>
                    <a:lnTo>
                      <a:pt x="476739" y="363415"/>
                    </a:lnTo>
                    <a:lnTo>
                      <a:pt x="375139" y="339969"/>
                    </a:lnTo>
                    <a:lnTo>
                      <a:pt x="273539" y="347784"/>
                    </a:lnTo>
                    <a:lnTo>
                      <a:pt x="207108" y="257908"/>
                    </a:lnTo>
                    <a:lnTo>
                      <a:pt x="58615" y="164123"/>
                    </a:lnTo>
                    <a:lnTo>
                      <a:pt x="35169" y="89877"/>
                    </a:lnTo>
                    <a:lnTo>
                      <a:pt x="0" y="50800"/>
                    </a:lnTo>
                    <a:lnTo>
                      <a:pt x="23446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0" name="Frihandsfigur 10"/>
              <p:cNvSpPr>
                <a:spLocks/>
              </p:cNvSpPr>
              <p:nvPr/>
            </p:nvSpPr>
            <p:spPr bwMode="auto">
              <a:xfrm>
                <a:off x="3839029" y="2196495"/>
                <a:ext cx="128209" cy="140305"/>
              </a:xfrm>
              <a:custGeom>
                <a:avLst/>
                <a:gdLst>
                  <a:gd name="T0" fmla="*/ 4838 w 128209"/>
                  <a:gd name="T1" fmla="*/ 0 h 140305"/>
                  <a:gd name="T2" fmla="*/ 0 w 128209"/>
                  <a:gd name="T3" fmla="*/ 55638 h 140305"/>
                  <a:gd name="T4" fmla="*/ 62895 w 128209"/>
                  <a:gd name="T5" fmla="*/ 123372 h 140305"/>
                  <a:gd name="T6" fmla="*/ 118533 w 128209"/>
                  <a:gd name="T7" fmla="*/ 140305 h 140305"/>
                  <a:gd name="T8" fmla="*/ 128209 w 128209"/>
                  <a:gd name="T9" fmla="*/ 113695 h 140305"/>
                  <a:gd name="T10" fmla="*/ 108857 w 128209"/>
                  <a:gd name="T11" fmla="*/ 89505 h 140305"/>
                  <a:gd name="T12" fmla="*/ 50800 w 128209"/>
                  <a:gd name="T13" fmla="*/ 62895 h 140305"/>
                  <a:gd name="T14" fmla="*/ 4838 w 128209"/>
                  <a:gd name="T15" fmla="*/ 0 h 14030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8209"/>
                  <a:gd name="T25" fmla="*/ 0 h 140305"/>
                  <a:gd name="T26" fmla="*/ 128209 w 128209"/>
                  <a:gd name="T27" fmla="*/ 140305 h 14030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8209" h="140305">
                    <a:moveTo>
                      <a:pt x="4838" y="0"/>
                    </a:moveTo>
                    <a:lnTo>
                      <a:pt x="0" y="55638"/>
                    </a:lnTo>
                    <a:lnTo>
                      <a:pt x="62895" y="123372"/>
                    </a:lnTo>
                    <a:lnTo>
                      <a:pt x="118533" y="140305"/>
                    </a:lnTo>
                    <a:lnTo>
                      <a:pt x="128209" y="113695"/>
                    </a:lnTo>
                    <a:lnTo>
                      <a:pt x="108857" y="89505"/>
                    </a:lnTo>
                    <a:lnTo>
                      <a:pt x="50800" y="62895"/>
                    </a:lnTo>
                    <a:lnTo>
                      <a:pt x="4838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1" name="Frihandsfigur 11"/>
              <p:cNvSpPr>
                <a:spLocks/>
              </p:cNvSpPr>
              <p:nvPr/>
            </p:nvSpPr>
            <p:spPr bwMode="auto">
              <a:xfrm>
                <a:off x="4001105" y="2138438"/>
                <a:ext cx="633790" cy="505581"/>
              </a:xfrm>
              <a:custGeom>
                <a:avLst/>
                <a:gdLst>
                  <a:gd name="T0" fmla="*/ 7257 w 633790"/>
                  <a:gd name="T1" fmla="*/ 0 h 505581"/>
                  <a:gd name="T2" fmla="*/ 58057 w 633790"/>
                  <a:gd name="T3" fmla="*/ 48381 h 505581"/>
                  <a:gd name="T4" fmla="*/ 113695 w 633790"/>
                  <a:gd name="T5" fmla="*/ 38705 h 505581"/>
                  <a:gd name="T6" fmla="*/ 203200 w 633790"/>
                  <a:gd name="T7" fmla="*/ 116114 h 505581"/>
                  <a:gd name="T8" fmla="*/ 241905 w 633790"/>
                  <a:gd name="T9" fmla="*/ 193524 h 505581"/>
                  <a:gd name="T10" fmla="*/ 283028 w 633790"/>
                  <a:gd name="T11" fmla="*/ 193524 h 505581"/>
                  <a:gd name="T12" fmla="*/ 256419 w 633790"/>
                  <a:gd name="T13" fmla="*/ 152400 h 505581"/>
                  <a:gd name="T14" fmla="*/ 237066 w 633790"/>
                  <a:gd name="T15" fmla="*/ 89505 h 505581"/>
                  <a:gd name="T16" fmla="*/ 249162 w 633790"/>
                  <a:gd name="T17" fmla="*/ 60476 h 505581"/>
                  <a:gd name="T18" fmla="*/ 280609 w 633790"/>
                  <a:gd name="T19" fmla="*/ 77410 h 505581"/>
                  <a:gd name="T20" fmla="*/ 343505 w 633790"/>
                  <a:gd name="T21" fmla="*/ 123372 h 505581"/>
                  <a:gd name="T22" fmla="*/ 358019 w 633790"/>
                  <a:gd name="T23" fmla="*/ 87086 h 505581"/>
                  <a:gd name="T24" fmla="*/ 396724 w 633790"/>
                  <a:gd name="T25" fmla="*/ 101600 h 505581"/>
                  <a:gd name="T26" fmla="*/ 396724 w 633790"/>
                  <a:gd name="T27" fmla="*/ 149981 h 505581"/>
                  <a:gd name="T28" fmla="*/ 476552 w 633790"/>
                  <a:gd name="T29" fmla="*/ 188686 h 505581"/>
                  <a:gd name="T30" fmla="*/ 478971 w 633790"/>
                  <a:gd name="T31" fmla="*/ 234648 h 505581"/>
                  <a:gd name="T32" fmla="*/ 522514 w 633790"/>
                  <a:gd name="T33" fmla="*/ 292705 h 505581"/>
                  <a:gd name="T34" fmla="*/ 546705 w 633790"/>
                  <a:gd name="T35" fmla="*/ 292705 h 505581"/>
                  <a:gd name="T36" fmla="*/ 546705 w 633790"/>
                  <a:gd name="T37" fmla="*/ 244324 h 505581"/>
                  <a:gd name="T38" fmla="*/ 587828 w 633790"/>
                  <a:gd name="T39" fmla="*/ 241905 h 505581"/>
                  <a:gd name="T40" fmla="*/ 633790 w 633790"/>
                  <a:gd name="T41" fmla="*/ 307219 h 505581"/>
                  <a:gd name="T42" fmla="*/ 599924 w 633790"/>
                  <a:gd name="T43" fmla="*/ 338667 h 505581"/>
                  <a:gd name="T44" fmla="*/ 597505 w 633790"/>
                  <a:gd name="T45" fmla="*/ 401562 h 505581"/>
                  <a:gd name="T46" fmla="*/ 556381 w 633790"/>
                  <a:gd name="T47" fmla="*/ 403981 h 505581"/>
                  <a:gd name="T48" fmla="*/ 498324 w 633790"/>
                  <a:gd name="T49" fmla="*/ 377372 h 505581"/>
                  <a:gd name="T50" fmla="*/ 454781 w 633790"/>
                  <a:gd name="T51" fmla="*/ 401562 h 505581"/>
                  <a:gd name="T52" fmla="*/ 474133 w 633790"/>
                  <a:gd name="T53" fmla="*/ 481391 h 505581"/>
                  <a:gd name="T54" fmla="*/ 382209 w 633790"/>
                  <a:gd name="T55" fmla="*/ 505581 h 505581"/>
                  <a:gd name="T56" fmla="*/ 331409 w 633790"/>
                  <a:gd name="T57" fmla="*/ 430591 h 505581"/>
                  <a:gd name="T58" fmla="*/ 287866 w 633790"/>
                  <a:gd name="T59" fmla="*/ 428172 h 505581"/>
                  <a:gd name="T60" fmla="*/ 251581 w 633790"/>
                  <a:gd name="T61" fmla="*/ 387048 h 505581"/>
                  <a:gd name="T62" fmla="*/ 208038 w 633790"/>
                  <a:gd name="T63" fmla="*/ 387048 h 505581"/>
                  <a:gd name="T64" fmla="*/ 179009 w 633790"/>
                  <a:gd name="T65" fmla="*/ 343505 h 505581"/>
                  <a:gd name="T66" fmla="*/ 205619 w 633790"/>
                  <a:gd name="T67" fmla="*/ 295124 h 505581"/>
                  <a:gd name="T68" fmla="*/ 181428 w 633790"/>
                  <a:gd name="T69" fmla="*/ 263676 h 505581"/>
                  <a:gd name="T70" fmla="*/ 149981 w 633790"/>
                  <a:gd name="T71" fmla="*/ 266095 h 505581"/>
                  <a:gd name="T72" fmla="*/ 48381 w 633790"/>
                  <a:gd name="T73" fmla="*/ 203200 h 505581"/>
                  <a:gd name="T74" fmla="*/ 48381 w 633790"/>
                  <a:gd name="T75" fmla="*/ 152400 h 505581"/>
                  <a:gd name="T76" fmla="*/ 79828 w 633790"/>
                  <a:gd name="T77" fmla="*/ 152400 h 505581"/>
                  <a:gd name="T78" fmla="*/ 169333 w 633790"/>
                  <a:gd name="T79" fmla="*/ 224972 h 505581"/>
                  <a:gd name="T80" fmla="*/ 200781 w 633790"/>
                  <a:gd name="T81" fmla="*/ 224972 h 505581"/>
                  <a:gd name="T82" fmla="*/ 176590 w 633790"/>
                  <a:gd name="T83" fmla="*/ 174172 h 505581"/>
                  <a:gd name="T84" fmla="*/ 140305 w 633790"/>
                  <a:gd name="T85" fmla="*/ 171752 h 505581"/>
                  <a:gd name="T86" fmla="*/ 113695 w 633790"/>
                  <a:gd name="T87" fmla="*/ 130629 h 505581"/>
                  <a:gd name="T88" fmla="*/ 60476 w 633790"/>
                  <a:gd name="T89" fmla="*/ 113695 h 505581"/>
                  <a:gd name="T90" fmla="*/ 70152 w 633790"/>
                  <a:gd name="T91" fmla="*/ 74991 h 505581"/>
                  <a:gd name="T92" fmla="*/ 0 w 633790"/>
                  <a:gd name="T93" fmla="*/ 87086 h 505581"/>
                  <a:gd name="T94" fmla="*/ 7257 w 633790"/>
                  <a:gd name="T95" fmla="*/ 0 h 50558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33790"/>
                  <a:gd name="T145" fmla="*/ 0 h 505581"/>
                  <a:gd name="T146" fmla="*/ 633790 w 633790"/>
                  <a:gd name="T147" fmla="*/ 505581 h 50558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33790" h="505581">
                    <a:moveTo>
                      <a:pt x="7257" y="0"/>
                    </a:moveTo>
                    <a:lnTo>
                      <a:pt x="58057" y="48381"/>
                    </a:lnTo>
                    <a:lnTo>
                      <a:pt x="113695" y="38705"/>
                    </a:lnTo>
                    <a:lnTo>
                      <a:pt x="203200" y="116114"/>
                    </a:lnTo>
                    <a:lnTo>
                      <a:pt x="241905" y="193524"/>
                    </a:lnTo>
                    <a:lnTo>
                      <a:pt x="283028" y="193524"/>
                    </a:lnTo>
                    <a:lnTo>
                      <a:pt x="256419" y="152400"/>
                    </a:lnTo>
                    <a:lnTo>
                      <a:pt x="237066" y="89505"/>
                    </a:lnTo>
                    <a:lnTo>
                      <a:pt x="249162" y="60476"/>
                    </a:lnTo>
                    <a:lnTo>
                      <a:pt x="280609" y="77410"/>
                    </a:lnTo>
                    <a:lnTo>
                      <a:pt x="343505" y="123372"/>
                    </a:lnTo>
                    <a:lnTo>
                      <a:pt x="358019" y="87086"/>
                    </a:lnTo>
                    <a:lnTo>
                      <a:pt x="396724" y="101600"/>
                    </a:lnTo>
                    <a:lnTo>
                      <a:pt x="396724" y="149981"/>
                    </a:lnTo>
                    <a:lnTo>
                      <a:pt x="476552" y="188686"/>
                    </a:lnTo>
                    <a:lnTo>
                      <a:pt x="478971" y="234648"/>
                    </a:lnTo>
                    <a:lnTo>
                      <a:pt x="522514" y="292705"/>
                    </a:lnTo>
                    <a:lnTo>
                      <a:pt x="546705" y="292705"/>
                    </a:lnTo>
                    <a:lnTo>
                      <a:pt x="546705" y="244324"/>
                    </a:lnTo>
                    <a:lnTo>
                      <a:pt x="587828" y="241905"/>
                    </a:lnTo>
                    <a:lnTo>
                      <a:pt x="633790" y="307219"/>
                    </a:lnTo>
                    <a:lnTo>
                      <a:pt x="599924" y="338667"/>
                    </a:lnTo>
                    <a:cubicBezTo>
                      <a:pt x="599118" y="359632"/>
                      <a:pt x="598311" y="380597"/>
                      <a:pt x="597505" y="401562"/>
                    </a:cubicBezTo>
                    <a:lnTo>
                      <a:pt x="556381" y="403981"/>
                    </a:lnTo>
                    <a:lnTo>
                      <a:pt x="498324" y="377372"/>
                    </a:lnTo>
                    <a:lnTo>
                      <a:pt x="454781" y="401562"/>
                    </a:lnTo>
                    <a:lnTo>
                      <a:pt x="474133" y="481391"/>
                    </a:lnTo>
                    <a:lnTo>
                      <a:pt x="382209" y="505581"/>
                    </a:lnTo>
                    <a:lnTo>
                      <a:pt x="331409" y="430591"/>
                    </a:lnTo>
                    <a:lnTo>
                      <a:pt x="287866" y="428172"/>
                    </a:lnTo>
                    <a:lnTo>
                      <a:pt x="251581" y="387048"/>
                    </a:lnTo>
                    <a:lnTo>
                      <a:pt x="208038" y="387048"/>
                    </a:lnTo>
                    <a:lnTo>
                      <a:pt x="179009" y="343505"/>
                    </a:lnTo>
                    <a:lnTo>
                      <a:pt x="205619" y="295124"/>
                    </a:lnTo>
                    <a:lnTo>
                      <a:pt x="181428" y="263676"/>
                    </a:lnTo>
                    <a:lnTo>
                      <a:pt x="149981" y="266095"/>
                    </a:lnTo>
                    <a:lnTo>
                      <a:pt x="48381" y="203200"/>
                    </a:lnTo>
                    <a:lnTo>
                      <a:pt x="48381" y="152400"/>
                    </a:lnTo>
                    <a:lnTo>
                      <a:pt x="79828" y="152400"/>
                    </a:lnTo>
                    <a:lnTo>
                      <a:pt x="169333" y="224972"/>
                    </a:lnTo>
                    <a:lnTo>
                      <a:pt x="200781" y="224972"/>
                    </a:lnTo>
                    <a:lnTo>
                      <a:pt x="176590" y="174172"/>
                    </a:lnTo>
                    <a:lnTo>
                      <a:pt x="140305" y="171752"/>
                    </a:lnTo>
                    <a:lnTo>
                      <a:pt x="113695" y="130629"/>
                    </a:lnTo>
                    <a:lnTo>
                      <a:pt x="60476" y="113695"/>
                    </a:lnTo>
                    <a:lnTo>
                      <a:pt x="70152" y="74991"/>
                    </a:lnTo>
                    <a:lnTo>
                      <a:pt x="0" y="87086"/>
                    </a:lnTo>
                    <a:lnTo>
                      <a:pt x="7257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2" name="Frihandsfigur 12"/>
              <p:cNvSpPr>
                <a:spLocks/>
              </p:cNvSpPr>
              <p:nvPr/>
            </p:nvSpPr>
            <p:spPr bwMode="auto">
              <a:xfrm>
                <a:off x="3921276" y="2152952"/>
                <a:ext cx="58057" cy="113696"/>
              </a:xfrm>
              <a:custGeom>
                <a:avLst/>
                <a:gdLst>
                  <a:gd name="T0" fmla="*/ 4838 w 58057"/>
                  <a:gd name="T1" fmla="*/ 0 h 113696"/>
                  <a:gd name="T2" fmla="*/ 58057 w 58057"/>
                  <a:gd name="T3" fmla="*/ 67734 h 113696"/>
                  <a:gd name="T4" fmla="*/ 50800 w 58057"/>
                  <a:gd name="T5" fmla="*/ 113696 h 113696"/>
                  <a:gd name="T6" fmla="*/ 0 w 58057"/>
                  <a:gd name="T7" fmla="*/ 96762 h 113696"/>
                  <a:gd name="T8" fmla="*/ 4838 w 58057"/>
                  <a:gd name="T9" fmla="*/ 0 h 1136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057"/>
                  <a:gd name="T16" fmla="*/ 0 h 113696"/>
                  <a:gd name="T17" fmla="*/ 58057 w 58057"/>
                  <a:gd name="T18" fmla="*/ 113696 h 1136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057" h="113696">
                    <a:moveTo>
                      <a:pt x="4838" y="0"/>
                    </a:moveTo>
                    <a:lnTo>
                      <a:pt x="58057" y="67734"/>
                    </a:lnTo>
                    <a:lnTo>
                      <a:pt x="50800" y="113696"/>
                    </a:lnTo>
                    <a:lnTo>
                      <a:pt x="0" y="96762"/>
                    </a:lnTo>
                    <a:lnTo>
                      <a:pt x="4838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3" name="Frihandsfigur 13"/>
              <p:cNvSpPr>
                <a:spLocks/>
              </p:cNvSpPr>
              <p:nvPr/>
            </p:nvSpPr>
            <p:spPr bwMode="auto">
              <a:xfrm>
                <a:off x="3676952" y="1180495"/>
                <a:ext cx="1180496" cy="880534"/>
              </a:xfrm>
              <a:custGeom>
                <a:avLst/>
                <a:gdLst>
                  <a:gd name="T0" fmla="*/ 79829 w 1180496"/>
                  <a:gd name="T1" fmla="*/ 529772 h 880534"/>
                  <a:gd name="T2" fmla="*/ 89505 w 1180496"/>
                  <a:gd name="T3" fmla="*/ 587829 h 880534"/>
                  <a:gd name="T4" fmla="*/ 104019 w 1180496"/>
                  <a:gd name="T5" fmla="*/ 631372 h 880534"/>
                  <a:gd name="T6" fmla="*/ 200781 w 1180496"/>
                  <a:gd name="T7" fmla="*/ 633791 h 880534"/>
                  <a:gd name="T8" fmla="*/ 239486 w 1180496"/>
                  <a:gd name="T9" fmla="*/ 716038 h 880534"/>
                  <a:gd name="T10" fmla="*/ 304800 w 1180496"/>
                  <a:gd name="T11" fmla="*/ 701524 h 880534"/>
                  <a:gd name="T12" fmla="*/ 401562 w 1180496"/>
                  <a:gd name="T13" fmla="*/ 723295 h 880534"/>
                  <a:gd name="T14" fmla="*/ 466877 w 1180496"/>
                  <a:gd name="T15" fmla="*/ 791029 h 880534"/>
                  <a:gd name="T16" fmla="*/ 549124 w 1180496"/>
                  <a:gd name="T17" fmla="*/ 807962 h 880534"/>
                  <a:gd name="T18" fmla="*/ 699105 w 1180496"/>
                  <a:gd name="T19" fmla="*/ 832153 h 880534"/>
                  <a:gd name="T20" fmla="*/ 793448 w 1180496"/>
                  <a:gd name="T21" fmla="*/ 856343 h 880534"/>
                  <a:gd name="T22" fmla="*/ 875696 w 1180496"/>
                  <a:gd name="T23" fmla="*/ 815219 h 880534"/>
                  <a:gd name="T24" fmla="*/ 945848 w 1180496"/>
                  <a:gd name="T25" fmla="*/ 880534 h 880534"/>
                  <a:gd name="T26" fmla="*/ 965200 w 1180496"/>
                  <a:gd name="T27" fmla="*/ 839410 h 880534"/>
                  <a:gd name="T28" fmla="*/ 1040191 w 1180496"/>
                  <a:gd name="T29" fmla="*/ 868438 h 880534"/>
                  <a:gd name="T30" fmla="*/ 1011162 w 1180496"/>
                  <a:gd name="T31" fmla="*/ 742648 h 880534"/>
                  <a:gd name="T32" fmla="*/ 1059543 w 1180496"/>
                  <a:gd name="T33" fmla="*/ 703943 h 880534"/>
                  <a:gd name="T34" fmla="*/ 1149048 w 1180496"/>
                  <a:gd name="T35" fmla="*/ 742648 h 880534"/>
                  <a:gd name="T36" fmla="*/ 1093410 w 1180496"/>
                  <a:gd name="T37" fmla="*/ 633791 h 880534"/>
                  <a:gd name="T38" fmla="*/ 1170819 w 1180496"/>
                  <a:gd name="T39" fmla="*/ 638629 h 880534"/>
                  <a:gd name="T40" fmla="*/ 1146629 w 1180496"/>
                  <a:gd name="T41" fmla="*/ 573315 h 880534"/>
                  <a:gd name="T42" fmla="*/ 1151467 w 1180496"/>
                  <a:gd name="T43" fmla="*/ 505581 h 880534"/>
                  <a:gd name="T44" fmla="*/ 1064381 w 1180496"/>
                  <a:gd name="T45" fmla="*/ 491067 h 880534"/>
                  <a:gd name="T46" fmla="*/ 989391 w 1180496"/>
                  <a:gd name="T47" fmla="*/ 433010 h 880534"/>
                  <a:gd name="T48" fmla="*/ 926496 w 1180496"/>
                  <a:gd name="T49" fmla="*/ 452362 h 880534"/>
                  <a:gd name="T50" fmla="*/ 868438 w 1180496"/>
                  <a:gd name="T51" fmla="*/ 418495 h 880534"/>
                  <a:gd name="T52" fmla="*/ 757162 w 1180496"/>
                  <a:gd name="T53" fmla="*/ 341086 h 880534"/>
                  <a:gd name="T54" fmla="*/ 691848 w 1180496"/>
                  <a:gd name="T55" fmla="*/ 328991 h 880534"/>
                  <a:gd name="T56" fmla="*/ 737810 w 1180496"/>
                  <a:gd name="T57" fmla="*/ 249162 h 880534"/>
                  <a:gd name="T58" fmla="*/ 628953 w 1180496"/>
                  <a:gd name="T59" fmla="*/ 227391 h 880534"/>
                  <a:gd name="T60" fmla="*/ 549124 w 1180496"/>
                  <a:gd name="T61" fmla="*/ 212876 h 880534"/>
                  <a:gd name="T62" fmla="*/ 633791 w 1180496"/>
                  <a:gd name="T63" fmla="*/ 309638 h 880534"/>
                  <a:gd name="T64" fmla="*/ 582991 w 1180496"/>
                  <a:gd name="T65" fmla="*/ 254000 h 880534"/>
                  <a:gd name="T66" fmla="*/ 495905 w 1180496"/>
                  <a:gd name="T67" fmla="*/ 193524 h 880534"/>
                  <a:gd name="T68" fmla="*/ 476553 w 1180496"/>
                  <a:gd name="T69" fmla="*/ 82248 h 880534"/>
                  <a:gd name="T70" fmla="*/ 474134 w 1180496"/>
                  <a:gd name="T71" fmla="*/ 152400 h 880534"/>
                  <a:gd name="T72" fmla="*/ 411238 w 1180496"/>
                  <a:gd name="T73" fmla="*/ 125791 h 880534"/>
                  <a:gd name="T74" fmla="*/ 319315 w 1180496"/>
                  <a:gd name="T75" fmla="*/ 0 h 88053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180496"/>
                  <a:gd name="T115" fmla="*/ 0 h 880534"/>
                  <a:gd name="T116" fmla="*/ 1180496 w 1180496"/>
                  <a:gd name="T117" fmla="*/ 880534 h 88053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180496" h="880534">
                    <a:moveTo>
                      <a:pt x="0" y="563638"/>
                    </a:moveTo>
                    <a:lnTo>
                      <a:pt x="79829" y="529772"/>
                    </a:lnTo>
                    <a:lnTo>
                      <a:pt x="113696" y="556381"/>
                    </a:lnTo>
                    <a:lnTo>
                      <a:pt x="89505" y="587829"/>
                    </a:lnTo>
                    <a:lnTo>
                      <a:pt x="45962" y="602343"/>
                    </a:lnTo>
                    <a:lnTo>
                      <a:pt x="104019" y="631372"/>
                    </a:lnTo>
                    <a:lnTo>
                      <a:pt x="188686" y="580572"/>
                    </a:lnTo>
                    <a:lnTo>
                      <a:pt x="200781" y="633791"/>
                    </a:lnTo>
                    <a:lnTo>
                      <a:pt x="251581" y="660400"/>
                    </a:lnTo>
                    <a:lnTo>
                      <a:pt x="239486" y="716038"/>
                    </a:lnTo>
                    <a:lnTo>
                      <a:pt x="275772" y="745067"/>
                    </a:lnTo>
                    <a:lnTo>
                      <a:pt x="304800" y="701524"/>
                    </a:lnTo>
                    <a:lnTo>
                      <a:pt x="314477" y="771676"/>
                    </a:lnTo>
                    <a:lnTo>
                      <a:pt x="401562" y="723295"/>
                    </a:lnTo>
                    <a:lnTo>
                      <a:pt x="418496" y="759581"/>
                    </a:lnTo>
                    <a:lnTo>
                      <a:pt x="466877" y="791029"/>
                    </a:lnTo>
                    <a:lnTo>
                      <a:pt x="541867" y="769257"/>
                    </a:lnTo>
                    <a:lnTo>
                      <a:pt x="549124" y="807962"/>
                    </a:lnTo>
                    <a:lnTo>
                      <a:pt x="614438" y="829734"/>
                    </a:lnTo>
                    <a:lnTo>
                      <a:pt x="699105" y="832153"/>
                    </a:lnTo>
                    <a:lnTo>
                      <a:pt x="718458" y="815219"/>
                    </a:lnTo>
                    <a:lnTo>
                      <a:pt x="793448" y="856343"/>
                    </a:lnTo>
                    <a:lnTo>
                      <a:pt x="839410" y="805543"/>
                    </a:lnTo>
                    <a:lnTo>
                      <a:pt x="875696" y="815219"/>
                    </a:lnTo>
                    <a:lnTo>
                      <a:pt x="907143" y="878115"/>
                    </a:lnTo>
                    <a:lnTo>
                      <a:pt x="945848" y="880534"/>
                    </a:lnTo>
                    <a:lnTo>
                      <a:pt x="945848" y="832153"/>
                    </a:lnTo>
                    <a:lnTo>
                      <a:pt x="965200" y="839410"/>
                    </a:lnTo>
                    <a:lnTo>
                      <a:pt x="974877" y="878115"/>
                    </a:lnTo>
                    <a:lnTo>
                      <a:pt x="1040191" y="868438"/>
                    </a:lnTo>
                    <a:lnTo>
                      <a:pt x="1074058" y="805543"/>
                    </a:lnTo>
                    <a:lnTo>
                      <a:pt x="1011162" y="742648"/>
                    </a:lnTo>
                    <a:lnTo>
                      <a:pt x="1049867" y="732972"/>
                    </a:lnTo>
                    <a:lnTo>
                      <a:pt x="1059543" y="703943"/>
                    </a:lnTo>
                    <a:lnTo>
                      <a:pt x="1117600" y="754743"/>
                    </a:lnTo>
                    <a:lnTo>
                      <a:pt x="1149048" y="742648"/>
                    </a:lnTo>
                    <a:lnTo>
                      <a:pt x="1146629" y="691848"/>
                    </a:lnTo>
                    <a:lnTo>
                      <a:pt x="1093410" y="633791"/>
                    </a:lnTo>
                    <a:lnTo>
                      <a:pt x="1100667" y="616857"/>
                    </a:lnTo>
                    <a:lnTo>
                      <a:pt x="1170819" y="638629"/>
                    </a:lnTo>
                    <a:lnTo>
                      <a:pt x="1170819" y="604762"/>
                    </a:lnTo>
                    <a:lnTo>
                      <a:pt x="1146629" y="573315"/>
                    </a:lnTo>
                    <a:lnTo>
                      <a:pt x="1180496" y="534610"/>
                    </a:lnTo>
                    <a:lnTo>
                      <a:pt x="1151467" y="505581"/>
                    </a:lnTo>
                    <a:lnTo>
                      <a:pt x="1115181" y="527353"/>
                    </a:lnTo>
                    <a:lnTo>
                      <a:pt x="1064381" y="491067"/>
                    </a:lnTo>
                    <a:lnTo>
                      <a:pt x="1006324" y="503162"/>
                    </a:lnTo>
                    <a:lnTo>
                      <a:pt x="989391" y="433010"/>
                    </a:lnTo>
                    <a:lnTo>
                      <a:pt x="950686" y="428172"/>
                    </a:lnTo>
                    <a:lnTo>
                      <a:pt x="926496" y="452362"/>
                    </a:lnTo>
                    <a:lnTo>
                      <a:pt x="902305" y="418495"/>
                    </a:lnTo>
                    <a:lnTo>
                      <a:pt x="868438" y="418495"/>
                    </a:lnTo>
                    <a:lnTo>
                      <a:pt x="812800" y="341086"/>
                    </a:lnTo>
                    <a:lnTo>
                      <a:pt x="757162" y="341086"/>
                    </a:lnTo>
                    <a:lnTo>
                      <a:pt x="708781" y="345924"/>
                    </a:lnTo>
                    <a:lnTo>
                      <a:pt x="691848" y="328991"/>
                    </a:lnTo>
                    <a:lnTo>
                      <a:pt x="754743" y="275772"/>
                    </a:lnTo>
                    <a:lnTo>
                      <a:pt x="737810" y="249162"/>
                    </a:lnTo>
                    <a:lnTo>
                      <a:pt x="650724" y="217715"/>
                    </a:lnTo>
                    <a:lnTo>
                      <a:pt x="628953" y="227391"/>
                    </a:lnTo>
                    <a:lnTo>
                      <a:pt x="585410" y="195943"/>
                    </a:lnTo>
                    <a:lnTo>
                      <a:pt x="549124" y="212876"/>
                    </a:lnTo>
                    <a:lnTo>
                      <a:pt x="628953" y="254000"/>
                    </a:lnTo>
                    <a:lnTo>
                      <a:pt x="633791" y="309638"/>
                    </a:lnTo>
                    <a:lnTo>
                      <a:pt x="609600" y="302381"/>
                    </a:lnTo>
                    <a:lnTo>
                      <a:pt x="582991" y="254000"/>
                    </a:lnTo>
                    <a:lnTo>
                      <a:pt x="495905" y="222553"/>
                    </a:lnTo>
                    <a:lnTo>
                      <a:pt x="495905" y="193524"/>
                    </a:lnTo>
                    <a:lnTo>
                      <a:pt x="512838" y="147562"/>
                    </a:lnTo>
                    <a:lnTo>
                      <a:pt x="476553" y="82248"/>
                    </a:lnTo>
                    <a:lnTo>
                      <a:pt x="440267" y="91924"/>
                    </a:lnTo>
                    <a:lnTo>
                      <a:pt x="474134" y="152400"/>
                    </a:lnTo>
                    <a:lnTo>
                      <a:pt x="449943" y="166915"/>
                    </a:lnTo>
                    <a:lnTo>
                      <a:pt x="411238" y="125791"/>
                    </a:lnTo>
                    <a:lnTo>
                      <a:pt x="408819" y="87086"/>
                    </a:lnTo>
                    <a:lnTo>
                      <a:pt x="319315" y="0"/>
                    </a:lnTo>
                    <a:lnTo>
                      <a:pt x="0" y="563638"/>
                    </a:lnTo>
                    <a:close/>
                  </a:path>
                </a:pathLst>
              </a:custGeom>
              <a:solidFill>
                <a:srgbClr val="0000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</p:grpSp>
        <p:cxnSp>
          <p:nvCxnSpPr>
            <p:cNvPr id="7" name="Rak 29"/>
            <p:cNvCxnSpPr>
              <a:cxnSpLocks noChangeShapeType="1"/>
            </p:cNvCxnSpPr>
            <p:nvPr/>
          </p:nvCxnSpPr>
          <p:spPr bwMode="auto">
            <a:xfrm rot="5400000" flipH="1" flipV="1">
              <a:off x="3516356" y="1241502"/>
              <a:ext cx="687659" cy="390294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prstDash val="dash"/>
              <a:round/>
              <a:headEnd/>
              <a:tailEnd/>
            </a:ln>
          </p:spPr>
        </p:cxnSp>
      </p:grpSp>
      <p:sp>
        <p:nvSpPr>
          <p:cNvPr id="14" name="Frihandsfigur 23"/>
          <p:cNvSpPr>
            <a:spLocks/>
          </p:cNvSpPr>
          <p:nvPr/>
        </p:nvSpPr>
        <p:spPr bwMode="auto">
          <a:xfrm>
            <a:off x="3848629" y="2502033"/>
            <a:ext cx="3493652" cy="3388363"/>
          </a:xfrm>
          <a:custGeom>
            <a:avLst/>
            <a:gdLst>
              <a:gd name="T0" fmla="*/ 566115 w 4056455"/>
              <a:gd name="T1" fmla="*/ 2974047 h 3934358"/>
              <a:gd name="T2" fmla="*/ 330531 w 4056455"/>
              <a:gd name="T3" fmla="*/ 2762056 h 3934358"/>
              <a:gd name="T4" fmla="*/ 83457 w 4056455"/>
              <a:gd name="T5" fmla="*/ 2221091 h 3934358"/>
              <a:gd name="T6" fmla="*/ 80169 w 4056455"/>
              <a:gd name="T7" fmla="*/ 1539042 h 3934358"/>
              <a:gd name="T8" fmla="*/ 564467 w 4056455"/>
              <a:gd name="T9" fmla="*/ 777097 h 3934358"/>
              <a:gd name="T10" fmla="*/ 1290103 w 4056455"/>
              <a:gd name="T11" fmla="*/ 152295 h 3934358"/>
              <a:gd name="T12" fmla="*/ 1973867 w 4056455"/>
              <a:gd name="T13" fmla="*/ 20711 h 3934358"/>
              <a:gd name="T14" fmla="*/ 2496749 w 4056455"/>
              <a:gd name="T15" fmla="*/ 276573 h 3934358"/>
              <a:gd name="T16" fmla="*/ 2921948 w 4056455"/>
              <a:gd name="T17" fmla="*/ 839459 h 3934358"/>
              <a:gd name="T18" fmla="*/ 3117307 w 4056455"/>
              <a:gd name="T19" fmla="*/ 1402349 h 3934358"/>
              <a:gd name="T20" fmla="*/ 3174767 w 4056455"/>
              <a:gd name="T21" fmla="*/ 1906758 h 3934358"/>
              <a:gd name="T22" fmla="*/ 3169022 w 4056455"/>
              <a:gd name="T23" fmla="*/ 2491575 h 3934358"/>
              <a:gd name="T24" fmla="*/ 3071341 w 4056455"/>
              <a:gd name="T25" fmla="*/ 3281078 h 3934358"/>
              <a:gd name="T26" fmla="*/ 2887471 w 4056455"/>
              <a:gd name="T27" fmla="*/ 3931689 h 393435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056455"/>
              <a:gd name="T43" fmla="*/ 0 h 3934358"/>
              <a:gd name="T44" fmla="*/ 4056455 w 4056455"/>
              <a:gd name="T45" fmla="*/ 3934358 h 393435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056455" h="3934358">
                <a:moveTo>
                  <a:pt x="720725" y="2976067"/>
                </a:moveTo>
                <a:cubicBezTo>
                  <a:pt x="621969" y="2932785"/>
                  <a:pt x="523214" y="2889504"/>
                  <a:pt x="420801" y="2763926"/>
                </a:cubicBezTo>
                <a:cubicBezTo>
                  <a:pt x="318388" y="2638348"/>
                  <a:pt x="159371" y="2426575"/>
                  <a:pt x="106248" y="2222601"/>
                </a:cubicBezTo>
                <a:cubicBezTo>
                  <a:pt x="53125" y="2018627"/>
                  <a:pt x="0" y="1780914"/>
                  <a:pt x="102063" y="1540084"/>
                </a:cubicBezTo>
                <a:cubicBezTo>
                  <a:pt x="204126" y="1299254"/>
                  <a:pt x="461898" y="1008903"/>
                  <a:pt x="718627" y="777622"/>
                </a:cubicBezTo>
                <a:cubicBezTo>
                  <a:pt x="975356" y="546341"/>
                  <a:pt x="1343386" y="278549"/>
                  <a:pt x="1642440" y="152400"/>
                </a:cubicBezTo>
                <a:cubicBezTo>
                  <a:pt x="1941494" y="26251"/>
                  <a:pt x="2256917" y="0"/>
                  <a:pt x="2512949" y="20726"/>
                </a:cubicBezTo>
                <a:cubicBezTo>
                  <a:pt x="2768981" y="41452"/>
                  <a:pt x="2977464" y="140208"/>
                  <a:pt x="3178632" y="276758"/>
                </a:cubicBezTo>
                <a:cubicBezTo>
                  <a:pt x="3379800" y="413308"/>
                  <a:pt x="3588284" y="652272"/>
                  <a:pt x="3719957" y="840029"/>
                </a:cubicBezTo>
                <a:cubicBezTo>
                  <a:pt x="3851630" y="1027786"/>
                  <a:pt x="3915028" y="1225296"/>
                  <a:pt x="3968673" y="1403299"/>
                </a:cubicBezTo>
                <a:cubicBezTo>
                  <a:pt x="4022318" y="1581302"/>
                  <a:pt x="4030852" y="1726387"/>
                  <a:pt x="4041825" y="1908048"/>
                </a:cubicBezTo>
                <a:cubicBezTo>
                  <a:pt x="4052798" y="2089709"/>
                  <a:pt x="4056455" y="2264055"/>
                  <a:pt x="4034510" y="2493264"/>
                </a:cubicBezTo>
                <a:cubicBezTo>
                  <a:pt x="4012565" y="2722473"/>
                  <a:pt x="3969893" y="3043123"/>
                  <a:pt x="3910152" y="3283305"/>
                </a:cubicBezTo>
                <a:cubicBezTo>
                  <a:pt x="3850411" y="3523487"/>
                  <a:pt x="3676065" y="3934358"/>
                  <a:pt x="3676065" y="3934358"/>
                </a:cubicBezTo>
              </a:path>
            </a:pathLst>
          </a:cu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15" name="Frihandsfigur 24"/>
          <p:cNvSpPr>
            <a:spLocks/>
          </p:cNvSpPr>
          <p:nvPr/>
        </p:nvSpPr>
        <p:spPr bwMode="auto">
          <a:xfrm>
            <a:off x="3829486" y="2280518"/>
            <a:ext cx="3638594" cy="3326832"/>
          </a:xfrm>
          <a:custGeom>
            <a:avLst/>
            <a:gdLst>
              <a:gd name="T0" fmla="*/ 452093 w 4223555"/>
              <a:gd name="T1" fmla="*/ 3116126 h 3862426"/>
              <a:gd name="T2" fmla="*/ 210314 w 4223555"/>
              <a:gd name="T3" fmla="*/ 2852788 h 3862426"/>
              <a:gd name="T4" fmla="*/ 54882 w 4223555"/>
              <a:gd name="T5" fmla="*/ 2479732 h 3862426"/>
              <a:gd name="T6" fmla="*/ 18600 w 4223555"/>
              <a:gd name="T7" fmla="*/ 2051723 h 3862426"/>
              <a:gd name="T8" fmla="*/ 166484 w 4223555"/>
              <a:gd name="T9" fmla="*/ 1446581 h 3862426"/>
              <a:gd name="T10" fmla="*/ 722658 w 4223555"/>
              <a:gd name="T11" fmla="*/ 687594 h 3862426"/>
              <a:gd name="T12" fmla="*/ 1315597 w 4223555"/>
              <a:gd name="T13" fmla="*/ 197501 h 3862426"/>
              <a:gd name="T14" fmla="*/ 1827941 w 4223555"/>
              <a:gd name="T15" fmla="*/ 29261 h 3862426"/>
              <a:gd name="T16" fmla="*/ 2138802 w 4223555"/>
              <a:gd name="T17" fmla="*/ 21946 h 3862426"/>
              <a:gd name="T18" fmla="*/ 2328773 w 4223555"/>
              <a:gd name="T19" fmla="*/ 95093 h 3862426"/>
              <a:gd name="T20" fmla="*/ 2645390 w 4223555"/>
              <a:gd name="T21" fmla="*/ 343800 h 3862426"/>
              <a:gd name="T22" fmla="*/ 2927465 w 4223555"/>
              <a:gd name="T23" fmla="*/ 709540 h 3862426"/>
              <a:gd name="T24" fmla="*/ 3180760 w 4223555"/>
              <a:gd name="T25" fmla="*/ 1185008 h 3862426"/>
              <a:gd name="T26" fmla="*/ 3284379 w 4223555"/>
              <a:gd name="T27" fmla="*/ 1653156 h 3862426"/>
              <a:gd name="T28" fmla="*/ 3313162 w 4223555"/>
              <a:gd name="T29" fmla="*/ 2070102 h 3862426"/>
              <a:gd name="T30" fmla="*/ 3301650 w 4223555"/>
              <a:gd name="T31" fmla="*/ 2684548 h 3862426"/>
              <a:gd name="T32" fmla="*/ 3180760 w 4223555"/>
              <a:gd name="T33" fmla="*/ 3394083 h 3862426"/>
              <a:gd name="T34" fmla="*/ 3025331 w 4223555"/>
              <a:gd name="T35" fmla="*/ 3862236 h 386242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4223555"/>
              <a:gd name="T55" fmla="*/ 0 h 3862426"/>
              <a:gd name="T56" fmla="*/ 4223555 w 4223555"/>
              <a:gd name="T57" fmla="*/ 3862426 h 386242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4223555" h="3862426">
                <a:moveTo>
                  <a:pt x="574489" y="3116276"/>
                </a:moveTo>
                <a:cubicBezTo>
                  <a:pt x="462932" y="3037637"/>
                  <a:pt x="351376" y="2958999"/>
                  <a:pt x="267251" y="2852929"/>
                </a:cubicBezTo>
                <a:cubicBezTo>
                  <a:pt x="183126" y="2746859"/>
                  <a:pt x="110342" y="2613371"/>
                  <a:pt x="69740" y="2479853"/>
                </a:cubicBezTo>
                <a:cubicBezTo>
                  <a:pt x="29138" y="2346335"/>
                  <a:pt x="0" y="2224023"/>
                  <a:pt x="23636" y="2051823"/>
                </a:cubicBezTo>
                <a:cubicBezTo>
                  <a:pt x="47272" y="1879623"/>
                  <a:pt x="62445" y="1674017"/>
                  <a:pt x="211556" y="1446651"/>
                </a:cubicBezTo>
                <a:cubicBezTo>
                  <a:pt x="360667" y="1219285"/>
                  <a:pt x="674934" y="895819"/>
                  <a:pt x="918303" y="687629"/>
                </a:cubicBezTo>
                <a:cubicBezTo>
                  <a:pt x="1161672" y="479439"/>
                  <a:pt x="1437683" y="307239"/>
                  <a:pt x="1671769" y="197511"/>
                </a:cubicBezTo>
                <a:cubicBezTo>
                  <a:pt x="1905855" y="87783"/>
                  <a:pt x="2148476" y="58522"/>
                  <a:pt x="2322822" y="29261"/>
                </a:cubicBezTo>
                <a:cubicBezTo>
                  <a:pt x="2497168" y="0"/>
                  <a:pt x="2611773" y="10973"/>
                  <a:pt x="2717843" y="21946"/>
                </a:cubicBezTo>
                <a:cubicBezTo>
                  <a:pt x="2823913" y="32919"/>
                  <a:pt x="2851955" y="41453"/>
                  <a:pt x="2959244" y="95098"/>
                </a:cubicBezTo>
                <a:cubicBezTo>
                  <a:pt x="3066533" y="148743"/>
                  <a:pt x="3234783" y="241402"/>
                  <a:pt x="3361580" y="343815"/>
                </a:cubicBezTo>
                <a:cubicBezTo>
                  <a:pt x="3488377" y="446228"/>
                  <a:pt x="3606639" y="569367"/>
                  <a:pt x="3720025" y="709575"/>
                </a:cubicBezTo>
                <a:cubicBezTo>
                  <a:pt x="3833411" y="849783"/>
                  <a:pt x="3966304" y="1027786"/>
                  <a:pt x="4041894" y="1185063"/>
                </a:cubicBezTo>
                <a:cubicBezTo>
                  <a:pt x="4117484" y="1342340"/>
                  <a:pt x="4145525" y="1505713"/>
                  <a:pt x="4173567" y="1653236"/>
                </a:cubicBezTo>
                <a:cubicBezTo>
                  <a:pt x="4201609" y="1800759"/>
                  <a:pt x="4206485" y="1898295"/>
                  <a:pt x="4210143" y="2070202"/>
                </a:cubicBezTo>
                <a:cubicBezTo>
                  <a:pt x="4213801" y="2242109"/>
                  <a:pt x="4223555" y="2464004"/>
                  <a:pt x="4195513" y="2684679"/>
                </a:cubicBezTo>
                <a:cubicBezTo>
                  <a:pt x="4167471" y="2905354"/>
                  <a:pt x="4100416" y="3197962"/>
                  <a:pt x="4041894" y="3394253"/>
                </a:cubicBezTo>
                <a:cubicBezTo>
                  <a:pt x="3983372" y="3590544"/>
                  <a:pt x="3913877" y="3726485"/>
                  <a:pt x="3844383" y="3862426"/>
                </a:cubicBezTo>
              </a:path>
            </a:pathLst>
          </a:custGeom>
          <a:noFill/>
          <a:ln w="254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16" name="Frihandsfigur 25"/>
          <p:cNvSpPr>
            <a:spLocks/>
          </p:cNvSpPr>
          <p:nvPr/>
        </p:nvSpPr>
        <p:spPr bwMode="auto">
          <a:xfrm>
            <a:off x="3792567" y="2087718"/>
            <a:ext cx="3758922" cy="4177340"/>
          </a:xfrm>
          <a:custGeom>
            <a:avLst/>
            <a:gdLst>
              <a:gd name="T0" fmla="*/ 584923 w 4363317"/>
              <a:gd name="T1" fmla="*/ 3392486 h 4849812"/>
              <a:gd name="T2" fmla="*/ 367705 w 4363317"/>
              <a:gd name="T3" fmla="*/ 3201986 h 4849812"/>
              <a:gd name="T4" fmla="*/ 142997 w 4363317"/>
              <a:gd name="T5" fmla="*/ 2911388 h 4849812"/>
              <a:gd name="T6" fmla="*/ 13210 w 4363317"/>
              <a:gd name="T7" fmla="*/ 2487612 h 4849812"/>
              <a:gd name="T8" fmla="*/ 63736 w 4363317"/>
              <a:gd name="T9" fmla="*/ 1909704 h 4849812"/>
              <a:gd name="T10" fmla="*/ 240371 w 4363317"/>
              <a:gd name="T11" fmla="*/ 1458912 h 4849812"/>
              <a:gd name="T12" fmla="*/ 667316 w 4363317"/>
              <a:gd name="T13" fmla="*/ 820737 h 4849812"/>
              <a:gd name="T14" fmla="*/ 1154183 w 4363317"/>
              <a:gd name="T15" fmla="*/ 344487 h 4849812"/>
              <a:gd name="T16" fmla="*/ 1611088 w 4363317"/>
              <a:gd name="T17" fmla="*/ 58737 h 4849812"/>
              <a:gd name="T18" fmla="*/ 1948151 w 4363317"/>
              <a:gd name="T19" fmla="*/ 11112 h 4849812"/>
              <a:gd name="T20" fmla="*/ 2247761 w 4363317"/>
              <a:gd name="T21" fmla="*/ 30162 h 4849812"/>
              <a:gd name="T22" fmla="*/ 2629763 w 4363317"/>
              <a:gd name="T23" fmla="*/ 192087 h 4849812"/>
              <a:gd name="T24" fmla="*/ 2951844 w 4363317"/>
              <a:gd name="T25" fmla="*/ 515937 h 4849812"/>
              <a:gd name="T26" fmla="*/ 3214003 w 4363317"/>
              <a:gd name="T27" fmla="*/ 992187 h 4849812"/>
              <a:gd name="T28" fmla="*/ 3371300 w 4363317"/>
              <a:gd name="T29" fmla="*/ 1611312 h 4849812"/>
              <a:gd name="T30" fmla="*/ 3423731 w 4363317"/>
              <a:gd name="T31" fmla="*/ 2316162 h 4849812"/>
              <a:gd name="T32" fmla="*/ 3326356 w 4363317"/>
              <a:gd name="T33" fmla="*/ 3144836 h 4849812"/>
              <a:gd name="T34" fmla="*/ 3161570 w 4363317"/>
              <a:gd name="T35" fmla="*/ 3916353 h 4849812"/>
              <a:gd name="T36" fmla="*/ 2966825 w 4363317"/>
              <a:gd name="T37" fmla="*/ 4602160 h 4849812"/>
              <a:gd name="T38" fmla="*/ 2839491 w 4363317"/>
              <a:gd name="T39" fmla="*/ 4849812 h 484981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363317"/>
              <a:gd name="T61" fmla="*/ 0 h 4849812"/>
              <a:gd name="T62" fmla="*/ 4363317 w 4363317"/>
              <a:gd name="T63" fmla="*/ 4849812 h 484981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363317" h="4849812">
                <a:moveTo>
                  <a:pt x="743817" y="3392487"/>
                </a:moveTo>
                <a:cubicBezTo>
                  <a:pt x="652536" y="3340099"/>
                  <a:pt x="561254" y="3282170"/>
                  <a:pt x="467592" y="3201987"/>
                </a:cubicBezTo>
                <a:cubicBezTo>
                  <a:pt x="373930" y="3121804"/>
                  <a:pt x="256974" y="3030451"/>
                  <a:pt x="181842" y="2911388"/>
                </a:cubicBezTo>
                <a:cubicBezTo>
                  <a:pt x="106710" y="2792325"/>
                  <a:pt x="33598" y="2654559"/>
                  <a:pt x="16799" y="2487612"/>
                </a:cubicBezTo>
                <a:cubicBezTo>
                  <a:pt x="0" y="2320665"/>
                  <a:pt x="32905" y="2081154"/>
                  <a:pt x="81050" y="1909704"/>
                </a:cubicBezTo>
                <a:cubicBezTo>
                  <a:pt x="129195" y="1738254"/>
                  <a:pt x="177743" y="1640406"/>
                  <a:pt x="305667" y="1458912"/>
                </a:cubicBezTo>
                <a:cubicBezTo>
                  <a:pt x="433591" y="1277418"/>
                  <a:pt x="654917" y="1006474"/>
                  <a:pt x="848592" y="820737"/>
                </a:cubicBezTo>
                <a:cubicBezTo>
                  <a:pt x="1042267" y="635000"/>
                  <a:pt x="1267692" y="471487"/>
                  <a:pt x="1467717" y="344487"/>
                </a:cubicBezTo>
                <a:cubicBezTo>
                  <a:pt x="1667742" y="217487"/>
                  <a:pt x="1880467" y="114299"/>
                  <a:pt x="2048742" y="58737"/>
                </a:cubicBezTo>
                <a:cubicBezTo>
                  <a:pt x="2217017" y="3175"/>
                  <a:pt x="2342430" y="15874"/>
                  <a:pt x="2477367" y="11112"/>
                </a:cubicBezTo>
                <a:cubicBezTo>
                  <a:pt x="2612304" y="6350"/>
                  <a:pt x="2713905" y="0"/>
                  <a:pt x="2858367" y="30162"/>
                </a:cubicBezTo>
                <a:cubicBezTo>
                  <a:pt x="3002829" y="60324"/>
                  <a:pt x="3194917" y="111125"/>
                  <a:pt x="3344142" y="192087"/>
                </a:cubicBezTo>
                <a:cubicBezTo>
                  <a:pt x="3493367" y="273050"/>
                  <a:pt x="3629892" y="382587"/>
                  <a:pt x="3753717" y="515937"/>
                </a:cubicBezTo>
                <a:cubicBezTo>
                  <a:pt x="3877542" y="649287"/>
                  <a:pt x="3998192" y="809625"/>
                  <a:pt x="4087092" y="992187"/>
                </a:cubicBezTo>
                <a:cubicBezTo>
                  <a:pt x="4175992" y="1174749"/>
                  <a:pt x="4242667" y="1390650"/>
                  <a:pt x="4287117" y="1611312"/>
                </a:cubicBezTo>
                <a:cubicBezTo>
                  <a:pt x="4331567" y="1831975"/>
                  <a:pt x="4363317" y="2060575"/>
                  <a:pt x="4353792" y="2316162"/>
                </a:cubicBezTo>
                <a:cubicBezTo>
                  <a:pt x="4344267" y="2571750"/>
                  <a:pt x="4285530" y="2878137"/>
                  <a:pt x="4229967" y="3144837"/>
                </a:cubicBezTo>
                <a:cubicBezTo>
                  <a:pt x="4174404" y="3411537"/>
                  <a:pt x="4096617" y="3673475"/>
                  <a:pt x="4020417" y="3916362"/>
                </a:cubicBezTo>
                <a:cubicBezTo>
                  <a:pt x="3944217" y="4159250"/>
                  <a:pt x="3841029" y="4446587"/>
                  <a:pt x="3772767" y="4602162"/>
                </a:cubicBezTo>
                <a:cubicBezTo>
                  <a:pt x="3704505" y="4757737"/>
                  <a:pt x="3657673" y="4803774"/>
                  <a:pt x="3610842" y="4849812"/>
                </a:cubicBezTo>
              </a:path>
            </a:pathLst>
          </a:cu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grpSp>
        <p:nvGrpSpPr>
          <p:cNvPr id="6" name="Grupp 32"/>
          <p:cNvGrpSpPr>
            <a:grpSpLocks/>
          </p:cNvGrpSpPr>
          <p:nvPr/>
        </p:nvGrpSpPr>
        <p:grpSpPr bwMode="auto">
          <a:xfrm rot="17791228">
            <a:off x="792539" y="5668881"/>
            <a:ext cx="322701" cy="968104"/>
            <a:chOff x="-619164" y="1643050"/>
            <a:chExt cx="374672" cy="1124014"/>
          </a:xfrm>
        </p:grpSpPr>
        <p:grpSp>
          <p:nvGrpSpPr>
            <p:cNvPr id="17" name="Grupp 47"/>
            <p:cNvGrpSpPr>
              <a:grpSpLocks/>
            </p:cNvGrpSpPr>
            <p:nvPr/>
          </p:nvGrpSpPr>
          <p:grpSpPr bwMode="auto">
            <a:xfrm>
              <a:off x="-619164" y="1643050"/>
              <a:ext cx="374672" cy="1124014"/>
              <a:chOff x="-476288" y="2214554"/>
              <a:chExt cx="428628" cy="1285884"/>
            </a:xfrm>
          </p:grpSpPr>
          <p:grpSp>
            <p:nvGrpSpPr>
              <p:cNvPr id="18" name="Grupp 46"/>
              <p:cNvGrpSpPr>
                <a:grpSpLocks/>
              </p:cNvGrpSpPr>
              <p:nvPr/>
            </p:nvGrpSpPr>
            <p:grpSpPr bwMode="auto">
              <a:xfrm>
                <a:off x="-476288" y="2214554"/>
                <a:ext cx="428628" cy="642942"/>
                <a:chOff x="-476288" y="2214554"/>
                <a:chExt cx="428628" cy="642942"/>
              </a:xfrm>
            </p:grpSpPr>
            <p:sp>
              <p:nvSpPr>
                <p:cNvPr id="32" name="Rätvinklig triangel 47"/>
                <p:cNvSpPr>
                  <a:spLocks noChangeArrowheads="1"/>
                </p:cNvSpPr>
                <p:nvPr/>
              </p:nvSpPr>
              <p:spPr bwMode="auto">
                <a:xfrm>
                  <a:off x="-261974" y="2214554"/>
                  <a:ext cx="214314" cy="642942"/>
                </a:xfrm>
                <a:prstGeom prst="rtTriangle">
                  <a:avLst/>
                </a:prstGeom>
                <a:solidFill>
                  <a:schemeClr val="bg1"/>
                </a:solidFill>
                <a:ln w="254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33" name="Rätvinklig triangel 48"/>
                <p:cNvSpPr>
                  <a:spLocks noChangeArrowheads="1"/>
                </p:cNvSpPr>
                <p:nvPr/>
              </p:nvSpPr>
              <p:spPr bwMode="auto">
                <a:xfrm flipH="1">
                  <a:off x="-476288" y="2214554"/>
                  <a:ext cx="215880" cy="642942"/>
                </a:xfrm>
                <a:prstGeom prst="rtTriangle">
                  <a:avLst/>
                </a:prstGeom>
                <a:solidFill>
                  <a:srgbClr val="FF0000"/>
                </a:solidFill>
                <a:ln w="254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/>
                </a:p>
              </p:txBody>
            </p:sp>
          </p:grpSp>
          <p:grpSp>
            <p:nvGrpSpPr>
              <p:cNvPr id="19" name="Grupp 45"/>
              <p:cNvGrpSpPr>
                <a:grpSpLocks/>
              </p:cNvGrpSpPr>
              <p:nvPr/>
            </p:nvGrpSpPr>
            <p:grpSpPr bwMode="auto">
              <a:xfrm rot="10800000">
                <a:off x="-476288" y="2857496"/>
                <a:ext cx="428628" cy="642942"/>
                <a:chOff x="-476288" y="2561604"/>
                <a:chExt cx="428628" cy="642942"/>
              </a:xfrm>
            </p:grpSpPr>
            <p:sp>
              <p:nvSpPr>
                <p:cNvPr id="30" name="Rätvinklig triangel 45"/>
                <p:cNvSpPr>
                  <a:spLocks noChangeArrowheads="1"/>
                </p:cNvSpPr>
                <p:nvPr/>
              </p:nvSpPr>
              <p:spPr bwMode="auto">
                <a:xfrm>
                  <a:off x="-261974" y="2561604"/>
                  <a:ext cx="214314" cy="642942"/>
                </a:xfrm>
                <a:prstGeom prst="rtTriangle">
                  <a:avLst/>
                </a:prstGeom>
                <a:solidFill>
                  <a:schemeClr val="bg1"/>
                </a:solidFill>
                <a:ln w="254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31" name="Rätvinklig triangel 46"/>
                <p:cNvSpPr>
                  <a:spLocks noChangeArrowheads="1"/>
                </p:cNvSpPr>
                <p:nvPr/>
              </p:nvSpPr>
              <p:spPr bwMode="auto">
                <a:xfrm flipH="1">
                  <a:off x="-476288" y="2561604"/>
                  <a:ext cx="215880" cy="642942"/>
                </a:xfrm>
                <a:prstGeom prst="rtTriangle">
                  <a:avLst/>
                </a:prstGeom>
                <a:solidFill>
                  <a:srgbClr val="FF0000"/>
                </a:solidFill>
                <a:ln w="254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/>
                </a:p>
              </p:txBody>
            </p:sp>
          </p:grpSp>
        </p:grpSp>
        <p:grpSp>
          <p:nvGrpSpPr>
            <p:cNvPr id="20" name="Grupp 49"/>
            <p:cNvGrpSpPr>
              <a:grpSpLocks/>
            </p:cNvGrpSpPr>
            <p:nvPr/>
          </p:nvGrpSpPr>
          <p:grpSpPr bwMode="auto">
            <a:xfrm>
              <a:off x="-619164" y="1643050"/>
              <a:ext cx="374672" cy="1124014"/>
              <a:chOff x="-333412" y="928670"/>
              <a:chExt cx="374672" cy="1124014"/>
            </a:xfrm>
          </p:grpSpPr>
          <p:grpSp>
            <p:nvGrpSpPr>
              <p:cNvPr id="22" name="Grupp 50"/>
              <p:cNvGrpSpPr>
                <a:grpSpLocks/>
              </p:cNvGrpSpPr>
              <p:nvPr/>
            </p:nvGrpSpPr>
            <p:grpSpPr bwMode="auto">
              <a:xfrm>
                <a:off x="-333412" y="928670"/>
                <a:ext cx="374672" cy="1124014"/>
                <a:chOff x="-476288" y="2214554"/>
                <a:chExt cx="428628" cy="1285884"/>
              </a:xfrm>
            </p:grpSpPr>
            <p:grpSp>
              <p:nvGrpSpPr>
                <p:cNvPr id="23" name="Grupp 52"/>
                <p:cNvGrpSpPr>
                  <a:grpSpLocks/>
                </p:cNvGrpSpPr>
                <p:nvPr/>
              </p:nvGrpSpPr>
              <p:grpSpPr bwMode="auto">
                <a:xfrm>
                  <a:off x="-476288" y="2214554"/>
                  <a:ext cx="428628" cy="642942"/>
                  <a:chOff x="-476288" y="2214554"/>
                  <a:chExt cx="428628" cy="642942"/>
                </a:xfrm>
              </p:grpSpPr>
              <p:sp>
                <p:nvSpPr>
                  <p:cNvPr id="26" name="Rätvinklig triangel 41"/>
                  <p:cNvSpPr>
                    <a:spLocks noChangeArrowheads="1"/>
                  </p:cNvSpPr>
                  <p:nvPr/>
                </p:nvSpPr>
                <p:spPr bwMode="auto">
                  <a:xfrm>
                    <a:off x="-261974" y="2214554"/>
                    <a:ext cx="214314" cy="642942"/>
                  </a:xfrm>
                  <a:prstGeom prst="rtTriangle">
                    <a:avLst/>
                  </a:prstGeom>
                  <a:solidFill>
                    <a:srgbClr val="FF3300"/>
                  </a:solidFill>
                  <a:ln w="25400" algn="ctr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/>
                  </a:p>
                </p:txBody>
              </p:sp>
              <p:sp>
                <p:nvSpPr>
                  <p:cNvPr id="27" name="Rätvinklig triangel 42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-476288" y="2214554"/>
                    <a:ext cx="215880" cy="642942"/>
                  </a:xfrm>
                  <a:prstGeom prst="rtTriangle">
                    <a:avLst/>
                  </a:prstGeom>
                  <a:solidFill>
                    <a:srgbClr val="FF0000"/>
                  </a:solidFill>
                  <a:ln w="25400" algn="ctr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/>
                  </a:p>
                </p:txBody>
              </p:sp>
            </p:grpSp>
            <p:grpSp>
              <p:nvGrpSpPr>
                <p:cNvPr id="28" name="Grupp 53"/>
                <p:cNvGrpSpPr>
                  <a:grpSpLocks/>
                </p:cNvGrpSpPr>
                <p:nvPr/>
              </p:nvGrpSpPr>
              <p:grpSpPr bwMode="auto">
                <a:xfrm rot="10800000">
                  <a:off x="-461152" y="2841547"/>
                  <a:ext cx="413492" cy="658891"/>
                  <a:chOff x="-476288" y="2561604"/>
                  <a:chExt cx="413492" cy="658891"/>
                </a:xfrm>
              </p:grpSpPr>
              <p:sp>
                <p:nvSpPr>
                  <p:cNvPr id="24" name="Rätvinklig triangel 39"/>
                  <p:cNvSpPr/>
                  <p:nvPr/>
                </p:nvSpPr>
                <p:spPr bwMode="auto">
                  <a:xfrm>
                    <a:off x="-277110" y="2581186"/>
                    <a:ext cx="214314" cy="639309"/>
                  </a:xfrm>
                  <a:prstGeom prst="rtTriangl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254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sv-SE"/>
                  </a:p>
                </p:txBody>
              </p:sp>
              <p:sp>
                <p:nvSpPr>
                  <p:cNvPr id="25" name="Rätvinklig triangel 40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-476288" y="2561604"/>
                    <a:ext cx="215880" cy="642942"/>
                  </a:xfrm>
                  <a:prstGeom prst="rtTriangle">
                    <a:avLst/>
                  </a:prstGeom>
                  <a:solidFill>
                    <a:schemeClr val="bg1"/>
                  </a:solidFill>
                  <a:ln w="25400" algn="ctr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/>
                  </a:p>
                </p:txBody>
              </p:sp>
            </p:grpSp>
          </p:grpSp>
          <p:sp>
            <p:nvSpPr>
              <p:cNvPr id="21" name="Ellips 36"/>
              <p:cNvSpPr/>
              <p:nvPr/>
            </p:nvSpPr>
            <p:spPr bwMode="auto">
              <a:xfrm>
                <a:off x="-279022" y="1349932"/>
                <a:ext cx="285767" cy="285766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sv-SE"/>
              </a:p>
            </p:txBody>
          </p:sp>
        </p:grpSp>
      </p:grpSp>
      <p:sp>
        <p:nvSpPr>
          <p:cNvPr id="34" name="textruta 49"/>
          <p:cNvSpPr txBox="1">
            <a:spLocks noChangeArrowheads="1"/>
          </p:cNvSpPr>
          <p:nvPr/>
        </p:nvSpPr>
        <p:spPr bwMode="auto">
          <a:xfrm>
            <a:off x="800744" y="5982011"/>
            <a:ext cx="3691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600" dirty="0">
                <a:latin typeface="Arial" pitchFamily="34" charset="0"/>
              </a:rPr>
              <a:t>N</a:t>
            </a:r>
          </a:p>
        </p:txBody>
      </p:sp>
      <p:sp>
        <p:nvSpPr>
          <p:cNvPr id="35" name="Frihandsfigur 16"/>
          <p:cNvSpPr>
            <a:spLocks/>
          </p:cNvSpPr>
          <p:nvPr/>
        </p:nvSpPr>
        <p:spPr bwMode="auto">
          <a:xfrm>
            <a:off x="4260210" y="4205786"/>
            <a:ext cx="2548793" cy="2488628"/>
          </a:xfrm>
          <a:custGeom>
            <a:avLst/>
            <a:gdLst>
              <a:gd name="T0" fmla="*/ 329900 w 2958765"/>
              <a:gd name="T1" fmla="*/ 888796 h 2888634"/>
              <a:gd name="T2" fmla="*/ 115367 w 2958765"/>
              <a:gd name="T3" fmla="*/ 580801 h 2888634"/>
              <a:gd name="T4" fmla="*/ 353 w 2958765"/>
              <a:gd name="T5" fmla="*/ 285634 h 2888634"/>
              <a:gd name="T6" fmla="*/ 117489 w 2958765"/>
              <a:gd name="T7" fmla="*/ 138660 h 2888634"/>
              <a:gd name="T8" fmla="*/ 511725 w 2958765"/>
              <a:gd name="T9" fmla="*/ 61844 h 2888634"/>
              <a:gd name="T10" fmla="*/ 780218 w 2958765"/>
              <a:gd name="T11" fmla="*/ 39462 h 2888634"/>
              <a:gd name="T12" fmla="*/ 1211178 w 2958765"/>
              <a:gd name="T13" fmla="*/ 298625 h 2888634"/>
              <a:gd name="T14" fmla="*/ 1531824 w 2958765"/>
              <a:gd name="T15" fmla="*/ 652570 h 2888634"/>
              <a:gd name="T16" fmla="*/ 1991371 w 2958765"/>
              <a:gd name="T17" fmla="*/ 881740 h 2888634"/>
              <a:gd name="T18" fmla="*/ 2222506 w 2958765"/>
              <a:gd name="T19" fmla="*/ 1197678 h 2888634"/>
              <a:gd name="T20" fmla="*/ 2307183 w 2958765"/>
              <a:gd name="T21" fmla="*/ 1718149 h 2888634"/>
              <a:gd name="T22" fmla="*/ 2121285 w 2958765"/>
              <a:gd name="T23" fmla="*/ 2892167 h 288863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958765"/>
              <a:gd name="T37" fmla="*/ 0 h 2888634"/>
              <a:gd name="T38" fmla="*/ 2958765 w 2958765"/>
              <a:gd name="T39" fmla="*/ 2888634 h 288863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958765" h="2888634">
                <a:moveTo>
                  <a:pt x="419998" y="887712"/>
                </a:moveTo>
                <a:cubicBezTo>
                  <a:pt x="298974" y="798065"/>
                  <a:pt x="216799" y="680495"/>
                  <a:pt x="146874" y="580090"/>
                </a:cubicBezTo>
                <a:cubicBezTo>
                  <a:pt x="76949" y="479685"/>
                  <a:pt x="0" y="358884"/>
                  <a:pt x="450" y="285284"/>
                </a:cubicBezTo>
                <a:cubicBezTo>
                  <a:pt x="900" y="211684"/>
                  <a:pt x="41072" y="175742"/>
                  <a:pt x="149577" y="138489"/>
                </a:cubicBezTo>
                <a:cubicBezTo>
                  <a:pt x="258082" y="101237"/>
                  <a:pt x="510859" y="78281"/>
                  <a:pt x="651479" y="61769"/>
                </a:cubicBezTo>
                <a:cubicBezTo>
                  <a:pt x="792099" y="45257"/>
                  <a:pt x="844886" y="0"/>
                  <a:pt x="993299" y="39415"/>
                </a:cubicBezTo>
                <a:cubicBezTo>
                  <a:pt x="1141712" y="78830"/>
                  <a:pt x="1382478" y="196199"/>
                  <a:pt x="1541957" y="298259"/>
                </a:cubicBezTo>
                <a:cubicBezTo>
                  <a:pt x="1701436" y="400319"/>
                  <a:pt x="1784629" y="554706"/>
                  <a:pt x="1950173" y="651773"/>
                </a:cubicBezTo>
                <a:cubicBezTo>
                  <a:pt x="2115718" y="748840"/>
                  <a:pt x="2388672" y="789922"/>
                  <a:pt x="2535224" y="880662"/>
                </a:cubicBezTo>
                <a:cubicBezTo>
                  <a:pt x="2681776" y="971402"/>
                  <a:pt x="2762472" y="1056984"/>
                  <a:pt x="2829483" y="1196216"/>
                </a:cubicBezTo>
                <a:cubicBezTo>
                  <a:pt x="2896494" y="1335448"/>
                  <a:pt x="2958765" y="1433981"/>
                  <a:pt x="2937288" y="1716051"/>
                </a:cubicBezTo>
                <a:cubicBezTo>
                  <a:pt x="2915811" y="1998121"/>
                  <a:pt x="2700619" y="2888634"/>
                  <a:pt x="2700619" y="2888634"/>
                </a:cubicBezTo>
              </a:path>
            </a:pathLst>
          </a:cu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6" name="Frihandsfigur 17"/>
          <p:cNvSpPr>
            <a:spLocks/>
          </p:cNvSpPr>
          <p:nvPr/>
        </p:nvSpPr>
        <p:spPr bwMode="auto">
          <a:xfrm>
            <a:off x="4148085" y="3932310"/>
            <a:ext cx="2730654" cy="2820902"/>
          </a:xfrm>
          <a:custGeom>
            <a:avLst/>
            <a:gdLst>
              <a:gd name="T0" fmla="*/ 408310 w 3170953"/>
              <a:gd name="T1" fmla="*/ 1248753 h 3274853"/>
              <a:gd name="T2" fmla="*/ 210553 w 3170953"/>
              <a:gd name="T3" fmla="*/ 979624 h 3274853"/>
              <a:gd name="T4" fmla="*/ 40876 w 3170953"/>
              <a:gd name="T5" fmla="*/ 673896 h 3274853"/>
              <a:gd name="T6" fmla="*/ 17526 w 3170953"/>
              <a:gd name="T7" fmla="*/ 408702 h 3274853"/>
              <a:gd name="T8" fmla="*/ 146034 w 3170953"/>
              <a:gd name="T9" fmla="*/ 260363 h 3274853"/>
              <a:gd name="T10" fmla="*/ 402737 w 3170953"/>
              <a:gd name="T11" fmla="*/ 168383 h 3274853"/>
              <a:gd name="T12" fmla="*/ 644771 w 3170953"/>
              <a:gd name="T13" fmla="*/ 113902 h 3274853"/>
              <a:gd name="T14" fmla="*/ 843725 w 3170953"/>
              <a:gd name="T15" fmla="*/ 38517 h 3274853"/>
              <a:gd name="T16" fmla="*/ 1062328 w 3170953"/>
              <a:gd name="T17" fmla="*/ 11230 h 3274853"/>
              <a:gd name="T18" fmla="*/ 1361360 w 3170953"/>
              <a:gd name="T19" fmla="*/ 301517 h 3274853"/>
              <a:gd name="T20" fmla="*/ 1725687 w 3170953"/>
              <a:gd name="T21" fmla="*/ 739304 h 3274853"/>
              <a:gd name="T22" fmla="*/ 2319862 w 3170953"/>
              <a:gd name="T23" fmla="*/ 1103346 h 3274853"/>
              <a:gd name="T24" fmla="*/ 2429386 w 3170953"/>
              <a:gd name="T25" fmla="*/ 1512141 h 3274853"/>
              <a:gd name="T26" fmla="*/ 2458256 w 3170953"/>
              <a:gd name="T27" fmla="*/ 2044087 h 3274853"/>
              <a:gd name="T28" fmla="*/ 2245652 w 3170953"/>
              <a:gd name="T29" fmla="*/ 3275397 h 327485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170953"/>
              <a:gd name="T46" fmla="*/ 0 h 3274853"/>
              <a:gd name="T47" fmla="*/ 3170953 w 3170953"/>
              <a:gd name="T48" fmla="*/ 3274853 h 327485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170953" h="3274853">
                <a:moveTo>
                  <a:pt x="520207" y="1248542"/>
                </a:moveTo>
                <a:cubicBezTo>
                  <a:pt x="416575" y="1171123"/>
                  <a:pt x="346276" y="1075253"/>
                  <a:pt x="268254" y="979460"/>
                </a:cubicBezTo>
                <a:cubicBezTo>
                  <a:pt x="190232" y="883667"/>
                  <a:pt x="93064" y="768922"/>
                  <a:pt x="52077" y="673784"/>
                </a:cubicBezTo>
                <a:cubicBezTo>
                  <a:pt x="11090" y="578646"/>
                  <a:pt x="0" y="477545"/>
                  <a:pt x="22329" y="408634"/>
                </a:cubicBezTo>
                <a:cubicBezTo>
                  <a:pt x="44658" y="339723"/>
                  <a:pt x="104256" y="300365"/>
                  <a:pt x="186052" y="260319"/>
                </a:cubicBezTo>
                <a:cubicBezTo>
                  <a:pt x="267848" y="220273"/>
                  <a:pt x="407203" y="192762"/>
                  <a:pt x="513106" y="168356"/>
                </a:cubicBezTo>
                <a:cubicBezTo>
                  <a:pt x="619009" y="143950"/>
                  <a:pt x="727831" y="135522"/>
                  <a:pt x="821471" y="113881"/>
                </a:cubicBezTo>
                <a:cubicBezTo>
                  <a:pt x="915111" y="92240"/>
                  <a:pt x="989156" y="49153"/>
                  <a:pt x="1074947" y="38510"/>
                </a:cubicBezTo>
                <a:cubicBezTo>
                  <a:pt x="1149431" y="33110"/>
                  <a:pt x="1240597" y="0"/>
                  <a:pt x="1353456" y="11226"/>
                </a:cubicBezTo>
                <a:cubicBezTo>
                  <a:pt x="1519753" y="85808"/>
                  <a:pt x="1607444" y="204719"/>
                  <a:pt x="1734438" y="301466"/>
                </a:cubicBezTo>
                <a:cubicBezTo>
                  <a:pt x="1835631" y="338042"/>
                  <a:pt x="2034562" y="601157"/>
                  <a:pt x="2198609" y="739181"/>
                </a:cubicBezTo>
                <a:lnTo>
                  <a:pt x="2955616" y="1103162"/>
                </a:lnTo>
                <a:cubicBezTo>
                  <a:pt x="3105041" y="1231947"/>
                  <a:pt x="3065770" y="1355125"/>
                  <a:pt x="3095157" y="1511889"/>
                </a:cubicBezTo>
                <a:cubicBezTo>
                  <a:pt x="3124544" y="1668653"/>
                  <a:pt x="3170953" y="1749919"/>
                  <a:pt x="3131939" y="2043746"/>
                </a:cubicBezTo>
                <a:cubicBezTo>
                  <a:pt x="3092925" y="2337573"/>
                  <a:pt x="2861071" y="3274853"/>
                  <a:pt x="2861071" y="3274853"/>
                </a:cubicBezTo>
              </a:path>
            </a:pathLst>
          </a:cu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7" name="Frihandsfigur 18"/>
          <p:cNvSpPr>
            <a:spLocks/>
          </p:cNvSpPr>
          <p:nvPr/>
        </p:nvSpPr>
        <p:spPr bwMode="auto">
          <a:xfrm>
            <a:off x="3964857" y="3668407"/>
            <a:ext cx="3076601" cy="3002762"/>
          </a:xfrm>
          <a:custGeom>
            <a:avLst/>
            <a:gdLst>
              <a:gd name="T0" fmla="*/ 512778 w 3570813"/>
              <a:gd name="T1" fmla="*/ 1553924 h 3487180"/>
              <a:gd name="T2" fmla="*/ 201655 w 3570813"/>
              <a:gd name="T3" fmla="*/ 1188644 h 3487180"/>
              <a:gd name="T4" fmla="*/ 76821 w 3570813"/>
              <a:gd name="T5" fmla="*/ 570702 h 3487180"/>
              <a:gd name="T6" fmla="*/ 363656 w 3570813"/>
              <a:gd name="T7" fmla="*/ 329119 h 3487180"/>
              <a:gd name="T8" fmla="*/ 694822 w 3570813"/>
              <a:gd name="T9" fmla="*/ 186082 h 3487180"/>
              <a:gd name="T10" fmla="*/ 1167351 w 3570813"/>
              <a:gd name="T11" fmla="*/ 24353 h 3487180"/>
              <a:gd name="T12" fmla="*/ 1564220 w 3570813"/>
              <a:gd name="T13" fmla="*/ 186082 h 3487180"/>
              <a:gd name="T14" fmla="*/ 2019510 w 3570813"/>
              <a:gd name="T15" fmla="*/ 656696 h 3487180"/>
              <a:gd name="T16" fmla="*/ 2467414 w 3570813"/>
              <a:gd name="T17" fmla="*/ 1061260 h 3487180"/>
              <a:gd name="T18" fmla="*/ 2768485 w 3570813"/>
              <a:gd name="T19" fmla="*/ 1425886 h 3487180"/>
              <a:gd name="T20" fmla="*/ 2730967 w 3570813"/>
              <a:gd name="T21" fmla="*/ 2459814 h 3487180"/>
              <a:gd name="T22" fmla="*/ 2465936 w 3570813"/>
              <a:gd name="T23" fmla="*/ 3482595 h 34871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570813"/>
              <a:gd name="T37" fmla="*/ 0 h 3487180"/>
              <a:gd name="T38" fmla="*/ 3570813 w 3570813"/>
              <a:gd name="T39" fmla="*/ 3487180 h 34871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570813" h="3487180">
                <a:moveTo>
                  <a:pt x="651054" y="1555967"/>
                </a:moveTo>
                <a:cubicBezTo>
                  <a:pt x="503531" y="1451115"/>
                  <a:pt x="357228" y="1356019"/>
                  <a:pt x="256034" y="1190207"/>
                </a:cubicBezTo>
                <a:cubicBezTo>
                  <a:pt x="169471" y="1002450"/>
                  <a:pt x="0" y="789690"/>
                  <a:pt x="97536" y="571454"/>
                </a:cubicBezTo>
                <a:cubicBezTo>
                  <a:pt x="187757" y="426369"/>
                  <a:pt x="330945" y="393739"/>
                  <a:pt x="461720" y="329551"/>
                </a:cubicBezTo>
                <a:cubicBezTo>
                  <a:pt x="592495" y="265363"/>
                  <a:pt x="882189" y="186327"/>
                  <a:pt x="882189" y="186327"/>
                </a:cubicBezTo>
                <a:lnTo>
                  <a:pt x="1482141" y="24384"/>
                </a:lnTo>
                <a:cubicBezTo>
                  <a:pt x="1645514" y="0"/>
                  <a:pt x="1805706" y="80798"/>
                  <a:pt x="1986032" y="186327"/>
                </a:cubicBezTo>
                <a:cubicBezTo>
                  <a:pt x="2166358" y="291856"/>
                  <a:pt x="2372974" y="511505"/>
                  <a:pt x="2564099" y="657560"/>
                </a:cubicBezTo>
                <a:cubicBezTo>
                  <a:pt x="2755224" y="803615"/>
                  <a:pt x="2974292" y="934289"/>
                  <a:pt x="3132783" y="1062656"/>
                </a:cubicBezTo>
                <a:cubicBezTo>
                  <a:pt x="3291274" y="1191023"/>
                  <a:pt x="3459273" y="1194362"/>
                  <a:pt x="3515043" y="1427761"/>
                </a:cubicBezTo>
                <a:cubicBezTo>
                  <a:pt x="3570813" y="1661160"/>
                  <a:pt x="3531429" y="2119816"/>
                  <a:pt x="3467406" y="2463052"/>
                </a:cubicBezTo>
                <a:cubicBezTo>
                  <a:pt x="3403383" y="2806289"/>
                  <a:pt x="3268676" y="3116543"/>
                  <a:pt x="3130907" y="3487180"/>
                </a:cubicBezTo>
              </a:path>
            </a:pathLst>
          </a:cu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8" name="Frihandsfigur 19"/>
          <p:cNvSpPr>
            <a:spLocks/>
          </p:cNvSpPr>
          <p:nvPr/>
        </p:nvSpPr>
        <p:spPr bwMode="auto">
          <a:xfrm>
            <a:off x="3982632" y="3442789"/>
            <a:ext cx="3113520" cy="3114887"/>
          </a:xfrm>
          <a:custGeom>
            <a:avLst/>
            <a:gdLst>
              <a:gd name="T0" fmla="*/ 502125 w 3613947"/>
              <a:gd name="T1" fmla="*/ 1872992 h 3617825"/>
              <a:gd name="T2" fmla="*/ 394214 w 3613947"/>
              <a:gd name="T3" fmla="*/ 1761001 h 3617825"/>
              <a:gd name="T4" fmla="*/ 284840 w 3613947"/>
              <a:gd name="T5" fmla="*/ 1632478 h 3617825"/>
              <a:gd name="T6" fmla="*/ 160906 w 3613947"/>
              <a:gd name="T7" fmla="*/ 1453663 h 3617825"/>
              <a:gd name="T8" fmla="*/ 64219 w 3613947"/>
              <a:gd name="T9" fmla="*/ 1208664 h 3617825"/>
              <a:gd name="T10" fmla="*/ 1550 w 3613947"/>
              <a:gd name="T11" fmla="*/ 995963 h 3617825"/>
              <a:gd name="T12" fmla="*/ 54916 w 3613947"/>
              <a:gd name="T13" fmla="*/ 732142 h 3617825"/>
              <a:gd name="T14" fmla="*/ 215316 w 3613947"/>
              <a:gd name="T15" fmla="*/ 528644 h 3617825"/>
              <a:gd name="T16" fmla="*/ 391050 w 3613947"/>
              <a:gd name="T17" fmla="*/ 376709 h 3617825"/>
              <a:gd name="T18" fmla="*/ 686511 w 3613947"/>
              <a:gd name="T19" fmla="*/ 200700 h 3617825"/>
              <a:gd name="T20" fmla="*/ 1189963 w 3613947"/>
              <a:gd name="T21" fmla="*/ 18991 h 3617825"/>
              <a:gd name="T22" fmla="*/ 1544974 w 3613947"/>
              <a:gd name="T23" fmla="*/ 86749 h 3617825"/>
              <a:gd name="T24" fmla="*/ 1970886 w 3613947"/>
              <a:gd name="T25" fmla="*/ 447067 h 3617825"/>
              <a:gd name="T26" fmla="*/ 2224900 w 3613947"/>
              <a:gd name="T27" fmla="*/ 709130 h 3617825"/>
              <a:gd name="T28" fmla="*/ 2483728 w 3613947"/>
              <a:gd name="T29" fmla="*/ 952640 h 3617825"/>
              <a:gd name="T30" fmla="*/ 2776457 w 3613947"/>
              <a:gd name="T31" fmla="*/ 1321557 h 3617825"/>
              <a:gd name="T32" fmla="*/ 2831793 w 3613947"/>
              <a:gd name="T33" fmla="*/ 1924835 h 3617825"/>
              <a:gd name="T34" fmla="*/ 2818406 w 3613947"/>
              <a:gd name="T35" fmla="*/ 2457016 h 3617825"/>
              <a:gd name="T36" fmla="*/ 2662836 w 3613947"/>
              <a:gd name="T37" fmla="*/ 3179748 h 3617825"/>
              <a:gd name="T38" fmla="*/ 2536075 w 3613947"/>
              <a:gd name="T39" fmla="*/ 3610465 h 36178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613947"/>
              <a:gd name="T61" fmla="*/ 0 h 3617825"/>
              <a:gd name="T62" fmla="*/ 3613947 w 3613947"/>
              <a:gd name="T63" fmla="*/ 3617825 h 361782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613947" h="3617825">
                <a:moveTo>
                  <a:pt x="637487" y="1876808"/>
                </a:moveTo>
                <a:cubicBezTo>
                  <a:pt x="636888" y="1877289"/>
                  <a:pt x="546462" y="1804757"/>
                  <a:pt x="500486" y="1764590"/>
                </a:cubicBezTo>
                <a:cubicBezTo>
                  <a:pt x="454510" y="1724423"/>
                  <a:pt x="410995" y="1687132"/>
                  <a:pt x="361628" y="1635804"/>
                </a:cubicBezTo>
                <a:cubicBezTo>
                  <a:pt x="312261" y="1584476"/>
                  <a:pt x="250966" y="1527404"/>
                  <a:pt x="204283" y="1456624"/>
                </a:cubicBezTo>
                <a:cubicBezTo>
                  <a:pt x="157600" y="1385844"/>
                  <a:pt x="115250" y="1287564"/>
                  <a:pt x="81531" y="1211125"/>
                </a:cubicBezTo>
                <a:cubicBezTo>
                  <a:pt x="47812" y="1134686"/>
                  <a:pt x="3936" y="1077574"/>
                  <a:pt x="1968" y="997992"/>
                </a:cubicBezTo>
                <a:cubicBezTo>
                  <a:pt x="0" y="918410"/>
                  <a:pt x="24489" y="811679"/>
                  <a:pt x="69721" y="733634"/>
                </a:cubicBezTo>
                <a:cubicBezTo>
                  <a:pt x="114953" y="655589"/>
                  <a:pt x="202236" y="589080"/>
                  <a:pt x="273361" y="529720"/>
                </a:cubicBezTo>
                <a:cubicBezTo>
                  <a:pt x="344486" y="470360"/>
                  <a:pt x="396767" y="432245"/>
                  <a:pt x="496470" y="377476"/>
                </a:cubicBezTo>
                <a:cubicBezTo>
                  <a:pt x="596173" y="322707"/>
                  <a:pt x="702533" y="260849"/>
                  <a:pt x="871580" y="201108"/>
                </a:cubicBezTo>
                <a:cubicBezTo>
                  <a:pt x="1040627" y="141367"/>
                  <a:pt x="1329105" y="38060"/>
                  <a:pt x="1510753" y="19030"/>
                </a:cubicBezTo>
                <a:cubicBezTo>
                  <a:pt x="1692401" y="0"/>
                  <a:pt x="1796228" y="15435"/>
                  <a:pt x="1961468" y="86926"/>
                </a:cubicBezTo>
                <a:cubicBezTo>
                  <a:pt x="2126708" y="158417"/>
                  <a:pt x="2358326" y="344036"/>
                  <a:pt x="2502196" y="447977"/>
                </a:cubicBezTo>
                <a:cubicBezTo>
                  <a:pt x="2646066" y="551918"/>
                  <a:pt x="2716174" y="626140"/>
                  <a:pt x="2824690" y="710574"/>
                </a:cubicBezTo>
                <a:cubicBezTo>
                  <a:pt x="2933207" y="795008"/>
                  <a:pt x="3036587" y="852302"/>
                  <a:pt x="3153295" y="954581"/>
                </a:cubicBezTo>
                <a:cubicBezTo>
                  <a:pt x="3270003" y="1056860"/>
                  <a:pt x="3451289" y="1161886"/>
                  <a:pt x="3524938" y="1324249"/>
                </a:cubicBezTo>
                <a:cubicBezTo>
                  <a:pt x="3598587" y="1486612"/>
                  <a:pt x="3586314" y="1739129"/>
                  <a:pt x="3595190" y="1928758"/>
                </a:cubicBezTo>
                <a:cubicBezTo>
                  <a:pt x="3604066" y="2118387"/>
                  <a:pt x="3613947" y="2252446"/>
                  <a:pt x="3578197" y="2462024"/>
                </a:cubicBezTo>
                <a:cubicBezTo>
                  <a:pt x="3542447" y="2671602"/>
                  <a:pt x="3440428" y="2993596"/>
                  <a:pt x="3380687" y="3186229"/>
                </a:cubicBezTo>
                <a:cubicBezTo>
                  <a:pt x="3320946" y="3378862"/>
                  <a:pt x="3270349" y="3498343"/>
                  <a:pt x="3219752" y="3617825"/>
                </a:cubicBezTo>
              </a:path>
            </a:pathLst>
          </a:cu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9" name="Frihandsfigur 20"/>
          <p:cNvSpPr>
            <a:spLocks/>
          </p:cNvSpPr>
          <p:nvPr/>
        </p:nvSpPr>
        <p:spPr bwMode="auto">
          <a:xfrm>
            <a:off x="3937509" y="3178885"/>
            <a:ext cx="3213339" cy="2786717"/>
          </a:xfrm>
          <a:custGeom>
            <a:avLst/>
            <a:gdLst>
              <a:gd name="T0" fmla="*/ 611454 w 3732219"/>
              <a:gd name="T1" fmla="*/ 2238010 h 3236497"/>
              <a:gd name="T2" fmla="*/ 254641 w 3732219"/>
              <a:gd name="T3" fmla="*/ 1825564 h 3236497"/>
              <a:gd name="T4" fmla="*/ 66199 w 3732219"/>
              <a:gd name="T5" fmla="*/ 1522280 h 3236497"/>
              <a:gd name="T6" fmla="*/ 25329 w 3732219"/>
              <a:gd name="T7" fmla="*/ 1137107 h 3236497"/>
              <a:gd name="T8" fmla="*/ 218175 w 3732219"/>
              <a:gd name="T9" fmla="*/ 753599 h 3236497"/>
              <a:gd name="T10" fmla="*/ 540868 w 3732219"/>
              <a:gd name="T11" fmla="*/ 480252 h 3236497"/>
              <a:gd name="T12" fmla="*/ 1030577 w 3732219"/>
              <a:gd name="T13" fmla="*/ 162796 h 3236497"/>
              <a:gd name="T14" fmla="*/ 1455105 w 3732219"/>
              <a:gd name="T15" fmla="*/ 13343 h 3236497"/>
              <a:gd name="T16" fmla="*/ 1914935 w 3732219"/>
              <a:gd name="T17" fmla="*/ 242854 h 3236497"/>
              <a:gd name="T18" fmla="*/ 2406515 w 3732219"/>
              <a:gd name="T19" fmla="*/ 753599 h 3236497"/>
              <a:gd name="T20" fmla="*/ 2789473 w 3732219"/>
              <a:gd name="T21" fmla="*/ 1290613 h 3236497"/>
              <a:gd name="T22" fmla="*/ 2907262 w 3732219"/>
              <a:gd name="T23" fmla="*/ 1748685 h 3236497"/>
              <a:gd name="T24" fmla="*/ 2913003 w 3732219"/>
              <a:gd name="T25" fmla="*/ 2274527 h 3236497"/>
              <a:gd name="T26" fmla="*/ 2815433 w 3732219"/>
              <a:gd name="T27" fmla="*/ 2961046 h 3236497"/>
              <a:gd name="T28" fmla="*/ 2729339 w 3732219"/>
              <a:gd name="T29" fmla="*/ 3231272 h 323649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732219"/>
              <a:gd name="T46" fmla="*/ 0 h 3236497"/>
              <a:gd name="T47" fmla="*/ 3732219 w 3732219"/>
              <a:gd name="T48" fmla="*/ 3236497 h 323649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732219" h="3236497">
                <a:moveTo>
                  <a:pt x="779317" y="2241629"/>
                </a:moveTo>
                <a:cubicBezTo>
                  <a:pt x="584854" y="2100201"/>
                  <a:pt x="440372" y="1947996"/>
                  <a:pt x="324548" y="1828515"/>
                </a:cubicBezTo>
                <a:cubicBezTo>
                  <a:pt x="208724" y="1709034"/>
                  <a:pt x="133084" y="1639668"/>
                  <a:pt x="84373" y="1524740"/>
                </a:cubicBezTo>
                <a:cubicBezTo>
                  <a:pt x="35662" y="1409812"/>
                  <a:pt x="0" y="1267265"/>
                  <a:pt x="32283" y="1138945"/>
                </a:cubicBezTo>
                <a:cubicBezTo>
                  <a:pt x="64566" y="1010625"/>
                  <a:pt x="168559" y="864470"/>
                  <a:pt x="278070" y="754817"/>
                </a:cubicBezTo>
                <a:cubicBezTo>
                  <a:pt x="387581" y="645164"/>
                  <a:pt x="516779" y="579655"/>
                  <a:pt x="689351" y="481029"/>
                </a:cubicBezTo>
                <a:cubicBezTo>
                  <a:pt x="861923" y="382403"/>
                  <a:pt x="1119296" y="241003"/>
                  <a:pt x="1313500" y="163059"/>
                </a:cubicBezTo>
                <a:cubicBezTo>
                  <a:pt x="1507704" y="85115"/>
                  <a:pt x="1666716" y="0"/>
                  <a:pt x="1854573" y="13365"/>
                </a:cubicBezTo>
                <a:cubicBezTo>
                  <a:pt x="2042430" y="26730"/>
                  <a:pt x="2238540" y="119672"/>
                  <a:pt x="2440640" y="243247"/>
                </a:cubicBezTo>
                <a:cubicBezTo>
                  <a:pt x="2642740" y="366822"/>
                  <a:pt x="2881403" y="579909"/>
                  <a:pt x="3067174" y="754817"/>
                </a:cubicBezTo>
                <a:cubicBezTo>
                  <a:pt x="3252945" y="929726"/>
                  <a:pt x="3448895" y="1126582"/>
                  <a:pt x="3555266" y="1292698"/>
                </a:cubicBezTo>
                <a:cubicBezTo>
                  <a:pt x="3661637" y="1458814"/>
                  <a:pt x="3679156" y="1587260"/>
                  <a:pt x="3705397" y="1751511"/>
                </a:cubicBezTo>
                <a:cubicBezTo>
                  <a:pt x="3731638" y="1915762"/>
                  <a:pt x="3732219" y="2075818"/>
                  <a:pt x="3712712" y="2278205"/>
                </a:cubicBezTo>
                <a:cubicBezTo>
                  <a:pt x="3693205" y="2480592"/>
                  <a:pt x="3627368" y="2806119"/>
                  <a:pt x="3588354" y="2965834"/>
                </a:cubicBezTo>
                <a:cubicBezTo>
                  <a:pt x="3549340" y="3125549"/>
                  <a:pt x="3513983" y="3181023"/>
                  <a:pt x="3478626" y="3236497"/>
                </a:cubicBezTo>
              </a:path>
            </a:pathLst>
          </a:cu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40" name="Frihandsfigur 21"/>
          <p:cNvSpPr>
            <a:spLocks/>
          </p:cNvSpPr>
          <p:nvPr/>
        </p:nvSpPr>
        <p:spPr bwMode="auto">
          <a:xfrm>
            <a:off x="3903324" y="2966941"/>
            <a:ext cx="3302219" cy="2778512"/>
          </a:xfrm>
          <a:custGeom>
            <a:avLst/>
            <a:gdLst>
              <a:gd name="T0" fmla="*/ 488258 w 3833201"/>
              <a:gd name="T1" fmla="*/ 2377852 h 3225457"/>
              <a:gd name="T2" fmla="*/ 171724 w 3833201"/>
              <a:gd name="T3" fmla="*/ 2048533 h 3225457"/>
              <a:gd name="T4" fmla="*/ 17383 w 3833201"/>
              <a:gd name="T5" fmla="*/ 1669804 h 3225457"/>
              <a:gd name="T6" fmla="*/ 67427 w 3833201"/>
              <a:gd name="T7" fmla="*/ 1197247 h 3225457"/>
              <a:gd name="T8" fmla="*/ 353068 w 3833201"/>
              <a:gd name="T9" fmla="*/ 768338 h 3225457"/>
              <a:gd name="T10" fmla="*/ 731479 w 3833201"/>
              <a:gd name="T11" fmla="*/ 415272 h 3225457"/>
              <a:gd name="T12" fmla="*/ 1117006 w 3833201"/>
              <a:gd name="T13" fmla="*/ 137885 h 3225457"/>
              <a:gd name="T14" fmla="*/ 1464830 w 3833201"/>
              <a:gd name="T15" fmla="*/ 35205 h 3225457"/>
              <a:gd name="T16" fmla="*/ 2042597 w 3833201"/>
              <a:gd name="T17" fmla="*/ 212524 h 3225457"/>
              <a:gd name="T18" fmla="*/ 2714719 w 3833201"/>
              <a:gd name="T19" fmla="*/ 1000132 h 3225457"/>
              <a:gd name="T20" fmla="*/ 2922692 w 3833201"/>
              <a:gd name="T21" fmla="*/ 1528946 h 3225457"/>
              <a:gd name="T22" fmla="*/ 3003265 w 3833201"/>
              <a:gd name="T23" fmla="*/ 2129031 h 3225457"/>
              <a:gd name="T24" fmla="*/ 2991754 w 3833201"/>
              <a:gd name="T25" fmla="*/ 2494940 h 3225457"/>
              <a:gd name="T26" fmla="*/ 2859385 w 3833201"/>
              <a:gd name="T27" fmla="*/ 3226756 h 322545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833201"/>
              <a:gd name="T43" fmla="*/ 0 h 3225457"/>
              <a:gd name="T44" fmla="*/ 3833201 w 3833201"/>
              <a:gd name="T45" fmla="*/ 3225457 h 322545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833201" h="3225457">
                <a:moveTo>
                  <a:pt x="620609" y="2376893"/>
                </a:moveTo>
                <a:cubicBezTo>
                  <a:pt x="465161" y="2270822"/>
                  <a:pt x="318025" y="2165669"/>
                  <a:pt x="218273" y="2047709"/>
                </a:cubicBezTo>
                <a:cubicBezTo>
                  <a:pt x="118521" y="1929749"/>
                  <a:pt x="44190" y="1810955"/>
                  <a:pt x="22095" y="1669131"/>
                </a:cubicBezTo>
                <a:cubicBezTo>
                  <a:pt x="0" y="1527307"/>
                  <a:pt x="14591" y="1346947"/>
                  <a:pt x="85704" y="1196763"/>
                </a:cubicBezTo>
                <a:cubicBezTo>
                  <a:pt x="156817" y="1046579"/>
                  <a:pt x="308096" y="898304"/>
                  <a:pt x="448772" y="768028"/>
                </a:cubicBezTo>
                <a:cubicBezTo>
                  <a:pt x="589448" y="637752"/>
                  <a:pt x="767923" y="520139"/>
                  <a:pt x="929759" y="415106"/>
                </a:cubicBezTo>
                <a:cubicBezTo>
                  <a:pt x="1091595" y="310073"/>
                  <a:pt x="1264432" y="201147"/>
                  <a:pt x="1419788" y="137828"/>
                </a:cubicBezTo>
                <a:cubicBezTo>
                  <a:pt x="1575144" y="74509"/>
                  <a:pt x="1665815" y="22755"/>
                  <a:pt x="1861896" y="35190"/>
                </a:cubicBezTo>
                <a:cubicBezTo>
                  <a:pt x="2067405" y="0"/>
                  <a:pt x="2274237" y="4056"/>
                  <a:pt x="2596276" y="212437"/>
                </a:cubicBezTo>
                <a:cubicBezTo>
                  <a:pt x="2861059" y="373193"/>
                  <a:pt x="3264147" y="780413"/>
                  <a:pt x="3450591" y="999728"/>
                </a:cubicBezTo>
                <a:cubicBezTo>
                  <a:pt x="3637035" y="1219043"/>
                  <a:pt x="3653811" y="1340255"/>
                  <a:pt x="3714938" y="1528330"/>
                </a:cubicBezTo>
                <a:cubicBezTo>
                  <a:pt x="3776065" y="1716405"/>
                  <a:pt x="3802721" y="1967243"/>
                  <a:pt x="3817351" y="2128177"/>
                </a:cubicBezTo>
                <a:cubicBezTo>
                  <a:pt x="3831981" y="2289111"/>
                  <a:pt x="3833201" y="2311057"/>
                  <a:pt x="3802721" y="2493937"/>
                </a:cubicBezTo>
                <a:cubicBezTo>
                  <a:pt x="3772241" y="2676817"/>
                  <a:pt x="3703356" y="2951137"/>
                  <a:pt x="3634471" y="3225457"/>
                </a:cubicBezTo>
              </a:path>
            </a:pathLst>
          </a:cu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41" name="Frihandsfigur 22"/>
          <p:cNvSpPr>
            <a:spLocks/>
          </p:cNvSpPr>
          <p:nvPr/>
        </p:nvSpPr>
        <p:spPr bwMode="auto">
          <a:xfrm>
            <a:off x="3865038" y="2687996"/>
            <a:ext cx="3422548" cy="3536040"/>
          </a:xfrm>
          <a:custGeom>
            <a:avLst/>
            <a:gdLst>
              <a:gd name="T0" fmla="*/ 419820 w 3973267"/>
              <a:gd name="T1" fmla="*/ 2592030 h 4104751"/>
              <a:gd name="T2" fmla="*/ 218549 w 3973267"/>
              <a:gd name="T3" fmla="*/ 2350483 h 4104751"/>
              <a:gd name="T4" fmla="*/ 62758 w 3973267"/>
              <a:gd name="T5" fmla="*/ 2070198 h 4104751"/>
              <a:gd name="T6" fmla="*/ 19195 w 3973267"/>
              <a:gd name="T7" fmla="*/ 1695037 h 4104751"/>
              <a:gd name="T8" fmla="*/ 177937 w 3973267"/>
              <a:gd name="T9" fmla="*/ 1237020 h 4104751"/>
              <a:gd name="T10" fmla="*/ 446455 w 3973267"/>
              <a:gd name="T11" fmla="*/ 854691 h 4104751"/>
              <a:gd name="T12" fmla="*/ 1092472 w 3973267"/>
              <a:gd name="T13" fmla="*/ 236636 h 4104751"/>
              <a:gd name="T14" fmla="*/ 2013399 w 3973267"/>
              <a:gd name="T15" fmla="*/ 158340 h 4104751"/>
              <a:gd name="T16" fmla="*/ 2944337 w 3973267"/>
              <a:gd name="T17" fmla="*/ 1186685 h 4104751"/>
              <a:gd name="T18" fmla="*/ 3088101 w 3973267"/>
              <a:gd name="T19" fmla="*/ 2284609 h 4104751"/>
              <a:gd name="T20" fmla="*/ 3053596 w 3973267"/>
              <a:gd name="T21" fmla="*/ 2679859 h 4104751"/>
              <a:gd name="T22" fmla="*/ 2990339 w 3973267"/>
              <a:gd name="T23" fmla="*/ 3214183 h 4104751"/>
              <a:gd name="T24" fmla="*/ 2869577 w 3973267"/>
              <a:gd name="T25" fmla="*/ 3733870 h 4104751"/>
              <a:gd name="T26" fmla="*/ 2754567 w 3973267"/>
              <a:gd name="T27" fmla="*/ 4107161 h 410475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973267"/>
              <a:gd name="T43" fmla="*/ 0 h 4104751"/>
              <a:gd name="T44" fmla="*/ 3973267 w 3973267"/>
              <a:gd name="T45" fmla="*/ 4104751 h 410475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973267" h="4104751">
                <a:moveTo>
                  <a:pt x="534043" y="2590504"/>
                </a:moveTo>
                <a:cubicBezTo>
                  <a:pt x="438336" y="2511866"/>
                  <a:pt x="353713" y="2436024"/>
                  <a:pt x="278011" y="2349103"/>
                </a:cubicBezTo>
                <a:cubicBezTo>
                  <a:pt x="202309" y="2262182"/>
                  <a:pt x="122098" y="2178157"/>
                  <a:pt x="79833" y="2068980"/>
                </a:cubicBezTo>
                <a:cubicBezTo>
                  <a:pt x="37568" y="1959803"/>
                  <a:pt x="0" y="1832820"/>
                  <a:pt x="24419" y="1694039"/>
                </a:cubicBezTo>
                <a:cubicBezTo>
                  <a:pt x="48838" y="1555258"/>
                  <a:pt x="135765" y="1376268"/>
                  <a:pt x="226349" y="1236293"/>
                </a:cubicBezTo>
                <a:cubicBezTo>
                  <a:pt x="316933" y="1096318"/>
                  <a:pt x="374030" y="1020823"/>
                  <a:pt x="567923" y="854190"/>
                </a:cubicBezTo>
                <a:cubicBezTo>
                  <a:pt x="761816" y="687558"/>
                  <a:pt x="1057494" y="352488"/>
                  <a:pt x="1389705" y="236498"/>
                </a:cubicBezTo>
                <a:cubicBezTo>
                  <a:pt x="1721916" y="120508"/>
                  <a:pt x="2168572" y="0"/>
                  <a:pt x="2561190" y="158248"/>
                </a:cubicBezTo>
                <a:cubicBezTo>
                  <a:pt x="2953808" y="316496"/>
                  <a:pt x="3517565" y="831816"/>
                  <a:pt x="3745416" y="1185986"/>
                </a:cubicBezTo>
                <a:cubicBezTo>
                  <a:pt x="3973267" y="1540156"/>
                  <a:pt x="3905131" y="2034549"/>
                  <a:pt x="3928296" y="2283266"/>
                </a:cubicBezTo>
                <a:cubicBezTo>
                  <a:pt x="3951461" y="2531983"/>
                  <a:pt x="3905131" y="2523449"/>
                  <a:pt x="3884405" y="2678287"/>
                </a:cubicBezTo>
                <a:cubicBezTo>
                  <a:pt x="3863679" y="2833125"/>
                  <a:pt x="3842952" y="3036731"/>
                  <a:pt x="3803937" y="3212296"/>
                </a:cubicBezTo>
                <a:cubicBezTo>
                  <a:pt x="3764923" y="3387861"/>
                  <a:pt x="3700305" y="3582934"/>
                  <a:pt x="3650318" y="3731676"/>
                </a:cubicBezTo>
                <a:cubicBezTo>
                  <a:pt x="3600331" y="3880418"/>
                  <a:pt x="3552172" y="3992584"/>
                  <a:pt x="3504014" y="4104751"/>
                </a:cubicBezTo>
              </a:path>
            </a:pathLst>
          </a:cu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7282" name="Picture 2" descr="C:\Mina dokument lokalt\Arkiv\Bilder\Flygbilder 2010\Flygbilder Kiruna 2010\Kiruna Ny Ja¦êrnva¦êg_Panoram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50" y="-169863"/>
            <a:ext cx="15508288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-1548680" y="476672"/>
            <a:ext cx="122413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 smtClean="0">
                <a:latin typeface="Arial" pitchFamily="34" charset="0"/>
                <a:cs typeface="Arial" pitchFamily="34" charset="0"/>
              </a:rPr>
              <a:t>Projekt Kiruna Ny Järnväg(KNJ)</a:t>
            </a:r>
            <a:r>
              <a:rPr lang="sv-SE" sz="2400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sv-SE" sz="2000" dirty="0" smtClean="0">
                <a:latin typeface="Arial" pitchFamily="34" charset="0"/>
                <a:cs typeface="Arial" pitchFamily="34" charset="0"/>
              </a:rPr>
              <a:t>Budget: 2000 MSEK</a:t>
            </a:r>
          </a:p>
          <a:p>
            <a:pPr algn="ctr"/>
            <a:r>
              <a:rPr lang="sv-SE" sz="2800" dirty="0" smtClean="0">
                <a:latin typeface="Arial" pitchFamily="34" charset="0"/>
                <a:cs typeface="Arial" pitchFamily="34" charset="0"/>
              </a:rPr>
              <a:t>Ett </a:t>
            </a:r>
            <a:r>
              <a:rPr lang="sv-SE" sz="2800" dirty="0" err="1" smtClean="0">
                <a:latin typeface="Arial" pitchFamily="34" charset="0"/>
                <a:cs typeface="Arial" pitchFamily="34" charset="0"/>
              </a:rPr>
              <a:t>framgångrikt</a:t>
            </a:r>
            <a:r>
              <a:rPr lang="sv-SE" sz="2800" dirty="0" smtClean="0">
                <a:latin typeface="Arial" pitchFamily="34" charset="0"/>
                <a:cs typeface="Arial" pitchFamily="34" charset="0"/>
              </a:rPr>
              <a:t> järnvägsprojekt mellan </a:t>
            </a:r>
          </a:p>
          <a:p>
            <a:pPr algn="ctr"/>
            <a:r>
              <a:rPr lang="sv-SE" sz="2800" dirty="0" smtClean="0">
                <a:latin typeface="Arial" pitchFamily="34" charset="0"/>
                <a:cs typeface="Arial" pitchFamily="34" charset="0"/>
              </a:rPr>
              <a:t>Trafikverket och LKAB</a:t>
            </a:r>
            <a:endParaRPr lang="sv-SE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44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56961" y="760855"/>
            <a:ext cx="7304942" cy="65192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sv-SE" sz="2800" dirty="0" smtClean="0">
                <a:latin typeface="Arial" charset="0"/>
                <a:cs typeface="Arial" charset="0"/>
              </a:rPr>
              <a:t>Mot 37 miljoner ton</a:t>
            </a:r>
            <a:br>
              <a:rPr lang="sv-SE" sz="2800" dirty="0" smtClean="0">
                <a:latin typeface="Arial" charset="0"/>
                <a:cs typeface="Arial" charset="0"/>
              </a:rPr>
            </a:br>
            <a:endParaRPr lang="sv-SE" sz="1200" b="0" dirty="0" smtClean="0">
              <a:latin typeface="Arial" charset="0"/>
              <a:cs typeface="Arial" charset="0"/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31179"/>
            <a:ext cx="3312368" cy="246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54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3"/>
          </p:nvPr>
        </p:nvSpPr>
        <p:spPr>
          <a:xfrm>
            <a:off x="1448362" y="1714488"/>
            <a:ext cx="7344537" cy="634392"/>
          </a:xfrm>
        </p:spPr>
        <p:txBody>
          <a:bodyPr/>
          <a:lstStyle/>
          <a:p>
            <a:pPr>
              <a:buNone/>
            </a:pPr>
            <a:r>
              <a:rPr lang="sv-SE" sz="2000" dirty="0" smtClean="0"/>
              <a:t>(Ur LKAB 2012, Mål och strategiska aktiviteter)</a:t>
            </a:r>
            <a:endParaRPr lang="sv-SE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Strategiska områden</a:t>
            </a:r>
            <a:endParaRPr lang="sv-SE" dirty="0"/>
          </a:p>
        </p:txBody>
      </p:sp>
      <p:pic>
        <p:nvPicPr>
          <p:cNvPr id="4" name="Content Placeholder 3" descr="Strategiska aktivite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2492896"/>
            <a:ext cx="7164288" cy="406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3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Tillväxtstrategi i 3 dimensioner</a:t>
            </a:r>
            <a:endParaRPr lang="sv-SE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395536" y="3789040"/>
            <a:ext cx="2880320" cy="0"/>
          </a:xfrm>
          <a:prstGeom prst="line">
            <a:avLst/>
          </a:prstGeom>
          <a:ln w="28575">
            <a:solidFill>
              <a:srgbClr val="2D69AA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35696" y="5229200"/>
            <a:ext cx="4608512" cy="0"/>
          </a:xfrm>
          <a:prstGeom prst="line">
            <a:avLst/>
          </a:prstGeom>
          <a:ln w="28575">
            <a:solidFill>
              <a:srgbClr val="2D69AA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/>
          <p:cNvSpPr/>
          <p:nvPr/>
        </p:nvSpPr>
        <p:spPr>
          <a:xfrm rot="16200000">
            <a:off x="2195736" y="2936402"/>
            <a:ext cx="2016224" cy="3168352"/>
          </a:xfrm>
          <a:prstGeom prst="arc">
            <a:avLst>
              <a:gd name="adj1" fmla="val 17522904"/>
              <a:gd name="adj2" fmla="val 62045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Arc 18"/>
          <p:cNvSpPr/>
          <p:nvPr/>
        </p:nvSpPr>
        <p:spPr>
          <a:xfrm rot="16200000">
            <a:off x="3563888" y="2420888"/>
            <a:ext cx="2016224" cy="3168352"/>
          </a:xfrm>
          <a:prstGeom prst="arc">
            <a:avLst>
              <a:gd name="adj1" fmla="val 17522904"/>
              <a:gd name="adj2" fmla="val 62045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Arc 19"/>
          <p:cNvSpPr/>
          <p:nvPr/>
        </p:nvSpPr>
        <p:spPr>
          <a:xfrm rot="16200000">
            <a:off x="4932040" y="1916832"/>
            <a:ext cx="2016224" cy="3168352"/>
          </a:xfrm>
          <a:prstGeom prst="arc">
            <a:avLst>
              <a:gd name="adj1" fmla="val 17522904"/>
              <a:gd name="adj2" fmla="val 62045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Content Placeholder 5"/>
          <p:cNvSpPr txBox="1">
            <a:spLocks/>
          </p:cNvSpPr>
          <p:nvPr/>
        </p:nvSpPr>
        <p:spPr>
          <a:xfrm>
            <a:off x="1907704" y="3857628"/>
            <a:ext cx="2521420" cy="1299564"/>
          </a:xfrm>
          <a:prstGeom prst="rect">
            <a:avLst/>
          </a:prstGeom>
        </p:spPr>
        <p:txBody>
          <a:bodyPr/>
          <a:lstStyle/>
          <a:p>
            <a:pPr marL="85725" marR="0" lvl="0" indent="-857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1" charset="-128"/>
                <a:cs typeface="Arial" pitchFamily="34" charset="0"/>
              </a:rPr>
              <a:t>Säker och resurssnål produktion</a:t>
            </a:r>
          </a:p>
          <a:p>
            <a:pPr marL="85725" marR="0" lvl="0" indent="-857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sv-SE" sz="1000" b="1" i="1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   Produktion i världsklass</a:t>
            </a:r>
            <a:endParaRPr kumimoji="0" lang="sv-SE" sz="1000" b="1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  <a:p>
            <a:pPr marL="85725" marR="0" lvl="0" indent="-857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v-SE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Attraktiva LKAB</a:t>
            </a:r>
          </a:p>
          <a:p>
            <a:pPr marL="85725" indent="-85725">
              <a:spcBef>
                <a:spcPct val="20000"/>
              </a:spcBef>
              <a:defRPr/>
            </a:pPr>
            <a:r>
              <a:rPr lang="sv-SE" sz="10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   Sveriges bästa arbetsgivare</a:t>
            </a:r>
          </a:p>
          <a:p>
            <a:pPr marL="85725" marR="0" lvl="0" indent="-857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sp>
        <p:nvSpPr>
          <p:cNvPr id="23" name="Content Placeholder 5"/>
          <p:cNvSpPr txBox="1">
            <a:spLocks/>
          </p:cNvSpPr>
          <p:nvPr/>
        </p:nvSpPr>
        <p:spPr>
          <a:xfrm>
            <a:off x="3491880" y="3501008"/>
            <a:ext cx="1584176" cy="1584176"/>
          </a:xfrm>
          <a:prstGeom prst="rect">
            <a:avLst/>
          </a:prstGeom>
        </p:spPr>
        <p:txBody>
          <a:bodyPr/>
          <a:lstStyle/>
          <a:p>
            <a:pPr marL="85725" marR="0" lvl="0" indent="-857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v-SE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LKAB 37</a:t>
            </a:r>
          </a:p>
          <a:p>
            <a:pPr marL="85725" marR="0" lvl="0" indent="-857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sp>
        <p:nvSpPr>
          <p:cNvPr id="24" name="Content Placeholder 5"/>
          <p:cNvSpPr txBox="1">
            <a:spLocks/>
          </p:cNvSpPr>
          <p:nvPr/>
        </p:nvSpPr>
        <p:spPr>
          <a:xfrm>
            <a:off x="5004048" y="2852936"/>
            <a:ext cx="1584176" cy="1584176"/>
          </a:xfrm>
          <a:prstGeom prst="rect">
            <a:avLst/>
          </a:prstGeom>
        </p:spPr>
        <p:txBody>
          <a:bodyPr/>
          <a:lstStyle/>
          <a:p>
            <a:pPr marL="85725" marR="0" lvl="0" indent="-857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v-SE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Prospektering</a:t>
            </a:r>
          </a:p>
          <a:p>
            <a:pPr marL="85725" marR="0" lvl="0" indent="-857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1" charset="-128"/>
                <a:cs typeface="Arial" pitchFamily="34" charset="0"/>
              </a:rPr>
              <a:t> </a:t>
            </a:r>
            <a:r>
              <a:rPr lang="sv-SE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Tillväxtmöjligheter</a:t>
            </a:r>
          </a:p>
          <a:p>
            <a:pPr marL="85725" marR="0" lvl="0" indent="-857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sv-SE" sz="1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1" charset="-128"/>
                <a:cs typeface="Arial" pitchFamily="34" charset="0"/>
              </a:rPr>
              <a:t>   -  Nyttja våra styrkor  för att växa</a:t>
            </a:r>
          </a:p>
          <a:p>
            <a:pPr marL="85725" marR="0" lvl="0" indent="-857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sv-SE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sp>
        <p:nvSpPr>
          <p:cNvPr id="25" name="Content Placeholder 5"/>
          <p:cNvSpPr txBox="1">
            <a:spLocks/>
          </p:cNvSpPr>
          <p:nvPr/>
        </p:nvSpPr>
        <p:spPr>
          <a:xfrm>
            <a:off x="3491880" y="2709689"/>
            <a:ext cx="1584176" cy="359271"/>
          </a:xfrm>
          <a:prstGeom prst="rect">
            <a:avLst/>
          </a:prstGeom>
        </p:spPr>
        <p:txBody>
          <a:bodyPr/>
          <a:lstStyle/>
          <a:p>
            <a:pPr marL="85725" marR="0" lvl="0" indent="-857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sv-SE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1" charset="-128"/>
                <a:cs typeface="Arial" pitchFamily="34" charset="0"/>
              </a:rPr>
              <a:t>Tillväxt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sp>
        <p:nvSpPr>
          <p:cNvPr id="26" name="Content Placeholder 5"/>
          <p:cNvSpPr txBox="1">
            <a:spLocks/>
          </p:cNvSpPr>
          <p:nvPr/>
        </p:nvSpPr>
        <p:spPr>
          <a:xfrm>
            <a:off x="5004048" y="2132856"/>
            <a:ext cx="2016224" cy="359271"/>
          </a:xfrm>
          <a:prstGeom prst="rect">
            <a:avLst/>
          </a:prstGeom>
        </p:spPr>
        <p:txBody>
          <a:bodyPr/>
          <a:lstStyle/>
          <a:p>
            <a:pPr marL="85725" marR="0" lvl="0" indent="-857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sv-SE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1" charset="-128"/>
                <a:cs typeface="Arial" pitchFamily="34" charset="0"/>
              </a:rPr>
              <a:t>Framtida</a:t>
            </a:r>
            <a:r>
              <a:rPr kumimoji="0" lang="sv-SE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1" charset="-128"/>
                <a:cs typeface="Arial" pitchFamily="34" charset="0"/>
              </a:rPr>
              <a:t> möjligheter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sp>
        <p:nvSpPr>
          <p:cNvPr id="28" name="Content Placeholder 5"/>
          <p:cNvSpPr txBox="1">
            <a:spLocks/>
          </p:cNvSpPr>
          <p:nvPr/>
        </p:nvSpPr>
        <p:spPr>
          <a:xfrm>
            <a:off x="1907704" y="2857496"/>
            <a:ext cx="1584176" cy="641974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sv-SE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Förädla och trimma dagens</a:t>
            </a:r>
            <a:r>
              <a:rPr lang="sv-SE" sz="1200" b="1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 </a:t>
            </a:r>
            <a:r>
              <a:rPr kumimoji="0" lang="sv-SE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1" charset="-128"/>
                <a:cs typeface="Arial" pitchFamily="34" charset="0"/>
              </a:rPr>
              <a:t>verksamhet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sp>
        <p:nvSpPr>
          <p:cNvPr id="29" name="Content Placeholder 5"/>
          <p:cNvSpPr txBox="1">
            <a:spLocks/>
          </p:cNvSpPr>
          <p:nvPr/>
        </p:nvSpPr>
        <p:spPr>
          <a:xfrm>
            <a:off x="1835696" y="5301208"/>
            <a:ext cx="4536504" cy="502518"/>
          </a:xfrm>
          <a:prstGeom prst="rect">
            <a:avLst/>
          </a:prstGeom>
        </p:spPr>
        <p:txBody>
          <a:bodyPr/>
          <a:lstStyle/>
          <a:p>
            <a:pPr marR="0" lvl="0" algn="l" defTabSz="2857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sv-SE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&lt; 3 år						2 - 4 år				&gt; 2 - 7år</a:t>
            </a:r>
          </a:p>
          <a:p>
            <a:pPr marR="0" lvl="0" algn="l" defTabSz="2857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sv-SE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1" charset="-128"/>
                <a:cs typeface="Arial" pitchFamily="34" charset="0"/>
              </a:rPr>
              <a:t>                              FÖRVÄNTAT RESULTAT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53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395535" y="-531440"/>
            <a:ext cx="1922703" cy="4608512"/>
          </a:xfrm>
        </p:spPr>
        <p:txBody>
          <a:bodyPr/>
          <a:lstStyle/>
          <a:p>
            <a:r>
              <a:rPr lang="sv-SE" dirty="0" smtClean="0"/>
              <a:t>Och ibland </a:t>
            </a:r>
            <a:br>
              <a:rPr lang="sv-SE" dirty="0" smtClean="0"/>
            </a:br>
            <a:r>
              <a:rPr lang="sv-SE" dirty="0" smtClean="0"/>
              <a:t>är det vinter…</a:t>
            </a:r>
            <a:endParaRPr lang="sv-SE" dirty="0"/>
          </a:p>
        </p:txBody>
      </p:sp>
      <p:pic>
        <p:nvPicPr>
          <p:cNvPr id="4" name="Picture 6" descr="Katterat 03-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18239" y="-15875"/>
            <a:ext cx="6825762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311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… men tågen de går!</a:t>
            </a:r>
            <a:endParaRPr lang="sv-SE" dirty="0"/>
          </a:p>
        </p:txBody>
      </p:sp>
      <p:pic>
        <p:nvPicPr>
          <p:cNvPr id="92162" name="Picture 2" descr="W:\Linje\C\CI_Information\Foton\Tågbilder\iore4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9" b="2806"/>
          <a:stretch/>
        </p:blipFill>
        <p:spPr bwMode="auto">
          <a:xfrm>
            <a:off x="0" y="1550260"/>
            <a:ext cx="9142045" cy="530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26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971600" y="548680"/>
            <a:ext cx="7200800" cy="10081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sv-SE" smtClean="0">
                <a:latin typeface="Arial" charset="0"/>
                <a:cs typeface="Arial" charset="0"/>
              </a:rPr>
              <a:t/>
            </a:r>
            <a:br>
              <a:rPr lang="sv-SE" smtClean="0">
                <a:latin typeface="Arial" charset="0"/>
                <a:cs typeface="Arial" charset="0"/>
              </a:rPr>
            </a:br>
            <a:endParaRPr lang="sv-SE" sz="1400" b="0" dirty="0" smtClean="0">
              <a:latin typeface="Arial" charset="0"/>
              <a:cs typeface="Arial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971600" y="2924944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 smtClean="0">
                <a:latin typeface="Arial" pitchFamily="34" charset="0"/>
                <a:cs typeface="Arial" pitchFamily="34" charset="0"/>
              </a:rPr>
              <a:t>Tack för Er uppmärksamhet !</a:t>
            </a:r>
            <a:endParaRPr lang="sv-SE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96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sv-SE" sz="1600" b="1" dirty="0" err="1" smtClean="0"/>
              <a:t>Value</a:t>
            </a:r>
            <a:r>
              <a:rPr lang="sv-SE" sz="1600" b="1" dirty="0" smtClean="0"/>
              <a:t>-in-</a:t>
            </a:r>
            <a:r>
              <a:rPr lang="sv-SE" sz="1600" b="1" dirty="0" err="1" smtClean="0"/>
              <a:t>use</a:t>
            </a:r>
            <a:r>
              <a:rPr lang="sv-SE" sz="1600" b="1" dirty="0" smtClean="0"/>
              <a:t>, skapa mervärde för kund</a:t>
            </a:r>
          </a:p>
          <a:p>
            <a:pPr lvl="1"/>
            <a:r>
              <a:rPr lang="sv-SE" sz="1600" dirty="0" smtClean="0"/>
              <a:t>Starkt fokus på R&amp;D</a:t>
            </a:r>
          </a:p>
          <a:p>
            <a:r>
              <a:rPr lang="sv-SE" sz="1600" b="1" dirty="0" smtClean="0"/>
              <a:t>Betydande leverantör hos varje kund för att kunden skall erhålla full effekt av mervärdet i produkter och tjänster</a:t>
            </a:r>
          </a:p>
          <a:p>
            <a:pPr lvl="1"/>
            <a:r>
              <a:rPr lang="sv-SE" sz="1600" dirty="0" smtClean="0"/>
              <a:t>Växa med kunderna</a:t>
            </a:r>
          </a:p>
          <a:p>
            <a:r>
              <a:rPr lang="sv-SE" sz="1600" b="1" dirty="0" smtClean="0"/>
              <a:t>Flexibilitet, geografiskt och produktportfölj </a:t>
            </a:r>
          </a:p>
          <a:p>
            <a:pPr lvl="1"/>
            <a:r>
              <a:rPr lang="sv-SE" sz="1600" dirty="0" smtClean="0"/>
              <a:t>Permanent närvaro i Asien</a:t>
            </a:r>
          </a:p>
          <a:p>
            <a:pPr lvl="1"/>
            <a:r>
              <a:rPr lang="sv-SE" sz="1600" dirty="0" smtClean="0"/>
              <a:t>Viss fineskapacitet</a:t>
            </a:r>
          </a:p>
          <a:p>
            <a:endParaRPr lang="sv-S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Marknadsstrategi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4011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Bildobjekt 24" descr="processChain.a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Bildobjekt 4"/>
          <p:cNvPicPr>
            <a:picLocks noChangeAspect="1"/>
          </p:cNvPicPr>
          <p:nvPr/>
        </p:nvPicPr>
        <p:blipFill>
          <a:blip r:embed="rId4" cstate="print"/>
          <a:srcRect t="26125"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Bildobjekt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5700" y="238125"/>
            <a:ext cx="30861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1497013" y="762000"/>
            <a:ext cx="77422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err="1">
                <a:solidFill>
                  <a:srgbClr val="376092"/>
                </a:solidFill>
                <a:latin typeface="Calibri" pitchFamily="34" charset="0"/>
                <a:ea typeface="ＭＳ Ｐゴシック"/>
                <a:cs typeface="ＭＳ Ｐゴシック"/>
              </a:rPr>
              <a:t>Produktionstruktur</a:t>
            </a:r>
            <a:r>
              <a:rPr lang="en-US" sz="3200" b="1" dirty="0">
                <a:solidFill>
                  <a:srgbClr val="376092"/>
                </a:solidFill>
                <a:latin typeface="Calibri" pitchFamily="34" charset="0"/>
                <a:ea typeface="ＭＳ Ｐゴシック"/>
                <a:cs typeface="ＭＳ Ｐゴシック"/>
              </a:rPr>
              <a:t> </a:t>
            </a:r>
            <a:r>
              <a:rPr lang="en-US" sz="3200" b="1" dirty="0" err="1" smtClean="0">
                <a:solidFill>
                  <a:srgbClr val="376092"/>
                </a:solidFill>
                <a:latin typeface="Calibri" pitchFamily="34" charset="0"/>
                <a:ea typeface="ＭＳ Ｐゴシック"/>
                <a:cs typeface="ＭＳ Ｐゴシック"/>
              </a:rPr>
              <a:t>i</a:t>
            </a:r>
            <a:r>
              <a:rPr lang="en-US" sz="3200" b="1" dirty="0" smtClean="0">
                <a:solidFill>
                  <a:srgbClr val="376092"/>
                </a:solidFill>
                <a:latin typeface="Calibri" pitchFamily="34" charset="0"/>
                <a:ea typeface="ＭＳ Ｐゴシック"/>
                <a:cs typeface="ＭＳ Ｐゴシック"/>
              </a:rPr>
              <a:t> </a:t>
            </a:r>
            <a:r>
              <a:rPr lang="en-US" sz="3200" b="1" dirty="0">
                <a:solidFill>
                  <a:srgbClr val="376092"/>
                </a:solidFill>
                <a:latin typeface="Calibri" pitchFamily="34" charset="0"/>
                <a:ea typeface="ＭＳ Ｐゴシック"/>
                <a:cs typeface="ＭＳ Ｐゴシック"/>
              </a:rPr>
              <a:t>LKAB</a:t>
            </a:r>
            <a:endParaRPr lang="en-US" sz="800" b="1" dirty="0">
              <a:solidFill>
                <a:srgbClr val="376092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73733" name="textruta 5"/>
          <p:cNvSpPr txBox="1">
            <a:spLocks noChangeArrowheads="1"/>
          </p:cNvSpPr>
          <p:nvPr/>
        </p:nvSpPr>
        <p:spPr bwMode="auto">
          <a:xfrm>
            <a:off x="1320800" y="1790700"/>
            <a:ext cx="5270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000">
                <a:solidFill>
                  <a:schemeClr val="bg1"/>
                </a:solidFill>
                <a:latin typeface="Calibri" pitchFamily="34" charset="0"/>
              </a:rPr>
              <a:t>Mines</a:t>
            </a:r>
          </a:p>
        </p:txBody>
      </p:sp>
      <p:sp>
        <p:nvSpPr>
          <p:cNvPr id="73734" name="textruta 6"/>
          <p:cNvSpPr txBox="1">
            <a:spLocks noChangeArrowheads="1"/>
          </p:cNvSpPr>
          <p:nvPr/>
        </p:nvSpPr>
        <p:spPr bwMode="auto">
          <a:xfrm>
            <a:off x="2535238" y="1790700"/>
            <a:ext cx="5889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1000">
                <a:solidFill>
                  <a:schemeClr val="bg1"/>
                </a:solidFill>
                <a:latin typeface="Calibri" pitchFamily="34" charset="0"/>
              </a:rPr>
              <a:t>Sorting</a:t>
            </a:r>
          </a:p>
        </p:txBody>
      </p:sp>
      <p:sp>
        <p:nvSpPr>
          <p:cNvPr id="73735" name="textruta 7"/>
          <p:cNvSpPr txBox="1">
            <a:spLocks noChangeArrowheads="1"/>
          </p:cNvSpPr>
          <p:nvPr/>
        </p:nvSpPr>
        <p:spPr bwMode="auto">
          <a:xfrm>
            <a:off x="3490913" y="1790700"/>
            <a:ext cx="10144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1000">
                <a:solidFill>
                  <a:schemeClr val="bg1"/>
                </a:solidFill>
                <a:latin typeface="Calibri" pitchFamily="34" charset="0"/>
              </a:rPr>
              <a:t>Concentrating</a:t>
            </a:r>
          </a:p>
        </p:txBody>
      </p:sp>
      <p:sp>
        <p:nvSpPr>
          <p:cNvPr id="73736" name="textruta 8"/>
          <p:cNvSpPr txBox="1">
            <a:spLocks noChangeArrowheads="1"/>
          </p:cNvSpPr>
          <p:nvPr/>
        </p:nvSpPr>
        <p:spPr bwMode="auto">
          <a:xfrm>
            <a:off x="4783138" y="1790700"/>
            <a:ext cx="7651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1000">
                <a:solidFill>
                  <a:schemeClr val="bg1"/>
                </a:solidFill>
                <a:latin typeface="Calibri" pitchFamily="34" charset="0"/>
              </a:rPr>
              <a:t>Pelletizing</a:t>
            </a:r>
          </a:p>
        </p:txBody>
      </p:sp>
      <p:sp>
        <p:nvSpPr>
          <p:cNvPr id="73737" name="textruta 9"/>
          <p:cNvSpPr txBox="1">
            <a:spLocks noChangeArrowheads="1"/>
          </p:cNvSpPr>
          <p:nvPr/>
        </p:nvSpPr>
        <p:spPr bwMode="auto">
          <a:xfrm>
            <a:off x="5837238" y="1790700"/>
            <a:ext cx="6905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1000">
                <a:solidFill>
                  <a:schemeClr val="bg1"/>
                </a:solidFill>
                <a:latin typeface="Calibri" pitchFamily="34" charset="0"/>
              </a:rPr>
              <a:t>Products</a:t>
            </a:r>
          </a:p>
        </p:txBody>
      </p:sp>
      <p:sp>
        <p:nvSpPr>
          <p:cNvPr id="73738" name="textruta 10"/>
          <p:cNvSpPr txBox="1">
            <a:spLocks noChangeArrowheads="1"/>
          </p:cNvSpPr>
          <p:nvPr/>
        </p:nvSpPr>
        <p:spPr bwMode="auto">
          <a:xfrm>
            <a:off x="7045325" y="1790700"/>
            <a:ext cx="711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1000">
                <a:solidFill>
                  <a:schemeClr val="bg1"/>
                </a:solidFill>
                <a:latin typeface="Calibri" pitchFamily="34" charset="0"/>
              </a:rPr>
              <a:t>Harbours</a:t>
            </a:r>
          </a:p>
        </p:txBody>
      </p:sp>
      <p:sp>
        <p:nvSpPr>
          <p:cNvPr id="73739" name="textruta 11"/>
          <p:cNvSpPr txBox="1">
            <a:spLocks noChangeArrowheads="1"/>
          </p:cNvSpPr>
          <p:nvPr/>
        </p:nvSpPr>
        <p:spPr bwMode="auto">
          <a:xfrm>
            <a:off x="1320800" y="2578100"/>
            <a:ext cx="555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1000">
                <a:solidFill>
                  <a:schemeClr val="bg1"/>
                </a:solidFill>
                <a:latin typeface="Calibri" pitchFamily="34" charset="0"/>
              </a:rPr>
              <a:t>Kiruna</a:t>
            </a:r>
          </a:p>
        </p:txBody>
      </p:sp>
      <p:sp>
        <p:nvSpPr>
          <p:cNvPr id="73740" name="textruta 13"/>
          <p:cNvSpPr txBox="1">
            <a:spLocks noChangeArrowheads="1"/>
          </p:cNvSpPr>
          <p:nvPr/>
        </p:nvSpPr>
        <p:spPr bwMode="auto">
          <a:xfrm>
            <a:off x="1166813" y="5461000"/>
            <a:ext cx="863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1000">
                <a:solidFill>
                  <a:schemeClr val="bg1"/>
                </a:solidFill>
                <a:latin typeface="Calibri" pitchFamily="34" charset="0"/>
              </a:rPr>
              <a:t>Malmberget</a:t>
            </a:r>
          </a:p>
        </p:txBody>
      </p:sp>
      <p:sp>
        <p:nvSpPr>
          <p:cNvPr id="73741" name="textruta 15"/>
          <p:cNvSpPr txBox="1">
            <a:spLocks noChangeArrowheads="1"/>
          </p:cNvSpPr>
          <p:nvPr/>
        </p:nvSpPr>
        <p:spPr bwMode="auto">
          <a:xfrm rot="-5400000">
            <a:off x="5762625" y="2946400"/>
            <a:ext cx="7477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1000">
                <a:solidFill>
                  <a:schemeClr val="bg1"/>
                </a:solidFill>
                <a:latin typeface="Calibri" pitchFamily="34" charset="0"/>
              </a:rPr>
              <a:t>PELLETS</a:t>
            </a:r>
          </a:p>
        </p:txBody>
      </p:sp>
      <p:sp>
        <p:nvSpPr>
          <p:cNvPr id="73742" name="textruta 16"/>
          <p:cNvSpPr txBox="1">
            <a:spLocks noChangeArrowheads="1"/>
          </p:cNvSpPr>
          <p:nvPr/>
        </p:nvSpPr>
        <p:spPr bwMode="auto">
          <a:xfrm rot="-5400000">
            <a:off x="5768976" y="5270500"/>
            <a:ext cx="747712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1000">
                <a:solidFill>
                  <a:schemeClr val="bg1"/>
                </a:solidFill>
                <a:latin typeface="Calibri" pitchFamily="34" charset="0"/>
              </a:rPr>
              <a:t>FINES</a:t>
            </a:r>
          </a:p>
          <a:p>
            <a:pPr algn="ctr"/>
            <a:r>
              <a:rPr lang="sv-SE" sz="1000">
                <a:solidFill>
                  <a:schemeClr val="bg1"/>
                </a:solidFill>
                <a:latin typeface="Calibri" pitchFamily="34" charset="0"/>
              </a:rPr>
              <a:t>PELLETS</a:t>
            </a:r>
          </a:p>
        </p:txBody>
      </p:sp>
      <p:sp>
        <p:nvSpPr>
          <p:cNvPr id="73743" name="textruta 17"/>
          <p:cNvSpPr txBox="1">
            <a:spLocks noChangeArrowheads="1"/>
          </p:cNvSpPr>
          <p:nvPr/>
        </p:nvSpPr>
        <p:spPr bwMode="auto">
          <a:xfrm>
            <a:off x="6751638" y="3197225"/>
            <a:ext cx="6588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000">
                <a:solidFill>
                  <a:schemeClr val="bg1"/>
                </a:solidFill>
                <a:latin typeface="Calibri" pitchFamily="34" charset="0"/>
              </a:rPr>
              <a:t>NARVIK</a:t>
            </a:r>
          </a:p>
        </p:txBody>
      </p:sp>
      <p:sp>
        <p:nvSpPr>
          <p:cNvPr id="73744" name="textruta 18"/>
          <p:cNvSpPr txBox="1">
            <a:spLocks noChangeArrowheads="1"/>
          </p:cNvSpPr>
          <p:nvPr/>
        </p:nvSpPr>
        <p:spPr bwMode="auto">
          <a:xfrm>
            <a:off x="6777038" y="5273675"/>
            <a:ext cx="59531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000">
                <a:solidFill>
                  <a:srgbClr val="FFFFFF"/>
                </a:solidFill>
                <a:latin typeface="Calibri" pitchFamily="34" charset="0"/>
              </a:rPr>
              <a:t>LULEÅ</a:t>
            </a:r>
          </a:p>
        </p:txBody>
      </p:sp>
      <p:sp>
        <p:nvSpPr>
          <p:cNvPr id="73745" name="textruta 20"/>
          <p:cNvSpPr txBox="1">
            <a:spLocks noChangeArrowheads="1"/>
          </p:cNvSpPr>
          <p:nvPr/>
        </p:nvSpPr>
        <p:spPr bwMode="auto">
          <a:xfrm rot="-5400000">
            <a:off x="-58737" y="5249863"/>
            <a:ext cx="146526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000">
                <a:latin typeface="Calibri" pitchFamily="34" charset="0"/>
              </a:rPr>
              <a:t>SOUTHERN SYSTEM</a:t>
            </a:r>
          </a:p>
        </p:txBody>
      </p:sp>
      <p:sp>
        <p:nvSpPr>
          <p:cNvPr id="22" name="textruta 21"/>
          <p:cNvSpPr txBox="1"/>
          <p:nvPr/>
        </p:nvSpPr>
        <p:spPr>
          <a:xfrm rot="16200000">
            <a:off x="-62706" y="3074194"/>
            <a:ext cx="1473200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00" dirty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NORTHERN SYSTEM</a:t>
            </a:r>
          </a:p>
        </p:txBody>
      </p:sp>
      <p:sp>
        <p:nvSpPr>
          <p:cNvPr id="73747" name="textruta 11"/>
          <p:cNvSpPr txBox="1">
            <a:spLocks noChangeArrowheads="1"/>
          </p:cNvSpPr>
          <p:nvPr/>
        </p:nvSpPr>
        <p:spPr bwMode="auto">
          <a:xfrm>
            <a:off x="3295650" y="3835400"/>
            <a:ext cx="9413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1000">
                <a:solidFill>
                  <a:schemeClr val="tx2"/>
                </a:solidFill>
                <a:latin typeface="Calibri" pitchFamily="34" charset="0"/>
              </a:rPr>
              <a:t>Svappavaara</a:t>
            </a:r>
          </a:p>
        </p:txBody>
      </p:sp>
      <p:sp>
        <p:nvSpPr>
          <p:cNvPr id="73748" name="textruta 11"/>
          <p:cNvSpPr txBox="1">
            <a:spLocks noChangeArrowheads="1"/>
          </p:cNvSpPr>
          <p:nvPr/>
        </p:nvSpPr>
        <p:spPr bwMode="auto">
          <a:xfrm>
            <a:off x="4648200" y="3835400"/>
            <a:ext cx="9398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1000">
                <a:solidFill>
                  <a:schemeClr val="tx2"/>
                </a:solidFill>
                <a:latin typeface="Calibri" pitchFamily="34" charset="0"/>
              </a:rPr>
              <a:t>Svappavaara</a:t>
            </a:r>
          </a:p>
        </p:txBody>
      </p:sp>
      <p:grpSp>
        <p:nvGrpSpPr>
          <p:cNvPr id="2" name="Grupp 31"/>
          <p:cNvGrpSpPr>
            <a:grpSpLocks/>
          </p:cNvGrpSpPr>
          <p:nvPr/>
        </p:nvGrpSpPr>
        <p:grpSpPr bwMode="auto">
          <a:xfrm>
            <a:off x="1131888" y="3332163"/>
            <a:ext cx="2163762" cy="784225"/>
            <a:chOff x="1131124" y="3332697"/>
            <a:chExt cx="2164764" cy="784225"/>
          </a:xfrm>
        </p:grpSpPr>
        <p:sp>
          <p:nvSpPr>
            <p:cNvPr id="27" name="Rektangel 26"/>
            <p:cNvSpPr/>
            <p:nvPr/>
          </p:nvSpPr>
          <p:spPr>
            <a:xfrm>
              <a:off x="1147006" y="3332697"/>
              <a:ext cx="883059" cy="784225"/>
            </a:xfrm>
            <a:prstGeom prst="rect">
              <a:avLst/>
            </a:prstGeom>
            <a:solidFill>
              <a:srgbClr val="8EB4E3"/>
            </a:solidFill>
            <a:ln w="9525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v-SE"/>
            </a:p>
          </p:txBody>
        </p:sp>
        <p:sp>
          <p:nvSpPr>
            <p:cNvPr id="73752" name="textruta 12"/>
            <p:cNvSpPr txBox="1">
              <a:spLocks noChangeArrowheads="1"/>
            </p:cNvSpPr>
            <p:nvPr/>
          </p:nvSpPr>
          <p:spPr bwMode="auto">
            <a:xfrm>
              <a:off x="1131124" y="3496730"/>
              <a:ext cx="934976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sv-SE" sz="1000">
                  <a:solidFill>
                    <a:schemeClr val="bg1"/>
                  </a:solidFill>
                  <a:latin typeface="Calibri" pitchFamily="34" charset="0"/>
                </a:rPr>
                <a:t>New mining</a:t>
              </a:r>
            </a:p>
            <a:p>
              <a:pPr algn="ctr"/>
              <a:r>
                <a:rPr lang="sv-SE" sz="1000">
                  <a:solidFill>
                    <a:schemeClr val="bg1"/>
                  </a:solidFill>
                  <a:latin typeface="Calibri" pitchFamily="34" charset="0"/>
                </a:rPr>
                <a:t>Projects</a:t>
              </a:r>
            </a:p>
            <a:p>
              <a:pPr algn="ctr"/>
              <a:r>
                <a:rPr lang="sv-SE" sz="1000">
                  <a:solidFill>
                    <a:schemeClr val="bg1"/>
                  </a:solidFill>
                  <a:latin typeface="Calibri" pitchFamily="34" charset="0"/>
                </a:rPr>
                <a:t>Svappavaara</a:t>
              </a:r>
            </a:p>
          </p:txBody>
        </p:sp>
        <p:cxnSp>
          <p:nvCxnSpPr>
            <p:cNvPr id="31" name="Rak pil 30"/>
            <p:cNvCxnSpPr/>
            <p:nvPr/>
          </p:nvCxnSpPr>
          <p:spPr>
            <a:xfrm>
              <a:off x="2158712" y="3835934"/>
              <a:ext cx="1137176" cy="1588"/>
            </a:xfrm>
            <a:prstGeom prst="straightConnector1">
              <a:avLst/>
            </a:prstGeom>
            <a:ln w="6350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750" name="textruta 11"/>
          <p:cNvSpPr txBox="1">
            <a:spLocks noChangeArrowheads="1"/>
          </p:cNvSpPr>
          <p:nvPr/>
        </p:nvSpPr>
        <p:spPr bwMode="auto">
          <a:xfrm>
            <a:off x="2413000" y="3251200"/>
            <a:ext cx="5349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1000">
                <a:solidFill>
                  <a:schemeClr val="tx2"/>
                </a:solidFill>
                <a:latin typeface="Calibri" pitchFamily="34" charset="0"/>
              </a:rPr>
              <a:t>40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52182" y="2425911"/>
            <a:ext cx="4057701" cy="395541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endParaRPr lang="sv-SE"/>
          </a:p>
        </p:txBody>
      </p:sp>
      <p:sp>
        <p:nvSpPr>
          <p:cNvPr id="28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9259" y="2420888"/>
            <a:ext cx="4057700" cy="395541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endParaRPr lang="sv-SE" dirty="0" smtClean="0"/>
          </a:p>
          <a:p>
            <a:endParaRPr lang="sv-SE" dirty="0"/>
          </a:p>
        </p:txBody>
      </p:sp>
      <p:sp>
        <p:nvSpPr>
          <p:cNvPr id="29" name="Rectangle 32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>
          <a:xfrm>
            <a:off x="1187624" y="692696"/>
            <a:ext cx="7956376" cy="1584176"/>
          </a:xfrm>
        </p:spPr>
        <p:txBody>
          <a:bodyPr>
            <a:noAutofit/>
          </a:bodyPr>
          <a:lstStyle/>
          <a:p>
            <a:r>
              <a:rPr lang="sv-SE" sz="3200" dirty="0" smtClean="0"/>
              <a:t/>
            </a:r>
            <a:br>
              <a:rPr lang="sv-SE" sz="3200" dirty="0" smtClean="0"/>
            </a:br>
            <a:r>
              <a:rPr lang="sv-SE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sv-SE" sz="3200" b="1" dirty="0" smtClean="0">
                <a:latin typeface="Arial" pitchFamily="34" charset="0"/>
                <a:cs typeface="Arial" pitchFamily="34" charset="0"/>
              </a:rPr>
            </a:br>
            <a:r>
              <a:rPr lang="sv-SE" sz="3200" b="1" dirty="0" smtClean="0">
                <a:latin typeface="Arial" pitchFamily="34" charset="0"/>
                <a:cs typeface="Arial" pitchFamily="34" charset="0"/>
              </a:rPr>
              <a:t>Gruvnäringen står för ~15 % av svensk bruttoexport och 40 % av nettoexporten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 smtClean="0">
                <a:latin typeface="Arial" pitchFamily="34" charset="0"/>
                <a:cs typeface="Arial" pitchFamily="34" charset="0"/>
              </a:rPr>
            </a:b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McK 5. Source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1488" y="6649654"/>
            <a:ext cx="700257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621975" indent="-621975" defTabSz="913526">
              <a:tabLst>
                <a:tab pos="625214" algn="l"/>
              </a:tabLst>
            </a:pPr>
            <a:r>
              <a:rPr lang="sv-SE" sz="1200" dirty="0" smtClean="0">
                <a:solidFill>
                  <a:srgbClr val="000000"/>
                </a:solidFill>
              </a:rPr>
              <a:t>Källa SCB</a:t>
            </a:r>
            <a:endParaRPr lang="sv-SE" sz="1200" b="0" dirty="0">
              <a:solidFill>
                <a:srgbClr val="000000"/>
              </a:solidFill>
            </a:endParaRPr>
          </a:p>
        </p:txBody>
      </p:sp>
      <p:sp>
        <p:nvSpPr>
          <p:cNvPr id="31" name="McK 3. Unit of measure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21489" y="1333327"/>
            <a:ext cx="3730492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913526"/>
            <a:endParaRPr lang="en-US" sz="1400" dirty="0" smtClean="0"/>
          </a:p>
          <a:p>
            <a:pPr defTabSz="913526"/>
            <a:endParaRPr lang="sv-SE" sz="1400" dirty="0">
              <a:solidFill>
                <a:srgbClr val="808080"/>
              </a:solidFill>
            </a:endParaRPr>
          </a:p>
        </p:txBody>
      </p:sp>
      <p:graphicFrame>
        <p:nvGraphicFramePr>
          <p:cNvPr id="32" name="Object 15"/>
          <p:cNvGraphicFramePr>
            <a:graphicFrameLocks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387171878"/>
              </p:ext>
            </p:extLst>
          </p:nvPr>
        </p:nvGraphicFramePr>
        <p:xfrm>
          <a:off x="1247277" y="3202411"/>
          <a:ext cx="2709994" cy="2711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8" name="Chart" r:id="rId24" imgW="2657527" imgH="2657584" progId="MSGraph.Chart.8">
                  <p:embed followColorScheme="full"/>
                </p:oleObj>
              </mc:Choice>
              <mc:Fallback>
                <p:oleObj name="Chart" r:id="rId24" imgW="2657527" imgH="2657584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7277" y="3202411"/>
                        <a:ext cx="2709994" cy="27114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16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2852540" y="3370864"/>
            <a:ext cx="145786" cy="21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22676" tIns="0" rIns="22676" bIns="0" anchor="ctr"/>
          <a:lstStyle/>
          <a:p>
            <a:pPr algn="ctr" defTabSz="913526">
              <a:buClr>
                <a:schemeClr val="tx2"/>
              </a:buClr>
            </a:pPr>
            <a:fld id="{80AA8310-CF32-46FB-B913-E6CD4766D6A7}" type="datetime'''''9'''''''''''''''''''''''''''''''''''''">
              <a:rPr lang="en-US" sz="1400">
                <a:solidFill>
                  <a:schemeClr val="bg1"/>
                </a:solidFill>
                <a:cs typeface="Arial" charset="0"/>
              </a:rPr>
              <a:pPr algn="ctr" defTabSz="913526">
                <a:buClr>
                  <a:schemeClr val="tx2"/>
                </a:buClr>
              </a:pPr>
              <a:t>9</a:t>
            </a:fld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4" name="Rectangle 1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13361" y="3066352"/>
            <a:ext cx="824499" cy="21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913526">
              <a:buClr>
                <a:schemeClr val="tx2"/>
              </a:buClr>
            </a:pPr>
            <a:fld id="{8BF7CD30-CED7-45EE-A5F4-5097E3344B62}" type="datetime'K''''em''''''''''i''''v''''ar''''''''o''''r'''''">
              <a:rPr lang="en-US" sz="1400">
                <a:cs typeface="Arial" charset="0"/>
              </a:rPr>
              <a:pPr defTabSz="913526">
                <a:buClr>
                  <a:schemeClr val="tx2"/>
                </a:buClr>
              </a:pPr>
              <a:t>Kemivaror</a:t>
            </a:fld>
            <a:endParaRPr lang="en-US" sz="1400" dirty="0">
              <a:cs typeface="Arial" charset="0"/>
            </a:endParaRPr>
          </a:p>
        </p:txBody>
      </p:sp>
      <p:sp>
        <p:nvSpPr>
          <p:cNvPr id="35" name="Rectangle 18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30119" y="3438893"/>
            <a:ext cx="864995" cy="434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913526">
              <a:buClr>
                <a:schemeClr val="tx2"/>
              </a:buClr>
            </a:pPr>
            <a:fld id="{C888DDE7-DAD4-4CBE-B12B-21ED3B0E24B7}" type="datetime'''''Ver''''''''''''''k''s''ta''d''s-&#10;''''''v''''a''r''''''or'">
              <a:rPr lang="en-US" sz="1400">
                <a:cs typeface="Arial" charset="0"/>
              </a:rPr>
              <a:pPr defTabSz="913526">
                <a:buClr>
                  <a:schemeClr val="tx2"/>
                </a:buClr>
              </a:pPr>
              <a:t>Verkstads-
varor</a:t>
            </a:fld>
            <a:endParaRPr lang="en-US" sz="1400" dirty="0">
              <a:cs typeface="Arial" charset="0"/>
            </a:endParaRPr>
          </a:p>
        </p:txBody>
      </p:sp>
      <p:sp>
        <p:nvSpPr>
          <p:cNvPr id="36" name="Rectangle 19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3285037" y="3612206"/>
            <a:ext cx="145786" cy="21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22676" tIns="0" rIns="22676" bIns="0" anchor="ctr"/>
          <a:lstStyle/>
          <a:p>
            <a:pPr algn="ctr" defTabSz="913526">
              <a:buClr>
                <a:schemeClr val="tx2"/>
              </a:buClr>
            </a:pPr>
            <a:fld id="{4F3234E7-BAD7-4BB5-A1C8-58088F7E23A1}" type="datetime'''''''''''''''''''''''5'''''''''''''''">
              <a:rPr lang="en-US" sz="1400">
                <a:solidFill>
                  <a:schemeClr val="bg1"/>
                </a:solidFill>
                <a:cs typeface="Arial" charset="0"/>
              </a:rPr>
              <a:pPr algn="ctr" defTabSz="913526">
                <a:buClr>
                  <a:schemeClr val="tx2"/>
                </a:buClr>
              </a:pPr>
              <a:t>5</a:t>
            </a:fld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7" name="Rectangle 2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901135" y="3003182"/>
            <a:ext cx="793722" cy="21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913526">
              <a:buClr>
                <a:schemeClr val="tx2"/>
              </a:buClr>
            </a:pPr>
            <a:r>
              <a:rPr lang="en-US" sz="1400" dirty="0" err="1">
                <a:cs typeface="Arial" charset="0"/>
              </a:rPr>
              <a:t>Järnmalm</a:t>
            </a:r>
            <a:endParaRPr lang="en-US" sz="1400" dirty="0">
              <a:cs typeface="Arial" charset="0"/>
            </a:endParaRPr>
          </a:p>
        </p:txBody>
      </p:sp>
      <p:sp>
        <p:nvSpPr>
          <p:cNvPr id="38" name="Rectangle 2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701337" y="3220228"/>
            <a:ext cx="643076" cy="6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913526">
              <a:buClr>
                <a:schemeClr val="tx2"/>
              </a:buClr>
            </a:pPr>
            <a:fld id="{ABAC775E-0379-47BC-8267-0F27735ABADB}" type="datetime'Övri''''''g''''''''a &#10;m''i''''''n''e''''''''ral/''&#10;varo''''r'">
              <a:rPr lang="en-US" sz="1400">
                <a:cs typeface="Arial" charset="0"/>
              </a:rPr>
              <a:pPr defTabSz="913526">
                <a:buClr>
                  <a:schemeClr val="tx2"/>
                </a:buClr>
              </a:pPr>
              <a:t>Övriga 
mineral/
varor</a:t>
            </a:fld>
            <a:endParaRPr lang="en-US" sz="1400" dirty="0">
              <a:cs typeface="Arial" charset="0"/>
            </a:endParaRPr>
          </a:p>
        </p:txBody>
      </p:sp>
      <p:sp>
        <p:nvSpPr>
          <p:cNvPr id="39" name="Rectangle 22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411384" y="5547801"/>
            <a:ext cx="563704" cy="434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913526">
              <a:buClr>
                <a:schemeClr val="tx2"/>
              </a:buClr>
            </a:pPr>
            <a:fld id="{B374A711-86D9-40E6-BFF4-9286FABE1FCC}" type="datetime'''Sk''og''''''''s''''-&#10;''''''''va''r''o''''r'">
              <a:rPr lang="en-US" sz="1400">
                <a:cs typeface="Arial" charset="0"/>
              </a:rPr>
              <a:pPr defTabSz="913526">
                <a:buClr>
                  <a:schemeClr val="tx2"/>
                </a:buClr>
              </a:pPr>
              <a:t>Skogs-
varor</a:t>
            </a:fld>
            <a:endParaRPr lang="en-US" sz="1400" dirty="0">
              <a:cs typeface="Arial" charset="0"/>
            </a:endParaRPr>
          </a:p>
        </p:txBody>
      </p:sp>
      <p:graphicFrame>
        <p:nvGraphicFramePr>
          <p:cNvPr id="40" name="Object 23"/>
          <p:cNvGraphicFramePr>
            <a:graphicFrameLocks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666233100"/>
              </p:ext>
            </p:extLst>
          </p:nvPr>
        </p:nvGraphicFramePr>
        <p:xfrm>
          <a:off x="5455623" y="3202411"/>
          <a:ext cx="2709994" cy="2711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9" name="Chart" r:id="rId26" imgW="2657527" imgH="2657584" progId="MSGraph.Chart.8">
                  <p:embed followColorScheme="full"/>
                </p:oleObj>
              </mc:Choice>
              <mc:Fallback>
                <p:oleObj name="Chart" r:id="rId26" imgW="2657527" imgH="2657584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5623" y="3202411"/>
                        <a:ext cx="2709994" cy="27114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24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763952" y="5176879"/>
            <a:ext cx="903871" cy="434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913526">
              <a:buClr>
                <a:schemeClr val="tx2"/>
              </a:buClr>
            </a:pPr>
            <a:fld id="{8E88362E-7808-47B6-9ABD-D561AC5941B7}" type="datetime'Ö''''''''v''''rig ''&#10;net''''''''t''''o''e''''xp''o''r''''t'''">
              <a:rPr lang="en-US" sz="1400">
                <a:cs typeface="Arial" charset="0"/>
              </a:rPr>
              <a:pPr defTabSz="913526">
                <a:buClr>
                  <a:schemeClr val="tx2"/>
                </a:buClr>
              </a:pPr>
              <a:t>Övrig 
nettoexport</a:t>
            </a:fld>
            <a:endParaRPr lang="en-US" sz="1400" dirty="0">
              <a:cs typeface="Arial" charset="0"/>
            </a:endParaRPr>
          </a:p>
        </p:txBody>
      </p:sp>
      <p:sp>
        <p:nvSpPr>
          <p:cNvPr id="42" name="Rectangle 25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538738" y="2849307"/>
            <a:ext cx="1004301" cy="6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913526">
              <a:buClr>
                <a:schemeClr val="tx2"/>
              </a:buClr>
            </a:pPr>
            <a:fld id="{409DBBA2-A4B9-4C01-A554-4173C91C5FC3}" type="datetime'Jär''nma''lm &#10;''o''''ch andra&#10;''m''i''''nera''lv''ar''o''r'''">
              <a:rPr lang="en-US" sz="1400">
                <a:cs typeface="Arial" charset="0"/>
              </a:rPr>
              <a:pPr defTabSz="913526">
                <a:buClr>
                  <a:schemeClr val="tx2"/>
                </a:buClr>
              </a:pPr>
              <a:t>Järnmalm 
och andra
mineralvaror</a:t>
            </a:fld>
            <a:endParaRPr lang="en-US" sz="1400" dirty="0">
              <a:cs typeface="Arial" charset="0"/>
            </a:endParaRPr>
          </a:p>
        </p:txBody>
      </p:sp>
      <p:sp>
        <p:nvSpPr>
          <p:cNvPr id="43" name="Rectangle 26"/>
          <p:cNvSpPr>
            <a:spLocks noChangeArrowheads="1"/>
          </p:cNvSpPr>
          <p:nvPr>
            <p:custDataLst>
              <p:tags r:id="rId18"/>
            </p:custDataLst>
          </p:nvPr>
        </p:nvSpPr>
        <p:spPr bwMode="gray">
          <a:xfrm>
            <a:off x="7733118" y="4088411"/>
            <a:ext cx="246216" cy="21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22676" tIns="0" rIns="22676" bIns="0" anchor="ctr"/>
          <a:lstStyle/>
          <a:p>
            <a:pPr algn="ctr" defTabSz="913526">
              <a:buClr>
                <a:schemeClr val="tx2"/>
              </a:buClr>
            </a:pPr>
            <a:fld id="{492E90EC-9C4D-4F35-B233-0CDF474B9215}" type="datetime'''''''''4''''''''''0'''''''''''''''''''''''''''''''''''''''''">
              <a:rPr lang="en-US" sz="1400">
                <a:solidFill>
                  <a:schemeClr val="bg1"/>
                </a:solidFill>
                <a:cs typeface="Arial" charset="0"/>
              </a:rPr>
              <a:pPr algn="ctr" defTabSz="913526">
                <a:buClr>
                  <a:schemeClr val="tx2"/>
                </a:buClr>
              </a:pPr>
              <a:t>40</a:t>
            </a:fld>
            <a:endParaRPr lang="en-US" sz="14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4" name="Rectangle 27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02150" y="2426552"/>
            <a:ext cx="3790427" cy="21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913526">
              <a:buClr>
                <a:schemeClr val="tx2"/>
              </a:buClr>
            </a:pPr>
            <a:r>
              <a:rPr lang="sv-SE" sz="1400" dirty="0">
                <a:solidFill>
                  <a:srgbClr val="808080"/>
                </a:solidFill>
              </a:rPr>
              <a:t>100% = SEK 196 miljarder</a:t>
            </a:r>
          </a:p>
        </p:txBody>
      </p:sp>
      <p:sp>
        <p:nvSpPr>
          <p:cNvPr id="45" name="Rectangle 28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729934" y="2426552"/>
            <a:ext cx="2614423" cy="21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913526">
              <a:buClr>
                <a:schemeClr val="tx2"/>
              </a:buClr>
            </a:pPr>
            <a:r>
              <a:rPr lang="sv-SE" sz="1400" dirty="0">
                <a:solidFill>
                  <a:srgbClr val="808080"/>
                </a:solidFill>
              </a:rPr>
              <a:t>100% = SEK 70 miljarder</a:t>
            </a:r>
          </a:p>
        </p:txBody>
      </p:sp>
      <p:sp>
        <p:nvSpPr>
          <p:cNvPr id="46" name="Rectangle 30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30921" y="2132856"/>
            <a:ext cx="3396806" cy="21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913526">
              <a:buClr>
                <a:schemeClr val="tx2"/>
              </a:buClr>
            </a:pPr>
            <a:r>
              <a:rPr lang="sv-SE" sz="1400" b="1" dirty="0"/>
              <a:t>Bruttoexport</a:t>
            </a:r>
          </a:p>
        </p:txBody>
      </p:sp>
      <p:sp>
        <p:nvSpPr>
          <p:cNvPr id="47" name="Rectangle 34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658704" y="2132856"/>
            <a:ext cx="3396806" cy="21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913526">
              <a:buClr>
                <a:schemeClr val="tx2"/>
              </a:buClr>
            </a:pPr>
            <a:r>
              <a:rPr lang="sv-SE" sz="1400" b="1" dirty="0"/>
              <a:t>Nettoexport</a:t>
            </a:r>
          </a:p>
        </p:txBody>
      </p:sp>
    </p:spTree>
    <p:extLst>
      <p:ext uri="{BB962C8B-B14F-4D97-AF65-F5344CB8AC3E}">
        <p14:creationId xmlns:p14="http://schemas.microsoft.com/office/powerpoint/2010/main" val="321604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sv-SE" dirty="0" smtClean="0"/>
              <a:t> </a:t>
            </a:r>
            <a:endParaRPr lang="sv-SE" dirty="0"/>
          </a:p>
        </p:txBody>
      </p:sp>
      <p:graphicFrame>
        <p:nvGraphicFramePr>
          <p:cNvPr id="1119234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3" name="think-cell Slide" r:id="rId24" imgW="270" imgH="270" progId="TCLayout.ActiveDocument.1">
                  <p:embed/>
                </p:oleObj>
              </mc:Choice>
              <mc:Fallback>
                <p:oleObj name="think-cell Slide" r:id="rId2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9235" name="Rectangle 3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0"/>
            <a:ext cx="16198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endParaRPr lang="sv-SE" sz="1400" dirty="0">
              <a:cs typeface="Arial" charset="0"/>
            </a:endParaRPr>
          </a:p>
        </p:txBody>
      </p:sp>
      <p:sp>
        <p:nvSpPr>
          <p:cNvPr id="1119255" name="Rectangle 23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>
          <a:xfrm>
            <a:off x="457200" y="0"/>
            <a:ext cx="8229600" cy="1196752"/>
          </a:xfrm>
        </p:spPr>
        <p:txBody>
          <a:bodyPr>
            <a:noAutofit/>
          </a:bodyPr>
          <a:lstStyle/>
          <a:p>
            <a:r>
              <a:rPr lang="sv-SE" sz="3600" b="1" dirty="0">
                <a:latin typeface="Arial" pitchFamily="34" charset="0"/>
                <a:cs typeface="Arial" pitchFamily="34" charset="0"/>
              </a:rPr>
              <a:t>Sverige står för en stor del </a:t>
            </a:r>
            <a:r>
              <a:rPr lang="sv-SE" sz="3600" b="1" dirty="0" smtClean="0">
                <a:latin typeface="Arial" pitchFamily="34" charset="0"/>
                <a:cs typeface="Arial" pitchFamily="34" charset="0"/>
              </a:rPr>
              <a:t>av Europas </a:t>
            </a:r>
            <a:r>
              <a:rPr lang="sv-SE" sz="3600" b="1" dirty="0">
                <a:latin typeface="Arial" pitchFamily="34" charset="0"/>
                <a:cs typeface="Arial" pitchFamily="34" charset="0"/>
              </a:rPr>
              <a:t>malmtillgångar</a:t>
            </a:r>
          </a:p>
        </p:txBody>
      </p:sp>
      <p:sp>
        <p:nvSpPr>
          <p:cNvPr id="1119237" name="McK 5. Source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1488" y="6551861"/>
            <a:ext cx="700257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621975" indent="-621975" defTabSz="913526">
              <a:tabLst>
                <a:tab pos="625214" algn="l"/>
              </a:tabLst>
            </a:pPr>
            <a:r>
              <a:rPr lang="sv-SE" sz="1200" b="0" dirty="0">
                <a:solidFill>
                  <a:srgbClr val="000000"/>
                </a:solidFill>
              </a:rPr>
              <a:t>KÄLLA: USGS; RGM</a:t>
            </a:r>
          </a:p>
        </p:txBody>
      </p:sp>
      <p:sp>
        <p:nvSpPr>
          <p:cNvPr id="1119238" name="McK 4. Footnote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21489" y="5694347"/>
            <a:ext cx="87228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106902" indent="-106902" defTabSz="913526"/>
            <a:r>
              <a:rPr lang="sv-SE" b="0" dirty="0"/>
              <a:t>1	Järnmalmreserv justerat för järninnehåll</a:t>
            </a:r>
          </a:p>
          <a:p>
            <a:pPr marL="106902" indent="-106902" defTabSz="913526"/>
            <a:r>
              <a:rPr lang="sv-SE" b="0" dirty="0"/>
              <a:t>2	</a:t>
            </a:r>
            <a:r>
              <a:rPr lang="sv-SE" b="0" dirty="0" smtClean="0"/>
              <a:t>Exklusive </a:t>
            </a:r>
            <a:r>
              <a:rPr lang="sv-SE" b="0" dirty="0"/>
              <a:t>Ryssland samt Ukraina, innefattar tillgångar dvs. projekt som i nuläget ej </a:t>
            </a:r>
            <a:r>
              <a:rPr lang="sv-SE" b="0" dirty="0" smtClean="0"/>
              <a:t>	är </a:t>
            </a:r>
            <a:r>
              <a:rPr lang="sv-SE" b="0" dirty="0"/>
              <a:t>ekonomiskt fördelaktiga</a:t>
            </a:r>
          </a:p>
        </p:txBody>
      </p:sp>
      <p:sp>
        <p:nvSpPr>
          <p:cNvPr id="1119240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18550" y="1268760"/>
            <a:ext cx="239574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913526">
              <a:buClr>
                <a:schemeClr val="tx2"/>
              </a:buClr>
            </a:pPr>
            <a:r>
              <a:rPr lang="sv-SE" sz="1400" dirty="0"/>
              <a:t>Del av världens tillgångar</a:t>
            </a:r>
          </a:p>
        </p:txBody>
      </p:sp>
      <p:sp>
        <p:nvSpPr>
          <p:cNvPr id="1119241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452383" y="1268760"/>
            <a:ext cx="239574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913526">
              <a:buClr>
                <a:schemeClr val="tx2"/>
              </a:buClr>
            </a:pPr>
            <a:r>
              <a:rPr lang="sv-SE" sz="1400" dirty="0"/>
              <a:t>Del av Europas tillgångar</a:t>
            </a:r>
            <a:r>
              <a:rPr lang="sv-SE" sz="1400" baseline="30000" dirty="0"/>
              <a:t>2</a:t>
            </a:r>
          </a:p>
        </p:txBody>
      </p:sp>
      <p:graphicFrame>
        <p:nvGraphicFramePr>
          <p:cNvPr id="1119242" name="Object 10"/>
          <p:cNvGraphicFramePr>
            <a:graphicFrameLocks/>
          </p:cNvGraphicFramePr>
          <p:nvPr>
            <p:custDataLst>
              <p:tags r:id="rId9"/>
            </p:custDataLst>
          </p:nvPr>
        </p:nvGraphicFramePr>
        <p:xfrm>
          <a:off x="1081079" y="1598786"/>
          <a:ext cx="3419484" cy="4206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4" name="Chart" r:id="rId26" imgW="3352811" imgH="4124302" progId="MSGraph.Chart.8">
                  <p:embed followColorScheme="full"/>
                </p:oleObj>
              </mc:Choice>
              <mc:Fallback>
                <p:oleObj name="Chart" r:id="rId26" imgW="3352811" imgH="4124302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079" y="1598786"/>
                        <a:ext cx="3419484" cy="42064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1119262" name="Freeform 30"/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3330392" y="3430620"/>
            <a:ext cx="215439" cy="584728"/>
          </a:xfrm>
          <a:custGeom>
            <a:avLst/>
            <a:gdLst/>
            <a:ahLst/>
            <a:cxnLst>
              <a:cxn ang="0">
                <a:pos x="132" y="0"/>
              </a:cxn>
              <a:cxn ang="0">
                <a:pos x="36" y="360"/>
              </a:cxn>
              <a:cxn ang="0">
                <a:pos x="0" y="360"/>
              </a:cxn>
              <a:cxn ang="0">
                <a:pos x="96" y="0"/>
              </a:cxn>
              <a:cxn ang="0">
                <a:pos x="132" y="0"/>
              </a:cxn>
            </a:cxnLst>
            <a:rect l="0" t="0" r="r" b="b"/>
            <a:pathLst>
              <a:path w="133" h="361">
                <a:moveTo>
                  <a:pt x="132" y="0"/>
                </a:moveTo>
                <a:lnTo>
                  <a:pt x="36" y="360"/>
                </a:lnTo>
                <a:lnTo>
                  <a:pt x="0" y="360"/>
                </a:lnTo>
                <a:lnTo>
                  <a:pt x="96" y="0"/>
                </a:lnTo>
                <a:lnTo>
                  <a:pt x="132" y="0"/>
                </a:lnTo>
                <a:close/>
              </a:path>
            </a:pathLst>
          </a:custGeom>
          <a:ln w="9525">
            <a:noFill/>
            <a:round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endParaRPr lang="sv-SE"/>
          </a:p>
        </p:txBody>
      </p:sp>
      <p:sp>
        <p:nvSpPr>
          <p:cNvPr id="1119260" name="Freeform 28"/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3330392" y="3430620"/>
            <a:ext cx="157125" cy="584728"/>
          </a:xfrm>
          <a:custGeom>
            <a:avLst/>
            <a:gdLst/>
            <a:ahLst/>
            <a:cxnLst>
              <a:cxn ang="0">
                <a:pos x="96" y="0"/>
              </a:cxn>
              <a:cxn ang="0">
                <a:pos x="0" y="360"/>
              </a:cxn>
            </a:cxnLst>
            <a:rect l="0" t="0" r="r" b="b"/>
            <a:pathLst>
              <a:path w="97" h="361">
                <a:moveTo>
                  <a:pt x="96" y="0"/>
                </a:moveTo>
                <a:lnTo>
                  <a:pt x="0" y="36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 wrap="none" lIns="93296" tIns="46648" rIns="93296" bIns="46648" anchor="ctr"/>
          <a:lstStyle/>
          <a:p>
            <a:endParaRPr lang="sv-SE"/>
          </a:p>
        </p:txBody>
      </p:sp>
      <p:sp>
        <p:nvSpPr>
          <p:cNvPr id="1119261" name="Freeform 29"/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3388706" y="3430620"/>
            <a:ext cx="157125" cy="584728"/>
          </a:xfrm>
          <a:custGeom>
            <a:avLst/>
            <a:gdLst/>
            <a:ahLst/>
            <a:cxnLst>
              <a:cxn ang="0">
                <a:pos x="96" y="0"/>
              </a:cxn>
              <a:cxn ang="0">
                <a:pos x="0" y="360"/>
              </a:cxn>
            </a:cxnLst>
            <a:rect l="0" t="0" r="r" b="b"/>
            <a:pathLst>
              <a:path w="97" h="361">
                <a:moveTo>
                  <a:pt x="96" y="0"/>
                </a:moveTo>
                <a:lnTo>
                  <a:pt x="0" y="36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 wrap="none" lIns="93296" tIns="46648" rIns="93296" bIns="46648" anchor="ctr"/>
          <a:lstStyle/>
          <a:p>
            <a:endParaRPr lang="sv-SE"/>
          </a:p>
        </p:txBody>
      </p:sp>
      <p:sp>
        <p:nvSpPr>
          <p:cNvPr id="1119243" name="Rectangle 1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72563" y="4935364"/>
            <a:ext cx="382282" cy="21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913526">
              <a:buClr>
                <a:schemeClr val="tx2"/>
              </a:buClr>
            </a:pPr>
            <a:fld id="{853E6706-C986-4518-9D68-9F74672B6993}" type="datetime'''''Gu''''''''''l''''''''''''''d'''''''''''''''''''''">
              <a:rPr lang="en-US" sz="1400">
                <a:cs typeface="Arial" charset="0"/>
              </a:rPr>
              <a:pPr defTabSz="913526">
                <a:buClr>
                  <a:schemeClr val="tx2"/>
                </a:buClr>
              </a:pPr>
              <a:t>Guld</a:t>
            </a:fld>
            <a:endParaRPr lang="en-US" sz="1400" dirty="0">
              <a:cs typeface="Arial" charset="0"/>
            </a:endParaRPr>
          </a:p>
        </p:txBody>
      </p:sp>
      <p:sp>
        <p:nvSpPr>
          <p:cNvPr id="1119244" name="Rectangle 12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72563" y="4269648"/>
            <a:ext cx="494052" cy="21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913526">
              <a:buClr>
                <a:schemeClr val="tx2"/>
              </a:buClr>
            </a:pPr>
            <a:fld id="{E936928C-61B2-4ABC-8C03-865B16E5E9CC}" type="datetime'N''ic''''''''''''''''''''''k''''''''''''el'''">
              <a:rPr lang="en-US" sz="1400">
                <a:cs typeface="Arial" charset="0"/>
              </a:rPr>
              <a:pPr defTabSz="913526">
                <a:buClr>
                  <a:schemeClr val="tx2"/>
                </a:buClr>
              </a:pPr>
              <a:t>Nickel</a:t>
            </a:fld>
            <a:endParaRPr lang="en-US" sz="1400" dirty="0">
              <a:cs typeface="Arial" charset="0"/>
            </a:endParaRPr>
          </a:p>
        </p:txBody>
      </p:sp>
      <p:sp>
        <p:nvSpPr>
          <p:cNvPr id="1119246" name="Rectangle 14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72564" y="3603933"/>
            <a:ext cx="392001" cy="21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913526">
              <a:buClr>
                <a:schemeClr val="tx2"/>
              </a:buClr>
            </a:pPr>
            <a:fld id="{CE426148-40DB-439C-A4D6-48179BBADFB6}" type="datetime'''''U''''''r''''''''''''''''a''''''''n'''''''''''">
              <a:rPr lang="en-US" sz="1400">
                <a:cs typeface="Arial" charset="0"/>
              </a:rPr>
              <a:pPr defTabSz="913526">
                <a:buClr>
                  <a:schemeClr val="tx2"/>
                </a:buClr>
              </a:pPr>
              <a:t>Uran</a:t>
            </a:fld>
            <a:endParaRPr lang="en-US" sz="1400" dirty="0">
              <a:cs typeface="Arial" charset="0"/>
            </a:endParaRPr>
          </a:p>
        </p:txBody>
      </p:sp>
      <p:sp>
        <p:nvSpPr>
          <p:cNvPr id="1119263" name="Rectangle 3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509636" y="3603933"/>
            <a:ext cx="246216" cy="21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22676" tIns="0" rIns="22676" bIns="0" anchor="ctr"/>
          <a:lstStyle/>
          <a:p>
            <a:pPr defTabSz="913526">
              <a:buClr>
                <a:schemeClr val="tx2"/>
              </a:buClr>
            </a:pPr>
            <a:fld id="{B6A4AF81-B076-4591-8147-26358EB47A23}" type="datetime'2''''''''''''''''''''''''''''''''8'''">
              <a:rPr lang="en-US" sz="1400">
                <a:cs typeface="Arial" charset="0"/>
              </a:rPr>
              <a:pPr defTabSz="913526">
                <a:buClr>
                  <a:schemeClr val="tx2"/>
                </a:buClr>
              </a:pPr>
              <a:t>28</a:t>
            </a:fld>
            <a:endParaRPr lang="en-US" sz="1400" dirty="0">
              <a:cs typeface="Arial" charset="0"/>
            </a:endParaRPr>
          </a:p>
        </p:txBody>
      </p:sp>
      <p:sp>
        <p:nvSpPr>
          <p:cNvPr id="1119245" name="Rectangle 13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72564" y="2933359"/>
            <a:ext cx="341787" cy="21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913526">
              <a:buClr>
                <a:schemeClr val="tx2"/>
              </a:buClr>
            </a:pPr>
            <a:fld id="{CEA2814E-634A-4F28-887F-7902C2008D56}" type="datetime'''''''Z''''''''i''''''''''''''''nk'''''''''''''''''''''">
              <a:rPr lang="en-US" sz="1400">
                <a:cs typeface="Arial" charset="0"/>
              </a:rPr>
              <a:pPr defTabSz="913526">
                <a:buClr>
                  <a:schemeClr val="tx2"/>
                </a:buClr>
              </a:pPr>
              <a:t>Zink</a:t>
            </a:fld>
            <a:endParaRPr lang="en-US" sz="1400" dirty="0">
              <a:cs typeface="Arial" charset="0"/>
            </a:endParaRPr>
          </a:p>
        </p:txBody>
      </p:sp>
      <p:sp>
        <p:nvSpPr>
          <p:cNvPr id="1119248" name="Rectangle 1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72563" y="2267643"/>
            <a:ext cx="583143" cy="21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913526">
              <a:buClr>
                <a:schemeClr val="tx2"/>
              </a:buClr>
            </a:pPr>
            <a:fld id="{AD4CF7DB-35CB-4EBA-A868-D12C9B36D785}" type="datetime'''''''''''''''Kopp''a''''''''''''''''''r'''''''''''''''''''">
              <a:rPr lang="en-US" sz="1400">
                <a:cs typeface="Arial" charset="0"/>
              </a:rPr>
              <a:pPr defTabSz="913526">
                <a:buClr>
                  <a:schemeClr val="tx2"/>
                </a:buClr>
              </a:pPr>
              <a:t>Koppar</a:t>
            </a:fld>
            <a:endParaRPr lang="en-US" sz="1400" dirty="0">
              <a:cs typeface="Arial" charset="0"/>
            </a:endParaRPr>
          </a:p>
        </p:txBody>
      </p:sp>
      <p:sp>
        <p:nvSpPr>
          <p:cNvPr id="1119247" name="Rectangle 15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72564" y="1601929"/>
            <a:ext cx="858515" cy="21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913526">
              <a:buClr>
                <a:schemeClr val="tx2"/>
              </a:buClr>
            </a:pPr>
            <a:fld id="{1BC8EF56-68D1-49D9-B868-706DB73DADA4}" type="datetime'''''J''ä''''''''''''''''''r''''''''''''''''''''nm''a''''''lm'">
              <a:rPr lang="en-US" sz="1400">
                <a:cs typeface="Arial" charset="0"/>
              </a:rPr>
              <a:pPr defTabSz="913526">
                <a:buClr>
                  <a:schemeClr val="tx2"/>
                </a:buClr>
              </a:pPr>
              <a:t>Järnmalm</a:t>
            </a:fld>
            <a:r>
              <a:rPr lang="en-US" sz="1400" baseline="30000" dirty="0">
                <a:cs typeface="Arial" charset="0"/>
              </a:rPr>
              <a:t>1</a:t>
            </a:r>
          </a:p>
        </p:txBody>
      </p:sp>
      <p:graphicFrame>
        <p:nvGraphicFramePr>
          <p:cNvPr id="1119249" name="Object 17"/>
          <p:cNvGraphicFramePr>
            <a:graphicFrameLocks/>
          </p:cNvGraphicFramePr>
          <p:nvPr>
            <p:custDataLst>
              <p:tags r:id="rId20"/>
            </p:custDataLst>
          </p:nvPr>
        </p:nvGraphicFramePr>
        <p:xfrm>
          <a:off x="5335755" y="1556792"/>
          <a:ext cx="3808245" cy="4206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5" name="Chart" r:id="rId28" imgW="3733793" imgH="4124302" progId="MSGraph.Chart.8">
                  <p:embed followColorScheme="full"/>
                </p:oleObj>
              </mc:Choice>
              <mc:Fallback>
                <p:oleObj name="Chart" r:id="rId28" imgW="3733793" imgH="4124302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5755" y="1556792"/>
                        <a:ext cx="3808245" cy="42064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9250" name="McK 3. Unit of measure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21489" y="975104"/>
            <a:ext cx="3730492" cy="221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913526"/>
            <a:r>
              <a:rPr lang="sv-SE" sz="1400" dirty="0">
                <a:solidFill>
                  <a:srgbClr val="808080"/>
                </a:solidFill>
              </a:rPr>
              <a:t>Procent </a:t>
            </a:r>
          </a:p>
        </p:txBody>
      </p:sp>
      <p:pic>
        <p:nvPicPr>
          <p:cNvPr id="23" name="Bildobjekt 22"/>
          <p:cNvPicPr>
            <a:picLocks noChangeAspect="1"/>
          </p:cNvPicPr>
          <p:nvPr/>
        </p:nvPicPr>
        <p:blipFill>
          <a:blip r:embed="rId30" cstate="print"/>
          <a:srcRect t="26125"/>
          <a:stretch>
            <a:fillRect/>
          </a:stretch>
        </p:blipFill>
        <p:spPr bwMode="auto">
          <a:xfrm>
            <a:off x="355131" y="-130152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888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5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151707" y="494023"/>
            <a:ext cx="7810871" cy="31402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v-SE" sz="2000" dirty="0" smtClean="0"/>
              <a:t>Industrialiseringsperioder driver stark global BNP tillväxt</a:t>
            </a:r>
          </a:p>
        </p:txBody>
      </p:sp>
      <p:sp>
        <p:nvSpPr>
          <p:cNvPr id="3076" name="Platshållare för bildnumm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3526"/>
            <a:fld id="{ADA7FBE3-C896-41D2-8D07-10DEFA621AE2}" type="slidenum">
              <a:rPr lang="en-US"/>
              <a:pPr defTabSz="913526"/>
              <a:t>9</a:t>
            </a:fld>
            <a:endParaRPr lang="en-US" dirty="0"/>
          </a:p>
        </p:txBody>
      </p:sp>
      <p:graphicFrame>
        <p:nvGraphicFramePr>
          <p:cNvPr id="3074" name="Rectangle 2" hidden="1"/>
          <p:cNvGraphicFramePr>
            <a:graphicFrameLocks/>
          </p:cNvGraphicFramePr>
          <p:nvPr>
            <p:custDataLst>
              <p:tags r:id="rId3"/>
            </p:custData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2" name="think-cell Slide" r:id="rId47" imgW="0" imgH="0" progId="">
                  <p:embed/>
                </p:oleObj>
              </mc:Choice>
              <mc:Fallback>
                <p:oleObj name="think-cell Slide" r:id="rId47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Rectangle 3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0"/>
            <a:ext cx="16198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</a:pPr>
            <a:r>
              <a:rPr lang="sv-SE" sz="1600" dirty="0">
                <a:ea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3078" name="Rectangle 5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767694" y="1784959"/>
            <a:ext cx="1964867" cy="4438101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93296" tIns="46648" rIns="93296" bIns="46648" anchor="ctr"/>
          <a:lstStyle/>
          <a:p>
            <a:endParaRPr lang="en-US"/>
          </a:p>
        </p:txBody>
      </p:sp>
      <p:sp>
        <p:nvSpPr>
          <p:cNvPr id="3079" name="Rectangle 4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44083" y="1784959"/>
            <a:ext cx="1334749" cy="4438101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93296" tIns="46648" rIns="93296" bIns="46648" anchor="ctr"/>
          <a:lstStyle/>
          <a:p>
            <a:endParaRPr lang="en-US"/>
          </a:p>
        </p:txBody>
      </p:sp>
      <p:sp>
        <p:nvSpPr>
          <p:cNvPr id="3081" name="Rectangle 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51708" y="947552"/>
            <a:ext cx="8094342" cy="24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5709">
              <a:buClr>
                <a:schemeClr val="tx2"/>
              </a:buClr>
            </a:pPr>
            <a:r>
              <a:rPr lang="sv-SE" sz="1600" dirty="0">
                <a:solidFill>
                  <a:srgbClr val="808080"/>
                </a:solidFill>
              </a:rPr>
              <a:t>Real BNP-tillväxt, 10 års glidande medelvärde för USA, Tyskland, Japan och världen</a:t>
            </a:r>
            <a:r>
              <a:rPr lang="sv-SE" sz="1600" baseline="30000" dirty="0">
                <a:solidFill>
                  <a:srgbClr val="808080"/>
                </a:solidFill>
              </a:rPr>
              <a:t>1</a:t>
            </a:r>
            <a:r>
              <a:rPr lang="sv-SE" sz="1600" dirty="0">
                <a:solidFill>
                  <a:srgbClr val="808080"/>
                </a:solidFill>
              </a:rPr>
              <a:t>; procent</a:t>
            </a:r>
          </a:p>
        </p:txBody>
      </p:sp>
      <p:sp>
        <p:nvSpPr>
          <p:cNvPr id="3082" name="McK 4. Footnote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489" y="6351020"/>
            <a:ext cx="8722840" cy="15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marL="106902" indent="-106902" defTabSz="913526"/>
            <a:r>
              <a:rPr lang="sv-SE" sz="1000" dirty="0">
                <a:latin typeface="Arial" pitchFamily="34" charset="0"/>
              </a:rPr>
              <a:t>1 G7 </a:t>
            </a:r>
            <a:r>
              <a:rPr lang="sv-SE" sz="1000" dirty="0" err="1">
                <a:latin typeface="Arial" pitchFamily="34" charset="0"/>
              </a:rPr>
              <a:t>used</a:t>
            </a:r>
            <a:r>
              <a:rPr lang="sv-SE" sz="1000" dirty="0">
                <a:latin typeface="Arial" pitchFamily="34" charset="0"/>
              </a:rPr>
              <a:t> as </a:t>
            </a:r>
            <a:r>
              <a:rPr lang="sv-SE" sz="1000" dirty="0" err="1">
                <a:latin typeface="Arial" pitchFamily="34" charset="0"/>
              </a:rPr>
              <a:t>proxy</a:t>
            </a:r>
            <a:r>
              <a:rPr lang="sv-SE" sz="1000" dirty="0">
                <a:latin typeface="Arial" pitchFamily="34" charset="0"/>
              </a:rPr>
              <a:t> for world up to 1950</a:t>
            </a:r>
          </a:p>
        </p:txBody>
      </p:sp>
      <p:sp>
        <p:nvSpPr>
          <p:cNvPr id="3083" name="McK 5. Source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21488" y="6566446"/>
            <a:ext cx="7002570" cy="15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621975" indent="-621975" defTabSz="913526">
              <a:tabLst>
                <a:tab pos="625214" algn="l"/>
              </a:tabLst>
            </a:pPr>
            <a:r>
              <a:rPr lang="sv-SE" sz="1000" dirty="0">
                <a:solidFill>
                  <a:srgbClr val="000000"/>
                </a:solidFill>
                <a:latin typeface="Arial" pitchFamily="34" charset="0"/>
              </a:rPr>
              <a:t>KÄLLA: OECD up to 2000</a:t>
            </a:r>
          </a:p>
        </p:txBody>
      </p:sp>
      <p:graphicFrame>
        <p:nvGraphicFramePr>
          <p:cNvPr id="3075" name="Object 12"/>
          <p:cNvGraphicFramePr>
            <a:graphicFrameLocks/>
          </p:cNvGraphicFramePr>
          <p:nvPr>
            <p:custDataLst>
              <p:tags r:id="rId10"/>
            </p:custDataLst>
          </p:nvPr>
        </p:nvGraphicFramePr>
        <p:xfrm>
          <a:off x="191141" y="1833552"/>
          <a:ext cx="8578675" cy="4643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3" name="Chart" r:id="rId48" imgW="8410551" imgH="4553069" progId="MSGraph.Chart.8">
                  <p:embed followColorScheme="full"/>
                </p:oleObj>
              </mc:Choice>
              <mc:Fallback>
                <p:oleObj name="Chart" r:id="rId48" imgW="8410551" imgH="4553069" progId="MSGraph.Chart.8">
                  <p:embed followColorScheme="full"/>
                  <p:pic>
                    <p:nvPicPr>
                      <p:cNvPr id="0" name="Object 12"/>
                      <p:cNvPicPr>
                        <a:picLocks noChangeArrowheads="1"/>
                      </p:cNvPicPr>
                      <p:nvPr/>
                    </p:nvPicPr>
                    <p:blipFill>
                      <a:blip r:embed="rId4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141" y="1833552"/>
                        <a:ext cx="8578675" cy="4643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4" name="Line 227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725689" y="2125105"/>
            <a:ext cx="6965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endParaRPr lang="en-US"/>
          </a:p>
        </p:txBody>
      </p:sp>
      <p:sp>
        <p:nvSpPr>
          <p:cNvPr id="3085" name="Line 226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725689" y="2533281"/>
            <a:ext cx="6965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endParaRPr lang="en-US"/>
          </a:p>
        </p:txBody>
      </p:sp>
      <p:sp>
        <p:nvSpPr>
          <p:cNvPr id="3086" name="Line 225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725689" y="2931738"/>
            <a:ext cx="6965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endParaRPr lang="en-US"/>
          </a:p>
        </p:txBody>
      </p:sp>
      <p:sp>
        <p:nvSpPr>
          <p:cNvPr id="3087" name="Line 224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725689" y="3339914"/>
            <a:ext cx="6965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endParaRPr lang="en-US"/>
          </a:p>
        </p:txBody>
      </p:sp>
      <p:sp>
        <p:nvSpPr>
          <p:cNvPr id="3088" name="Line 223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725689" y="3748090"/>
            <a:ext cx="6965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endParaRPr lang="en-US"/>
          </a:p>
        </p:txBody>
      </p:sp>
      <p:sp>
        <p:nvSpPr>
          <p:cNvPr id="3089" name="Line 222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725689" y="4156265"/>
            <a:ext cx="6965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endParaRPr lang="en-US"/>
          </a:p>
        </p:txBody>
      </p:sp>
      <p:sp>
        <p:nvSpPr>
          <p:cNvPr id="3090" name="Line 221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725689" y="4554723"/>
            <a:ext cx="6965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endParaRPr lang="en-US"/>
          </a:p>
        </p:txBody>
      </p:sp>
      <p:sp>
        <p:nvSpPr>
          <p:cNvPr id="3091" name="Line 220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725689" y="5371074"/>
            <a:ext cx="6965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endParaRPr lang="en-US"/>
          </a:p>
        </p:txBody>
      </p:sp>
      <p:sp>
        <p:nvSpPr>
          <p:cNvPr id="3092" name="Line 219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725689" y="5769531"/>
            <a:ext cx="6965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endParaRPr lang="en-US"/>
          </a:p>
        </p:txBody>
      </p:sp>
      <p:sp>
        <p:nvSpPr>
          <p:cNvPr id="3093" name="Line 218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725689" y="6177707"/>
            <a:ext cx="6965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endParaRPr lang="en-US"/>
          </a:p>
        </p:txBody>
      </p:sp>
      <p:sp>
        <p:nvSpPr>
          <p:cNvPr id="3094" name="Line 217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V="1">
            <a:off x="725689" y="2120247"/>
            <a:ext cx="0" cy="26256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endParaRPr lang="en-US"/>
          </a:p>
        </p:txBody>
      </p:sp>
      <p:sp>
        <p:nvSpPr>
          <p:cNvPr id="3095" name="Line 216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725689" y="4970998"/>
            <a:ext cx="0" cy="12115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endParaRPr lang="en-US"/>
          </a:p>
        </p:txBody>
      </p:sp>
      <p:sp>
        <p:nvSpPr>
          <p:cNvPr id="3096" name="Line 47"/>
          <p:cNvSpPr>
            <a:spLocks noChangeShapeType="1"/>
          </p:cNvSpPr>
          <p:nvPr>
            <p:custDataLst>
              <p:tags r:id="rId23"/>
            </p:custDataLst>
          </p:nvPr>
        </p:nvSpPr>
        <p:spPr bwMode="gray">
          <a:xfrm>
            <a:off x="7990674" y="1618126"/>
            <a:ext cx="437357" cy="0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endParaRPr lang="en-US"/>
          </a:p>
        </p:txBody>
      </p:sp>
      <p:sp>
        <p:nvSpPr>
          <p:cNvPr id="3097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gray">
          <a:xfrm>
            <a:off x="7990674" y="1341149"/>
            <a:ext cx="437357" cy="0"/>
          </a:xfrm>
          <a:prstGeom prst="line">
            <a:avLst/>
          </a:prstGeom>
          <a:noFill/>
          <a:ln w="28575">
            <a:solidFill>
              <a:schemeClr val="hlink"/>
            </a:solidFill>
            <a:prstDash val="lgDash"/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endParaRPr lang="en-US"/>
          </a:p>
        </p:txBody>
      </p:sp>
      <p:sp>
        <p:nvSpPr>
          <p:cNvPr id="3098" name="Line 29"/>
          <p:cNvSpPr>
            <a:spLocks noChangeShapeType="1"/>
          </p:cNvSpPr>
          <p:nvPr>
            <p:custDataLst>
              <p:tags r:id="rId25"/>
            </p:custDataLst>
          </p:nvPr>
        </p:nvSpPr>
        <p:spPr bwMode="gray">
          <a:xfrm>
            <a:off x="6691562" y="1618126"/>
            <a:ext cx="437357" cy="0"/>
          </a:xfrm>
          <a:prstGeom prst="line">
            <a:avLst/>
          </a:prstGeom>
          <a:noFill/>
          <a:ln w="9525">
            <a:solidFill>
              <a:schemeClr val="hlink"/>
            </a:solidFill>
            <a:prstDash val="lgDashDot"/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endParaRPr lang="en-US"/>
          </a:p>
        </p:txBody>
      </p:sp>
      <p:sp>
        <p:nvSpPr>
          <p:cNvPr id="3099" name="Line 28"/>
          <p:cNvSpPr>
            <a:spLocks noChangeShapeType="1"/>
          </p:cNvSpPr>
          <p:nvPr>
            <p:custDataLst>
              <p:tags r:id="rId26"/>
            </p:custDataLst>
          </p:nvPr>
        </p:nvSpPr>
        <p:spPr bwMode="gray">
          <a:xfrm>
            <a:off x="6691562" y="1341149"/>
            <a:ext cx="437357" cy="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endParaRPr lang="en-US"/>
          </a:p>
        </p:txBody>
      </p:sp>
      <p:sp>
        <p:nvSpPr>
          <p:cNvPr id="3100" name="Line 27"/>
          <p:cNvSpPr>
            <a:spLocks noChangeShapeType="1"/>
          </p:cNvSpPr>
          <p:nvPr>
            <p:custDataLst>
              <p:tags r:id="rId27"/>
            </p:custDataLst>
          </p:nvPr>
        </p:nvSpPr>
        <p:spPr bwMode="gray">
          <a:xfrm>
            <a:off x="5400549" y="1618126"/>
            <a:ext cx="437357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lgDash"/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endParaRPr lang="en-US"/>
          </a:p>
        </p:txBody>
      </p:sp>
      <p:sp>
        <p:nvSpPr>
          <p:cNvPr id="3101" name="Line 26"/>
          <p:cNvSpPr>
            <a:spLocks noChangeShapeType="1"/>
          </p:cNvSpPr>
          <p:nvPr>
            <p:custDataLst>
              <p:tags r:id="rId28"/>
            </p:custDataLst>
          </p:nvPr>
        </p:nvSpPr>
        <p:spPr bwMode="gray">
          <a:xfrm>
            <a:off x="5400549" y="1341149"/>
            <a:ext cx="437357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endParaRPr lang="en-US"/>
          </a:p>
        </p:txBody>
      </p:sp>
      <p:sp>
        <p:nvSpPr>
          <p:cNvPr id="3102" name="Rectangle 44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8531700" y="1530660"/>
            <a:ext cx="395241" cy="18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defTabSz="895709">
              <a:buClr>
                <a:schemeClr val="tx2"/>
              </a:buClr>
            </a:pPr>
            <a:fld id="{3D3BA4B6-FC48-46F8-81A6-DBE99216FCCA}" type="datetime'''''''''''''''''''''''''I''''n''d''''i''''e''n'''''">
              <a:rPr lang="en-US" sz="1200"/>
              <a:pPr defTabSz="895709">
                <a:buClr>
                  <a:schemeClr val="tx2"/>
                </a:buClr>
              </a:pPr>
              <a:t>Indien</a:t>
            </a:fld>
            <a:endParaRPr lang="en-US" sz="1200" dirty="0"/>
          </a:p>
        </p:txBody>
      </p:sp>
      <p:sp>
        <p:nvSpPr>
          <p:cNvPr id="3103" name="Rectangle 34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8531700" y="1253683"/>
            <a:ext cx="272133" cy="18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defTabSz="895709">
              <a:buClr>
                <a:schemeClr val="tx2"/>
              </a:buClr>
            </a:pPr>
            <a:fld id="{19FE3D55-2342-4DAB-B12A-418EF0815434}" type="datetime'''''''K''''''''''''i''''''''''''''''''''''''''n''''''''a'''''">
              <a:rPr lang="sv-SE" sz="1200"/>
              <a:pPr defTabSz="895709">
                <a:buClr>
                  <a:schemeClr val="tx2"/>
                </a:buClr>
              </a:pPr>
              <a:t>Kina</a:t>
            </a:fld>
            <a:endParaRPr lang="sv-SE" sz="1200" dirty="0"/>
          </a:p>
        </p:txBody>
      </p:sp>
      <p:sp>
        <p:nvSpPr>
          <p:cNvPr id="3104" name="Rectangle 30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7232588" y="1530660"/>
            <a:ext cx="550746" cy="18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defTabSz="895709">
              <a:buClr>
                <a:schemeClr val="tx2"/>
              </a:buClr>
            </a:pPr>
            <a:fld id="{79473E19-9C98-43A0-8FA3-161B05BFCAE0}" type="datetime'''T''y''''''''s''k''''l''a''''''''''''''n''''''d'''''''''''">
              <a:rPr lang="sv-SE" sz="1200"/>
              <a:pPr defTabSz="895709">
                <a:buClr>
                  <a:schemeClr val="tx2"/>
                </a:buClr>
              </a:pPr>
              <a:t>Tyskland</a:t>
            </a:fld>
            <a:endParaRPr lang="sv-SE" sz="1200" dirty="0"/>
          </a:p>
        </p:txBody>
      </p:sp>
      <p:sp>
        <p:nvSpPr>
          <p:cNvPr id="3105" name="Rectangle 31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7232588" y="1253683"/>
            <a:ext cx="361224" cy="18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defTabSz="895709">
              <a:buClr>
                <a:schemeClr val="tx2"/>
              </a:buClr>
            </a:pPr>
            <a:fld id="{E71BF1DC-7706-4EC1-BA47-350D36CF0F53}" type="datetime'''''''''''''''''''Ja''''''p''''''''''''an'''''''''''''">
              <a:rPr lang="sv-SE" sz="1200"/>
              <a:pPr defTabSz="895709">
                <a:buClr>
                  <a:schemeClr val="tx2"/>
                </a:buClr>
              </a:pPr>
              <a:t>Japan</a:t>
            </a:fld>
            <a:endParaRPr lang="sv-SE" sz="1200" dirty="0"/>
          </a:p>
        </p:txBody>
      </p:sp>
      <p:sp>
        <p:nvSpPr>
          <p:cNvPr id="3106" name="Rectangle 32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5941575" y="1530660"/>
            <a:ext cx="262414" cy="18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defTabSz="895709">
              <a:buClr>
                <a:schemeClr val="tx2"/>
              </a:buClr>
            </a:pPr>
            <a:fld id="{029D79CC-5665-46D2-B2E2-24D5BF653C47}" type="datetime'''''''''''''''U''S''''''''''''''A'''''''''''''''''''''''''">
              <a:rPr lang="sv-SE" sz="1200"/>
              <a:pPr defTabSz="895709">
                <a:buClr>
                  <a:schemeClr val="tx2"/>
                </a:buClr>
              </a:pPr>
              <a:t>USA</a:t>
            </a:fld>
            <a:endParaRPr lang="sv-SE" sz="1200" dirty="0"/>
          </a:p>
        </p:txBody>
      </p:sp>
      <p:sp>
        <p:nvSpPr>
          <p:cNvPr id="3107" name="Rectangle 33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5941575" y="1253683"/>
            <a:ext cx="542647" cy="18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defTabSz="895709">
              <a:buClr>
                <a:schemeClr val="tx2"/>
              </a:buClr>
            </a:pPr>
            <a:fld id="{A3B23767-AC81-4BBA-9FA9-21D6A3782BDA}" type="datetime'''''''''''''''V''''''''ä''''r''''''''l''''de''n'''">
              <a:rPr lang="sv-SE" sz="1200"/>
              <a:pPr defTabSz="895709">
                <a:buClr>
                  <a:schemeClr val="tx2"/>
                </a:buClr>
              </a:pPr>
              <a:t>Världen</a:t>
            </a:fld>
            <a:r>
              <a:rPr lang="sv-SE" sz="1200" baseline="30000" dirty="0"/>
              <a:t>1</a:t>
            </a:r>
          </a:p>
        </p:txBody>
      </p:sp>
      <p:sp>
        <p:nvSpPr>
          <p:cNvPr id="3108" name="Oval 35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4726695" y="2050597"/>
            <a:ext cx="346646" cy="485923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endParaRPr lang="en-US"/>
          </a:p>
        </p:txBody>
      </p:sp>
      <p:sp>
        <p:nvSpPr>
          <p:cNvPr id="3109" name="Oval 36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4658662" y="2340532"/>
            <a:ext cx="1435179" cy="510219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endParaRPr lang="en-US"/>
          </a:p>
        </p:txBody>
      </p:sp>
      <p:sp>
        <p:nvSpPr>
          <p:cNvPr id="3110" name="Oval 37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1692734" y="3315619"/>
            <a:ext cx="973524" cy="524797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endParaRPr lang="en-US"/>
          </a:p>
        </p:txBody>
      </p:sp>
      <p:sp>
        <p:nvSpPr>
          <p:cNvPr id="3111" name="Rectangle 38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1948669" y="3014346"/>
            <a:ext cx="408200" cy="24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95709">
              <a:buClr>
                <a:schemeClr val="tx2"/>
              </a:buClr>
            </a:pPr>
            <a:r>
              <a:rPr lang="sv-SE" sz="1600" b="1" dirty="0"/>
              <a:t>USA</a:t>
            </a:r>
          </a:p>
        </p:txBody>
      </p:sp>
      <p:sp>
        <p:nvSpPr>
          <p:cNvPr id="3112" name="Rectangle 39"/>
          <p:cNvSpPr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5162432" y="1806016"/>
            <a:ext cx="1619840" cy="49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95709">
              <a:buClr>
                <a:schemeClr val="tx2"/>
              </a:buClr>
            </a:pPr>
            <a:r>
              <a:rPr lang="sv-SE" sz="1600" b="1" dirty="0"/>
              <a:t>Japanska </a:t>
            </a:r>
          </a:p>
          <a:p>
            <a:pPr algn="ctr" defTabSz="895709">
              <a:buClr>
                <a:schemeClr val="tx2"/>
              </a:buClr>
            </a:pPr>
            <a:r>
              <a:rPr lang="sv-SE" sz="1600" b="1" dirty="0"/>
              <a:t>‘supercykeln’</a:t>
            </a:r>
          </a:p>
        </p:txBody>
      </p:sp>
      <p:sp>
        <p:nvSpPr>
          <p:cNvPr id="3113" name="Rectangle 40"/>
          <p:cNvSpPr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4431884" y="1806016"/>
            <a:ext cx="910350" cy="24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95709">
              <a:buClr>
                <a:schemeClr val="tx2"/>
              </a:buClr>
            </a:pPr>
            <a:r>
              <a:rPr lang="sv-SE" sz="1600" b="1" dirty="0"/>
              <a:t>Tyskland</a:t>
            </a:r>
          </a:p>
        </p:txBody>
      </p:sp>
      <p:sp>
        <p:nvSpPr>
          <p:cNvPr id="3114" name="Oval 41"/>
          <p:cNvSpPr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6456684" y="2317856"/>
            <a:ext cx="2334191" cy="510219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endParaRPr lang="en-US"/>
          </a:p>
        </p:txBody>
      </p:sp>
      <p:sp>
        <p:nvSpPr>
          <p:cNvPr id="3115" name="Rectangle 42"/>
          <p:cNvSpPr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6824389" y="1806016"/>
            <a:ext cx="1619840" cy="49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95709">
              <a:buClr>
                <a:schemeClr val="tx2"/>
              </a:buClr>
            </a:pPr>
            <a:r>
              <a:rPr lang="sv-SE" sz="1600" b="1" dirty="0"/>
              <a:t>Kinesiska ‘supercykeln’</a:t>
            </a:r>
          </a:p>
        </p:txBody>
      </p:sp>
      <p:sp>
        <p:nvSpPr>
          <p:cNvPr id="3116" name="Line 4"/>
          <p:cNvSpPr>
            <a:spLocks noChangeShapeType="1"/>
          </p:cNvSpPr>
          <p:nvPr>
            <p:custDataLst>
              <p:tags r:id="rId43"/>
            </p:custDataLst>
          </p:nvPr>
        </p:nvSpPr>
        <p:spPr bwMode="auto">
          <a:xfrm>
            <a:off x="7846507" y="2303278"/>
            <a:ext cx="0" cy="390358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3296" tIns="46648" rIns="93296" bIns="46648"/>
          <a:lstStyle/>
          <a:p>
            <a:endParaRPr lang="en-US"/>
          </a:p>
        </p:txBody>
      </p:sp>
      <p:sp>
        <p:nvSpPr>
          <p:cNvPr id="3117" name="Rectangle 51"/>
          <p:cNvSpPr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6957215" y="2907443"/>
            <a:ext cx="1639279" cy="74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defTabSz="895709">
              <a:buClr>
                <a:schemeClr val="tx2"/>
              </a:buClr>
            </a:pPr>
            <a:r>
              <a:rPr lang="sv-SE" sz="1600" b="1" dirty="0"/>
              <a:t>Indien </a:t>
            </a:r>
          </a:p>
          <a:p>
            <a:pPr algn="r" defTabSz="895709">
              <a:buClr>
                <a:schemeClr val="tx2"/>
              </a:buClr>
            </a:pPr>
            <a:r>
              <a:rPr lang="sv-SE" sz="1600" b="1" dirty="0"/>
              <a:t>och andra utvecklingsländer</a:t>
            </a:r>
          </a:p>
        </p:txBody>
      </p:sp>
      <p:pic>
        <p:nvPicPr>
          <p:cNvPr id="46" name="Bildobjekt 5"/>
          <p:cNvPicPr>
            <a:picLocks noChangeAspect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1155700" y="238125"/>
            <a:ext cx="30861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Bildobjekt 4"/>
          <p:cNvPicPr>
            <a:picLocks noChangeAspect="1"/>
          </p:cNvPicPr>
          <p:nvPr/>
        </p:nvPicPr>
        <p:blipFill>
          <a:blip r:embed="rId51" cstate="print"/>
          <a:srcRect t="26125"/>
          <a:stretch>
            <a:fillRect/>
          </a:stretch>
        </p:blipFill>
        <p:spPr bwMode="auto">
          <a:xfrm>
            <a:off x="373063" y="0"/>
            <a:ext cx="7747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0d0TIEFEOUVKnKK83Uc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B9Ub1AhJUerTXl7XUygW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NdSISDks0WHbB9wtgSmV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bwPz7JhL02KNxFgBe_Kl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4zMHnXwOkitt4_8MJiRY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AbBxQ7q5EG7.nIxe5ie6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3uEYKTFo0CaO8v4UyUD9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9M5Gemzz0a.pppCZbM62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gF.5.E30E.vqi50go1nK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azBjV760SBBP9lDcr2f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R_lG_FoIEG.ypCb2insQ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PfDlDpgUGMhktQlnbvc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hDZEZnz0yZ6Jz9n7kAW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k93BoMnZkiUj71j7Jq4L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6su0sEiwk2_6SHi_syMa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AvgzK2XqHkmBSlLr278iu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kKwLAKjc_UqsNogC_Xozb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b8fG9z21bEmVNyD6LkUye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wkPVal9sUC_5ciwno_If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0ln0bRIUuN10bl.5bbJ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uCZaiFWmkiDtcDlEHny9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qeAWRdl0g0CQkpWv0A4H6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zaFAju5oEOHs2AI27y4W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Ng.xx9Np0.U5UUuhyerv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7AaxxkRQ0K_CN0qhGJND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Gom7rCDEuV9QbP4BxDQ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eqRm0fW80O8Fbn8L5fEa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Ev4ClyLEkuivr_lRKwR3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NP2aJQYiEqXHxyPTvXSE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IrqEz_Aak6LjNXGGa8s5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v3Umx7nj0iB8l08t4BkY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F3oFI.6UUiWPBcRvcHcE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kYAt7eYUS8QAkpqbHQPg"/>
  <p:tag name="RESIZE" val="Yes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GzsG.jhckicroykT2A.W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U9KhWt_SNUCD8nkwb1ilx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oad5V7mVNkeDXbAND.fYW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vgvitKVgEWPbPdTq1kci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ZAFVku.rkiSWFReQgv7m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T3VWYL9ESI54zptKMcQ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HKikBDiUO73MZKjkNyZ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jdxIlDfWO06k15A30_XYa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erS1FAE0Yk.T10cD1_sEs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u3uCwNMEq1R.jOh0IApw"/>
  <p:tag name="RESIZE" val="Yes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QtimkU.3kSPHBDsYBr5f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9r.E_CTjUmsjTwtw4U_N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TJRxT1xuEqXSK0lDRRhK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iJrqjqxSEuSBtI2Emtui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Sv4Q9Vj702ztbS3CArYt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sJXfl5jJ0G3pU9HdA8fn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P62x71Pm02XGdFrGNOJv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4Ej_f6gXEGHlnm7Q8k1n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9ouvSgFREaEJLojYB6Pm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5FaL40.90qCwaoMfzgKP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OSkGcg5GEOyA44QtvgNG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6VifQA1HUmcDtyn.LZpJ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2ehPrN2EkSJLh2W_UTHo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eIjJ_eRtEeIeFysSCIvR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lJ39UMikqZjaph7y5VZ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Fc9GUEF0UeoHwm4v2i_8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uGjaMBcVEa6r.v3jc89s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.EYQeI2UyxmSymDIxyJ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5O0UgTOikaK1TLePo9NZ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HY80wXh0KYb0xgLzufc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VYhs6_EUqc83UZ87AN_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yoYyrwm7kavDSgr29Awe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e1EoLgwMk28Pp.CPou7p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CPT6UO4E.MdR.Dmguhr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57YJtdINEKdxtIeAVf6g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TRRJv6.EaUK83HIYYTT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nzIrdA8hUy_R7MqxjIO_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SEAXpHCY0i5LiUStxhw.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0DHkkSpdUSOwpUplZEI6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cL.Bm5UAEK55daM0wYzE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D2geKc6P0qfnTkoeccAS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ElPjEpKfkaez_SINbcc3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GYfNsL0MUqJpTgRg1BpK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rGKFXb69EWn5sS6vrCas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3dic.XGWUeKEOprWnAnF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4rdEBtOsEq9tFvJl3tcH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JFB.oOP7EK1R0etZ1OP2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mhuOpxWIEaKOae5DQRxO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hTxdQUq2UOabHM7BNeYlg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11391</TotalTime>
  <Words>1758</Words>
  <Application>Microsoft Office PowerPoint</Application>
  <PresentationFormat>Bildspel på skärmen (4:3)</PresentationFormat>
  <Paragraphs>499</Paragraphs>
  <Slides>48</Slides>
  <Notes>22</Notes>
  <HiddenSlides>5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Serverprogram för OLE-inbäddning</vt:lpstr>
      </vt:variant>
      <vt:variant>
        <vt:i4>3</vt:i4>
      </vt:variant>
      <vt:variant>
        <vt:lpstr>Bildrubriker</vt:lpstr>
      </vt:variant>
      <vt:variant>
        <vt:i4>48</vt:i4>
      </vt:variant>
    </vt:vector>
  </HeadingPairs>
  <TitlesOfParts>
    <vt:vector size="52" baseType="lpstr">
      <vt:lpstr>Office-tema</vt:lpstr>
      <vt:lpstr>Chart</vt:lpstr>
      <vt:lpstr>think-cell Slide</vt:lpstr>
      <vt:lpstr>Slide</vt:lpstr>
      <vt:lpstr>Mot 37 miljoner ton </vt:lpstr>
      <vt:lpstr>Affärsidé och vision</vt:lpstr>
      <vt:lpstr>121 år av framtidstro</vt:lpstr>
      <vt:lpstr>Järnmalmsverksamheten</vt:lpstr>
      <vt:lpstr>Marknadsstrategi</vt:lpstr>
      <vt:lpstr>PowerPoint-presentation</vt:lpstr>
      <vt:lpstr>  Gruvnäringen står för ~15 % av svensk bruttoexport och 40 % av nettoexporten </vt:lpstr>
      <vt:lpstr>Sverige står för en stor del av Europas malmtillgångar</vt:lpstr>
      <vt:lpstr>Industrialiseringsperioder driver stark global BNP tillväxt</vt:lpstr>
      <vt:lpstr>PowerPoint-presentation</vt:lpstr>
      <vt:lpstr>    Järnmalmsmarknaden och LKAB</vt:lpstr>
      <vt:lpstr>    Produkter på järnmalmsmarknaden</vt:lpstr>
      <vt:lpstr>Produktion av råstål 1969-2010 (est)</vt:lpstr>
      <vt:lpstr>PowerPoint-presentation</vt:lpstr>
      <vt:lpstr>Indiens tillväxt i stålkonsumtion </vt:lpstr>
      <vt:lpstr>PowerPoint-presentation</vt:lpstr>
      <vt:lpstr>PowerPoint-presentation</vt:lpstr>
      <vt:lpstr>LKAB idag</vt:lpstr>
      <vt:lpstr>Our operations are state-of-the art</vt:lpstr>
      <vt:lpstr>LKAB production and sales</vt:lpstr>
      <vt:lpstr>Vägen till framgång börjar  med en inre glöd!</vt:lpstr>
      <vt:lpstr>PowerPoint-presentation</vt:lpstr>
      <vt:lpstr>Två vägar till stål</vt:lpstr>
      <vt:lpstr>The strategy is: Differentiation through world class R&amp;D </vt:lpstr>
      <vt:lpstr>Energieffektivitet på LKAB</vt:lpstr>
      <vt:lpstr>PowerPoint-presentation</vt:lpstr>
      <vt:lpstr>        ULCOS </vt:lpstr>
      <vt:lpstr>PowerPoint-presentation</vt:lpstr>
      <vt:lpstr>LKAB 37 - Europe’s biggest iron ore project</vt:lpstr>
      <vt:lpstr>USD 2.5 billion investment extends  lifetime in our mines +25 years</vt:lpstr>
      <vt:lpstr>Added value for the steel industry</vt:lpstr>
      <vt:lpstr>Järnvägen – en förutsättning för ett stark konkurrenskraftigt företag</vt:lpstr>
      <vt:lpstr>Fler långa mötesplatser är avgörande för att snabbt öka kapaciteten</vt:lpstr>
      <vt:lpstr>Kapacitetsbehov järnväg</vt:lpstr>
      <vt:lpstr>LKAB har investerat &gt; 5.000 Mkr  i ett nytt logistiksystem</vt:lpstr>
      <vt:lpstr>PowerPoint-presentation</vt:lpstr>
      <vt:lpstr>PowerPoint-presentation</vt:lpstr>
      <vt:lpstr>PowerPoint-presentation</vt:lpstr>
      <vt:lpstr>Kiruna            En malmkropp som sluttar in under staden, dagens brytning  påverkar staden även om den skulle upphöra idag.  </vt:lpstr>
      <vt:lpstr>Deformationsmodell</vt:lpstr>
      <vt:lpstr>Malmer och deformationsutbredning</vt:lpstr>
      <vt:lpstr>PowerPoint-presentation</vt:lpstr>
      <vt:lpstr>Mot 37 miljoner ton </vt:lpstr>
      <vt:lpstr>Strategiska områden</vt:lpstr>
      <vt:lpstr>Tillväxtstrategi i 3 dimensioner</vt:lpstr>
      <vt:lpstr>Och ibland  är det vinter…</vt:lpstr>
      <vt:lpstr>… men tågen de går!</vt:lpstr>
      <vt:lpstr> </vt:lpstr>
    </vt:vector>
  </TitlesOfParts>
  <Company>LKAB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klurru</dc:creator>
  <cp:lastModifiedBy>Aaro Lars-Eric</cp:lastModifiedBy>
  <cp:revision>1478</cp:revision>
  <dcterms:created xsi:type="dcterms:W3CDTF">2010-10-05T08:25:40Z</dcterms:created>
  <dcterms:modified xsi:type="dcterms:W3CDTF">2012-01-30T07:25:57Z</dcterms:modified>
</cp:coreProperties>
</file>