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93" r:id="rId2"/>
    <p:sldId id="294" r:id="rId3"/>
    <p:sldId id="304" r:id="rId4"/>
    <p:sldId id="311" r:id="rId5"/>
    <p:sldId id="296" r:id="rId6"/>
    <p:sldId id="303" r:id="rId7"/>
    <p:sldId id="301" r:id="rId8"/>
    <p:sldId id="300" r:id="rId9"/>
    <p:sldId id="309" r:id="rId10"/>
    <p:sldId id="310" r:id="rId11"/>
    <p:sldId id="308" r:id="rId12"/>
    <p:sldId id="321" r:id="rId13"/>
    <p:sldId id="322" r:id="rId14"/>
    <p:sldId id="323" r:id="rId15"/>
    <p:sldId id="317" r:id="rId16"/>
    <p:sldId id="315" r:id="rId17"/>
    <p:sldId id="318" r:id="rId18"/>
    <p:sldId id="319" r:id="rId19"/>
    <p:sldId id="305" r:id="rId20"/>
    <p:sldId id="316" r:id="rId21"/>
  </p:sldIdLst>
  <p:sldSz cx="9144000" cy="6858000" type="screen4x3"/>
  <p:notesSz cx="6794500" cy="9906000"/>
  <p:defaultTextStyle>
    <a:defPPr>
      <a:defRPr lang="sv-S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6" autoAdjust="0"/>
    <p:restoredTop sz="94695" autoAdjust="0"/>
  </p:normalViewPr>
  <p:slideViewPr>
    <p:cSldViewPr>
      <p:cViewPr>
        <p:scale>
          <a:sx n="100" d="100"/>
          <a:sy n="100" d="100"/>
        </p:scale>
        <p:origin x="-76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00" y="-96"/>
      </p:cViewPr>
      <p:guideLst>
        <p:guide orient="horz" pos="3121"/>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5776"/>
          </a:xfrm>
          <a:prstGeom prst="rect">
            <a:avLst/>
          </a:prstGeom>
        </p:spPr>
        <p:txBody>
          <a:bodyPr vert="horz" lIns="91294" tIns="45647" rIns="91294" bIns="45647" rtlCol="0"/>
          <a:lstStyle>
            <a:lvl1pPr algn="r">
              <a:defRPr sz="1200"/>
            </a:lvl1pPr>
          </a:lstStyle>
          <a:p>
            <a:fld id="{AAB6601C-B26D-409F-A5D6-4CBEE4AA14D4}" type="datetimeFigureOut">
              <a:rPr lang="sv-SE" smtClean="0"/>
              <a:pPr/>
              <a:t>2012-01-29</a:t>
            </a:fld>
            <a:endParaRPr lang="sv-SE"/>
          </a:p>
        </p:txBody>
      </p:sp>
      <p:sp>
        <p:nvSpPr>
          <p:cNvPr id="4" name="Platshållare för sidfot 3"/>
          <p:cNvSpPr>
            <a:spLocks noGrp="1"/>
          </p:cNvSpPr>
          <p:nvPr>
            <p:ph type="ftr" sz="quarter" idx="2"/>
          </p:nvPr>
        </p:nvSpPr>
        <p:spPr>
          <a:xfrm>
            <a:off x="0" y="9408641"/>
            <a:ext cx="2945024" cy="495776"/>
          </a:xfrm>
          <a:prstGeom prst="rect">
            <a:avLst/>
          </a:prstGeom>
        </p:spPr>
        <p:txBody>
          <a:bodyPr vert="horz" lIns="91294" tIns="45647" rIns="91294" bIns="45647"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08641"/>
            <a:ext cx="2945024" cy="495776"/>
          </a:xfrm>
          <a:prstGeom prst="rect">
            <a:avLst/>
          </a:prstGeom>
        </p:spPr>
        <p:txBody>
          <a:bodyPr vert="horz" lIns="91294" tIns="45647" rIns="91294" bIns="45647" rtlCol="0" anchor="b"/>
          <a:lstStyle>
            <a:lvl1pPr algn="r">
              <a:defRPr sz="1200"/>
            </a:lvl1pPr>
          </a:lstStyle>
          <a:p>
            <a:fld id="{1A55FA94-8F6D-455E-B61B-08917D5BBF65}"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5776"/>
          </a:xfrm>
          <a:prstGeom prst="rect">
            <a:avLst/>
          </a:prstGeom>
        </p:spPr>
        <p:txBody>
          <a:bodyPr vert="horz" lIns="91338" tIns="45670" rIns="91338" bIns="45670" rtlCol="0"/>
          <a:lstStyle>
            <a:lvl1pPr algn="l" eaLnBrk="0" hangingPunct="0">
              <a:defRPr sz="1200"/>
            </a:lvl1pPr>
          </a:lstStyle>
          <a:p>
            <a:pPr>
              <a:defRPr/>
            </a:pPr>
            <a:endParaRPr lang="sv-SE"/>
          </a:p>
        </p:txBody>
      </p:sp>
      <p:sp>
        <p:nvSpPr>
          <p:cNvPr id="3" name="Platshållare för datum 2"/>
          <p:cNvSpPr>
            <a:spLocks noGrp="1"/>
          </p:cNvSpPr>
          <p:nvPr>
            <p:ph type="dt" idx="1"/>
          </p:nvPr>
        </p:nvSpPr>
        <p:spPr>
          <a:xfrm>
            <a:off x="3847890" y="0"/>
            <a:ext cx="2945024" cy="495776"/>
          </a:xfrm>
          <a:prstGeom prst="rect">
            <a:avLst/>
          </a:prstGeom>
        </p:spPr>
        <p:txBody>
          <a:bodyPr vert="horz" lIns="91338" tIns="45670" rIns="91338" bIns="45670" rtlCol="0"/>
          <a:lstStyle>
            <a:lvl1pPr algn="r" eaLnBrk="0" hangingPunct="0">
              <a:defRPr sz="1200"/>
            </a:lvl1pPr>
          </a:lstStyle>
          <a:p>
            <a:pPr>
              <a:defRPr/>
            </a:pPr>
            <a:fld id="{51E4628E-BBE5-4990-B6E3-06A288AF48F2}" type="datetimeFigureOut">
              <a:rPr lang="sv-SE"/>
              <a:pPr>
                <a:defRPr/>
              </a:pPr>
              <a:t>2012-01-29</a:t>
            </a:fld>
            <a:endParaRPr lang="sv-SE"/>
          </a:p>
        </p:txBody>
      </p:sp>
      <p:sp>
        <p:nvSpPr>
          <p:cNvPr id="4" name="Platshållare för bildobjekt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338" tIns="45670" rIns="91338" bIns="45670" rtlCol="0" anchor="ctr"/>
          <a:lstStyle/>
          <a:p>
            <a:pPr lvl="0"/>
            <a:endParaRPr lang="sv-SE" noProof="0"/>
          </a:p>
        </p:txBody>
      </p:sp>
      <p:sp>
        <p:nvSpPr>
          <p:cNvPr id="5" name="Platshållare för anteckningar 4"/>
          <p:cNvSpPr>
            <a:spLocks noGrp="1"/>
          </p:cNvSpPr>
          <p:nvPr>
            <p:ph type="body" sz="quarter" idx="3"/>
          </p:nvPr>
        </p:nvSpPr>
        <p:spPr>
          <a:xfrm>
            <a:off x="679133" y="4705905"/>
            <a:ext cx="5436235" cy="4457225"/>
          </a:xfrm>
          <a:prstGeom prst="rect">
            <a:avLst/>
          </a:prstGeom>
        </p:spPr>
        <p:txBody>
          <a:bodyPr vert="horz" lIns="91338" tIns="45670" rIns="91338" bIns="4567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408641"/>
            <a:ext cx="2945024" cy="495776"/>
          </a:xfrm>
          <a:prstGeom prst="rect">
            <a:avLst/>
          </a:prstGeom>
        </p:spPr>
        <p:txBody>
          <a:bodyPr vert="horz" lIns="91338" tIns="45670" rIns="91338" bIns="45670" rtlCol="0" anchor="b"/>
          <a:lstStyle>
            <a:lvl1pPr algn="l" eaLnBrk="0" hangingPunct="0">
              <a:defRPr sz="1200"/>
            </a:lvl1pPr>
          </a:lstStyle>
          <a:p>
            <a:pPr>
              <a:defRPr/>
            </a:pPr>
            <a:endParaRPr lang="sv-SE"/>
          </a:p>
        </p:txBody>
      </p:sp>
      <p:sp>
        <p:nvSpPr>
          <p:cNvPr id="7" name="Platshållare för bildnummer 6"/>
          <p:cNvSpPr>
            <a:spLocks noGrp="1"/>
          </p:cNvSpPr>
          <p:nvPr>
            <p:ph type="sldNum" sz="quarter" idx="5"/>
          </p:nvPr>
        </p:nvSpPr>
        <p:spPr>
          <a:xfrm>
            <a:off x="3847890" y="9408641"/>
            <a:ext cx="2945024" cy="495776"/>
          </a:xfrm>
          <a:prstGeom prst="rect">
            <a:avLst/>
          </a:prstGeom>
        </p:spPr>
        <p:txBody>
          <a:bodyPr vert="horz" lIns="91338" tIns="45670" rIns="91338" bIns="45670" rtlCol="0" anchor="b"/>
          <a:lstStyle>
            <a:lvl1pPr algn="r" eaLnBrk="0" hangingPunct="0">
              <a:defRPr sz="1200"/>
            </a:lvl1pPr>
          </a:lstStyle>
          <a:p>
            <a:pPr>
              <a:defRPr/>
            </a:pPr>
            <a:fld id="{61AEDE11-0425-4DC5-8E86-01870351CC24}"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Jag skulle vilja tala några ord om </a:t>
            </a:r>
            <a:r>
              <a:rPr lang="sv-SE" sz="1600" dirty="0" err="1" smtClean="0"/>
              <a:t>SGUs</a:t>
            </a:r>
            <a:r>
              <a:rPr lang="sv-SE" sz="1600" dirty="0" smtClean="0"/>
              <a:t> roll i den  kommande svenska  mineralstrategin – för det är mycket spännande som sker just nu!</a:t>
            </a:r>
          </a:p>
          <a:p>
            <a:endParaRPr lang="sv-SE" sz="1600" dirty="0" smtClean="0"/>
          </a:p>
          <a:p>
            <a:r>
              <a:rPr lang="sv-SE" sz="1600" dirty="0" smtClean="0"/>
              <a:t>Först några ord om </a:t>
            </a:r>
            <a:r>
              <a:rPr lang="sv-SE" sz="1600" dirty="0" err="1" smtClean="0"/>
              <a:t>SGU….och</a:t>
            </a:r>
            <a:r>
              <a:rPr lang="sv-SE" sz="1600" dirty="0" smtClean="0"/>
              <a:t> hur vi arbetar för att stödja en hållbar utveckling inom mineralsektorn och sen blickar vi framåt</a:t>
            </a:r>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133" y="4734737"/>
            <a:ext cx="5436235" cy="4457225"/>
          </a:xfrm>
        </p:spPr>
        <p:txBody>
          <a:bodyPr>
            <a:normAutofit/>
          </a:bodyPr>
          <a:lstStyle/>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10</a:t>
            </a:fld>
            <a:endParaRPr lang="sv-SE"/>
          </a:p>
        </p:txBody>
      </p:sp>
      <p:sp>
        <p:nvSpPr>
          <p:cNvPr id="5" name="Platshållare för anteckningar 2"/>
          <p:cNvSpPr txBox="1">
            <a:spLocks/>
          </p:cNvSpPr>
          <p:nvPr/>
        </p:nvSpPr>
        <p:spPr>
          <a:xfrm>
            <a:off x="831462" y="4857964"/>
            <a:ext cx="5436235" cy="4457225"/>
          </a:xfrm>
          <a:prstGeom prst="rect">
            <a:avLst/>
          </a:prstGeom>
        </p:spPr>
        <p:txBody>
          <a:bodyPr vert="horz" lIns="91338" tIns="45670" rIns="91338" bIns="45670" rtlCol="0">
            <a:normAutofit/>
          </a:bodyPr>
          <a:lstStyle/>
          <a:p>
            <a:pPr defTabSz="912937" eaLnBrk="0" hangingPunct="0">
              <a:spcBef>
                <a:spcPct val="30000"/>
              </a:spcBef>
              <a:defRPr/>
            </a:pPr>
            <a:r>
              <a:rPr lang="sv-SE" sz="1600" dirty="0" smtClean="0">
                <a:latin typeface="+mn-lt"/>
              </a:rPr>
              <a:t>Nå, vad har hänt när det gäller mineralstrategin?– </a:t>
            </a:r>
          </a:p>
          <a:p>
            <a:pPr defTabSz="912937" eaLnBrk="0" hangingPunct="0">
              <a:spcBef>
                <a:spcPct val="30000"/>
              </a:spcBef>
              <a:defRPr/>
            </a:pPr>
            <a:r>
              <a:rPr lang="sv-SE" sz="1600" dirty="0" smtClean="0">
                <a:latin typeface="+mn-lt"/>
              </a:rPr>
              <a:t>Den sista mars förra året lämnade SGU på begäran av regeringen in ett förslag på vad en mineralstrategi bör innehålla, inriktning och hur den kan läggas upp.</a:t>
            </a:r>
          </a:p>
          <a:p>
            <a:pPr defTabSz="912937" eaLnBrk="0" hangingPunct="0">
              <a:spcBef>
                <a:spcPct val="30000"/>
              </a:spcBef>
              <a:defRPr/>
            </a:pPr>
            <a:r>
              <a:rPr lang="sv-SE" sz="1600" dirty="0" smtClean="0">
                <a:latin typeface="+mn-lt"/>
              </a:rPr>
              <a:t>Detta i samråd med Naturvårdsverket och Vinnova när det gäller återvinning respektive forskning.</a:t>
            </a:r>
            <a:endParaRPr lang="sv-SE"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Här ser vi några av de förslag som vi gav.</a:t>
            </a:r>
          </a:p>
          <a:p>
            <a:r>
              <a:rPr lang="sv-SE" sz="1600" dirty="0" smtClean="0"/>
              <a:t>Några av de verksamheter  i den föreslagna mineralstrategin, som bör ingå i en nationell mineralstrategi är tydliga och påtagliga uppgifter för SGU.</a:t>
            </a:r>
          </a:p>
          <a:p>
            <a:endParaRPr lang="sv-SE" sz="1600" dirty="0" smtClean="0"/>
          </a:p>
          <a:p>
            <a:r>
              <a:rPr lang="sv-SE" sz="1600" dirty="0" smtClean="0"/>
              <a:t>Det finns därutöver verksamheter som tydligen åvilar andra myndigheter såsom t.ex.  Forskning –Vinnova</a:t>
            </a:r>
          </a:p>
          <a:p>
            <a:endParaRPr lang="sv-SE" sz="1600" dirty="0" smtClean="0"/>
          </a:p>
          <a:p>
            <a:r>
              <a:rPr lang="sv-SE" sz="1600" dirty="0" smtClean="0"/>
              <a:t>Även återvinnings- och resurseffektivisering bör vara ett bärande element i en nationell mineralstrategi. </a:t>
            </a:r>
          </a:p>
          <a:p>
            <a:endParaRPr lang="sv-SE" sz="1600" dirty="0" smtClean="0"/>
          </a:p>
          <a:p>
            <a:r>
              <a:rPr lang="sv-SE" sz="1600" dirty="0" smtClean="0"/>
              <a:t>Vad hände sen?</a:t>
            </a:r>
          </a:p>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Vad har hänt?</a:t>
            </a:r>
          </a:p>
          <a:p>
            <a:r>
              <a:rPr lang="sv-SE" sz="1600" dirty="0" smtClean="0"/>
              <a:t>-I budgetpropositionen har regeringen anslagit 30 </a:t>
            </a:r>
            <a:r>
              <a:rPr lang="sv-SE" sz="1600" dirty="0" err="1" smtClean="0"/>
              <a:t>milj</a:t>
            </a:r>
            <a:r>
              <a:rPr lang="sv-SE" sz="1600" dirty="0" smtClean="0"/>
              <a:t> kr per år till förstärkt kartering i prospekteringsintressanta områden i norr samt förstärkt mineralinformation i form av scanning av borrkärnearkivet i Malå under åren 2012-2015. </a:t>
            </a:r>
          </a:p>
          <a:p>
            <a:endParaRPr lang="sv-SE" sz="1600" dirty="0" smtClean="0"/>
          </a:p>
          <a:p>
            <a:endParaRPr lang="sv-SE" sz="1600" dirty="0" smtClean="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När det gäller satsningen på förstärkt kartering betyder det mycket att vi kommer samla in nya data , både geofysisk, geokemisk  och geologisk i nyckelområden i norr- och västerbotten, få fram basdata för att kunna få en ökad förståelse för malmbildningens processer. – och därmed kunna finna nya mineraliseringar.</a:t>
            </a:r>
          </a:p>
          <a:p>
            <a:endParaRPr lang="sv-SE" sz="1600" dirty="0" smtClean="0"/>
          </a:p>
          <a:p>
            <a:r>
              <a:rPr lang="sv-SE" sz="1600" dirty="0" smtClean="0"/>
              <a:t>Projektet ska bedrivas i samarbete med industrin </a:t>
            </a:r>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Vad har hänt?</a:t>
            </a:r>
          </a:p>
          <a:p>
            <a:r>
              <a:rPr lang="sv-SE" sz="1600" dirty="0" smtClean="0"/>
              <a:t>-I budgetpropositionen har regeringen anslagit 30 </a:t>
            </a:r>
            <a:r>
              <a:rPr lang="sv-SE" sz="1600" dirty="0" err="1" smtClean="0"/>
              <a:t>milj</a:t>
            </a:r>
            <a:r>
              <a:rPr lang="sv-SE" sz="1600" dirty="0" smtClean="0"/>
              <a:t> kr per år till förstärkt kartering i prospekteringsintressanta områden i norr samt förstärkt mineralinformation i form av scanning av borrkärnearkivet i Malå under åren 2012-2015. </a:t>
            </a:r>
          </a:p>
          <a:p>
            <a:endParaRPr lang="sv-SE" sz="1600" dirty="0" smtClean="0"/>
          </a:p>
          <a:p>
            <a:endParaRPr lang="sv-SE" sz="1600" dirty="0" smtClean="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Ur regleringsbrevet för SGU i år står följande att läsa; SGU ska bistå regeringen i framtagandet av en svensk mineralstrategi.</a:t>
            </a:r>
          </a:p>
          <a:p>
            <a:r>
              <a:rPr lang="sv-SE" sz="1600" dirty="0" smtClean="0"/>
              <a:t>Och det ser vi fram emot….. </a:t>
            </a:r>
          </a:p>
          <a:p>
            <a:r>
              <a:rPr lang="sv-SE" sz="1600" dirty="0" err="1" smtClean="0"/>
              <a:t>-Det</a:t>
            </a:r>
            <a:r>
              <a:rPr lang="sv-SE" sz="1600" dirty="0" smtClean="0"/>
              <a:t> här blir ett spännande år!</a:t>
            </a:r>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Vi är en expertmyndighet för frågor som rör berg, jord och grundvatten och är ca 255 st. anställda idag. Huvudkontor i Uppsala med filialer i Sthlm, Göteborg, Lund och Malå. </a:t>
            </a:r>
          </a:p>
          <a:p>
            <a:r>
              <a:rPr lang="sv-SE" sz="1600" dirty="0" smtClean="0"/>
              <a:t>Bergsstaten är ett särskilt beslutsorgan inom SGU – finns i Luleå och Falun</a:t>
            </a:r>
          </a:p>
          <a:p>
            <a:endParaRPr lang="sv-SE" sz="1600" dirty="0" smtClean="0"/>
          </a:p>
          <a:p>
            <a:r>
              <a:rPr lang="sv-SE" sz="1600" dirty="0" smtClean="0"/>
              <a:t>Mineralresurser är en egen avdelning  som finns till för att producera och leverera geologisk information till mineralsektorns intressenter.</a:t>
            </a:r>
          </a:p>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20</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Inom avdelningen  Mineralresurser finns idag 4 enheter</a:t>
            </a:r>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Vid </a:t>
            </a:r>
            <a:r>
              <a:rPr lang="sv-SE" sz="1600" dirty="0" err="1" smtClean="0"/>
              <a:t>SGUs</a:t>
            </a:r>
            <a:r>
              <a:rPr lang="sv-SE" sz="1600" dirty="0" smtClean="0"/>
              <a:t> berggrundsgeologiska kartläggning bestäms bergarternas utbredning, inbördes relationer, mineralogiska sammansättning, bildningssätt och ålder (relativ och absolut) samt eventuella strukturer.</a:t>
            </a:r>
          </a:p>
          <a:p>
            <a:endParaRPr lang="sv-SE" dirty="0" smtClean="0"/>
          </a:p>
          <a:p>
            <a:r>
              <a:rPr lang="sv-SE" sz="1600" dirty="0" smtClean="0"/>
              <a:t>Genom </a:t>
            </a:r>
            <a:r>
              <a:rPr lang="sv-SE" sz="1600" dirty="0" err="1" smtClean="0"/>
              <a:t>SGUs</a:t>
            </a:r>
            <a:r>
              <a:rPr lang="sv-SE" sz="1600" dirty="0" smtClean="0"/>
              <a:t> geokemiska kartläggning undersöker vi jordarnas naturliga halter av metaller och för oss andra viktiga ämnen. Informationen visar till exempel var det finns områden risk för naturligt förhöjda halter av till exempel arsenik, kadmium m.m.</a:t>
            </a:r>
          </a:p>
          <a:p>
            <a:endParaRPr lang="sv-SE"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Inom karteringen använder vi oss också av geofysiska mätmetoder, av olika slag, för att se det vi inte kan se.</a:t>
            </a:r>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Mineralinformationskontoret bistår med service och information till </a:t>
            </a:r>
            <a:r>
              <a:rPr lang="sv-SE" sz="1600" dirty="0" err="1" smtClean="0"/>
              <a:t>prospektörer</a:t>
            </a:r>
            <a:r>
              <a:rPr lang="sv-SE" sz="1600" dirty="0" smtClean="0"/>
              <a:t>.</a:t>
            </a:r>
          </a:p>
          <a:p>
            <a:r>
              <a:rPr lang="sv-SE" sz="1600" dirty="0" smtClean="0"/>
              <a:t>Här finns gammalt prospekteringsintressant material som blir intressant på nytt.</a:t>
            </a:r>
          </a:p>
          <a:p>
            <a:endParaRPr lang="sv-SE" sz="1600" dirty="0" smtClean="0"/>
          </a:p>
          <a:p>
            <a:r>
              <a:rPr lang="sv-SE" sz="1600" dirty="0" smtClean="0"/>
              <a:t>Vi marknadsför även Sverige som intressant prospekteringsland.</a:t>
            </a:r>
          </a:p>
          <a:p>
            <a:endParaRPr lang="sv-SE" sz="1600" dirty="0" smtClean="0"/>
          </a:p>
          <a:p>
            <a:r>
              <a:rPr lang="sv-SE" sz="1600" dirty="0" smtClean="0"/>
              <a:t>Handhar, sköter arkiv – inte bara dokument utan även:</a:t>
            </a:r>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Mycket av borrkärnorna här är från statlig prospektering före 1992 men det tillkommer hela tiden nytt material från bolag som lämnar över sina kärnor till oss.</a:t>
            </a:r>
          </a:p>
          <a:p>
            <a:endParaRPr lang="sv-SE" sz="1600" dirty="0" smtClean="0"/>
          </a:p>
          <a:p>
            <a:r>
              <a:rPr lang="sv-SE" sz="1600" dirty="0" smtClean="0"/>
              <a:t>Hos oss kan man ta fram dessa kärnor och se på, eventuellt ta nya analyser mm</a:t>
            </a:r>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600" dirty="0" err="1" smtClean="0"/>
              <a:t>-</a:t>
            </a:r>
            <a:r>
              <a:rPr lang="sv-SE" sz="1600" b="1" dirty="0" err="1" smtClean="0"/>
              <a:t>Inom</a:t>
            </a:r>
            <a:r>
              <a:rPr lang="sv-SE" sz="1600" b="1" dirty="0" smtClean="0"/>
              <a:t>  avdelningen publicerar vi ett antal rapporter varje år.</a:t>
            </a:r>
          </a:p>
          <a:p>
            <a:r>
              <a:rPr lang="sv-SE" sz="1600" dirty="0" smtClean="0"/>
              <a:t>En där vi hänger oss åt mineralmarknadsanalys, som ger en översikt över bland annat hur utbud, efterfrågan och prisutveckling ser ut globalt för vissa basmetaller, ädelmetaller, järn och stål. </a:t>
            </a:r>
          </a:p>
          <a:p>
            <a:r>
              <a:rPr lang="sv-SE" sz="1600" dirty="0" smtClean="0"/>
              <a:t>Även de svenska aspekterna belyses här. </a:t>
            </a:r>
          </a:p>
          <a:p>
            <a:r>
              <a:rPr lang="sv-SE" sz="1600" dirty="0" smtClean="0"/>
              <a:t>I varje nummer redovisas också ett särskilt </a:t>
            </a:r>
            <a:r>
              <a:rPr lang="sv-SE" sz="1600" dirty="0" err="1" smtClean="0"/>
              <a:t>tema.-senast</a:t>
            </a:r>
            <a:r>
              <a:rPr lang="sv-SE" sz="1600" dirty="0" smtClean="0"/>
              <a:t> specialmetaller, då </a:t>
            </a:r>
            <a:r>
              <a:rPr lang="sv-SE" sz="1600" dirty="0" err="1" smtClean="0"/>
              <a:t>bl.a</a:t>
            </a:r>
            <a:r>
              <a:rPr lang="sv-SE" sz="1600" dirty="0" smtClean="0"/>
              <a:t> sällsynta jordartsmetaller.</a:t>
            </a:r>
          </a:p>
          <a:p>
            <a:endParaRPr lang="sv-SE" sz="1600" dirty="0" smtClean="0"/>
          </a:p>
          <a:p>
            <a:r>
              <a:rPr lang="sv-SE" sz="1600" dirty="0" err="1" smtClean="0"/>
              <a:t>-</a:t>
            </a:r>
            <a:r>
              <a:rPr lang="sv-SE" sz="1600" b="1" dirty="0" err="1" smtClean="0"/>
              <a:t>Ger</a:t>
            </a:r>
            <a:r>
              <a:rPr lang="sv-SE" sz="1600" b="1" dirty="0" smtClean="0"/>
              <a:t> ut det månatliga nyhetsbrevet metaller och mineral</a:t>
            </a:r>
          </a:p>
          <a:p>
            <a:r>
              <a:rPr lang="sv-SE" sz="1600" dirty="0" smtClean="0"/>
              <a:t>I nyhetsbrevet "</a:t>
            </a:r>
            <a:r>
              <a:rPr lang="sv-SE" sz="1600" dirty="0" err="1" smtClean="0"/>
              <a:t>Exploration</a:t>
            </a:r>
            <a:r>
              <a:rPr lang="sv-SE" sz="1600" dirty="0" smtClean="0"/>
              <a:t> </a:t>
            </a:r>
            <a:r>
              <a:rPr lang="sv-SE" sz="1600" dirty="0" err="1" smtClean="0"/>
              <a:t>Newsletter</a:t>
            </a:r>
            <a:r>
              <a:rPr lang="sv-SE" sz="1600" dirty="0" smtClean="0"/>
              <a:t>" behandlar vi vad som händer inom prospekterings- och gruvindustrin i Sverige. </a:t>
            </a:r>
          </a:p>
          <a:p>
            <a:endParaRPr lang="sv-SE" sz="1600" dirty="0" smtClean="0"/>
          </a:p>
          <a:p>
            <a:r>
              <a:rPr lang="sv-SE" sz="1600" b="1" dirty="0" err="1" smtClean="0"/>
              <a:t>-Riksintressen</a:t>
            </a:r>
            <a:r>
              <a:rPr lang="sv-SE" sz="1600" b="1" dirty="0" smtClean="0"/>
              <a:t> </a:t>
            </a:r>
          </a:p>
          <a:p>
            <a:r>
              <a:rPr lang="sv-SE" sz="1600" dirty="0" smtClean="0"/>
              <a:t>I miljöbalken framgår det att områden som innehåller fyndigheter av värdefulla ämnen eller material som är av riksintresse skall skyddas mot åtgärder som påtagligt kan försvåra utvinningen av dessa.</a:t>
            </a:r>
          </a:p>
          <a:p>
            <a:r>
              <a:rPr lang="sv-SE" sz="1400" dirty="0" smtClean="0"/>
              <a:t>SGU har hittills fattat beslut om 140 </a:t>
            </a:r>
            <a:r>
              <a:rPr lang="sv-SE" sz="1400" dirty="0" err="1" smtClean="0"/>
              <a:t>st</a:t>
            </a:r>
            <a:r>
              <a:rPr lang="sv-SE" sz="1400" dirty="0" smtClean="0"/>
              <a:t> riksintressanta fyndigheter av ämnen eller material. Av dessa har 80 </a:t>
            </a:r>
            <a:r>
              <a:rPr lang="sv-SE" sz="1400" dirty="0" err="1" smtClean="0"/>
              <a:t>st</a:t>
            </a:r>
            <a:r>
              <a:rPr lang="sv-SE" sz="1400" dirty="0" smtClean="0"/>
              <a:t> detaljavgränsats.</a:t>
            </a:r>
            <a:endParaRPr lang="sv-SE" sz="1600" dirty="0" smtClean="0"/>
          </a:p>
          <a:p>
            <a:endParaRPr lang="sv-SE" sz="1600" b="1" dirty="0" smtClean="0"/>
          </a:p>
          <a:p>
            <a:endParaRPr lang="sv-SE" sz="1600" b="1"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Så totalt så finns vi här idag för att:</a:t>
            </a:r>
          </a:p>
          <a:p>
            <a:endParaRPr lang="sv-SE" sz="1600" dirty="0"/>
          </a:p>
        </p:txBody>
      </p:sp>
      <p:sp>
        <p:nvSpPr>
          <p:cNvPr id="4" name="Platshållare för bildnummer 3"/>
          <p:cNvSpPr>
            <a:spLocks noGrp="1"/>
          </p:cNvSpPr>
          <p:nvPr>
            <p:ph type="sldNum" sz="quarter" idx="10"/>
          </p:nvPr>
        </p:nvSpPr>
        <p:spPr/>
        <p:txBody>
          <a:bodyPr/>
          <a:lstStyle/>
          <a:p>
            <a:pPr>
              <a:defRPr/>
            </a:pPr>
            <a:fld id="{61AEDE11-0425-4DC5-8E86-01870351CC24}" type="slidenum">
              <a:rPr lang="sv-SE" smtClean="0"/>
              <a:pPr>
                <a:defRPr/>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00034" y="1928802"/>
            <a:ext cx="7772400" cy="1143000"/>
          </a:xfrm>
        </p:spPr>
        <p:txBody>
          <a:bodyPr/>
          <a:lstStyle>
            <a:lvl1pPr>
              <a:defRPr/>
            </a:lvl1pPr>
          </a:lstStyle>
          <a:p>
            <a:r>
              <a:rPr lang="sv-SE" smtClean="0"/>
              <a:t>Klicka här för att ändra format</a:t>
            </a:r>
            <a:endParaRPr lang="sv-SE" dirty="0"/>
          </a:p>
        </p:txBody>
      </p:sp>
      <p:sp>
        <p:nvSpPr>
          <p:cNvPr id="6147" name="Rectangle 3"/>
          <p:cNvSpPr>
            <a:spLocks noGrp="1" noChangeArrowheads="1"/>
          </p:cNvSpPr>
          <p:nvPr>
            <p:ph type="subTitle" idx="1"/>
          </p:nvPr>
        </p:nvSpPr>
        <p:spPr>
          <a:xfrm>
            <a:off x="500034" y="3529002"/>
            <a:ext cx="6400800" cy="1752600"/>
          </a:xfrm>
        </p:spPr>
        <p:txBody>
          <a:bodyPr/>
          <a:lstStyle>
            <a:lvl1pPr marL="0" indent="0">
              <a:buFontTx/>
              <a:buNone/>
              <a:defRPr/>
            </a:lvl1pPr>
          </a:lstStyle>
          <a:p>
            <a:r>
              <a:rPr lang="sv-SE" smtClean="0"/>
              <a:t>Klicka här för att ändra format på underrubrik i bakgrunden</a:t>
            </a:r>
            <a:endParaRPr lang="sv-SE"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00034" y="1285860"/>
            <a:ext cx="7772400" cy="928694"/>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500034" y="2214554"/>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462434" y="2214554"/>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0063" y="1285875"/>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500063" y="2657475"/>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dissolve/>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heSansOffice" pitchFamily="34" charset="0"/>
        </a:defRPr>
      </a:lvl2pPr>
      <a:lvl3pPr algn="l" rtl="0" eaLnBrk="0" fontAlgn="base" hangingPunct="0">
        <a:spcBef>
          <a:spcPct val="0"/>
        </a:spcBef>
        <a:spcAft>
          <a:spcPct val="0"/>
        </a:spcAft>
        <a:defRPr sz="3600" b="1">
          <a:solidFill>
            <a:schemeClr val="tx2"/>
          </a:solidFill>
          <a:latin typeface="TheSansOffice" pitchFamily="34" charset="0"/>
        </a:defRPr>
      </a:lvl3pPr>
      <a:lvl4pPr algn="l" rtl="0" eaLnBrk="0" fontAlgn="base" hangingPunct="0">
        <a:spcBef>
          <a:spcPct val="0"/>
        </a:spcBef>
        <a:spcAft>
          <a:spcPct val="0"/>
        </a:spcAft>
        <a:defRPr sz="3600" b="1">
          <a:solidFill>
            <a:schemeClr val="tx2"/>
          </a:solidFill>
          <a:latin typeface="TheSansOffice" pitchFamily="34" charset="0"/>
        </a:defRPr>
      </a:lvl4pPr>
      <a:lvl5pPr algn="l" rtl="0" eaLnBrk="0" fontAlgn="base" hangingPunct="0">
        <a:spcBef>
          <a:spcPct val="0"/>
        </a:spcBef>
        <a:spcAft>
          <a:spcPct val="0"/>
        </a:spcAft>
        <a:defRPr sz="3600" b="1">
          <a:solidFill>
            <a:schemeClr val="tx2"/>
          </a:solidFill>
          <a:latin typeface="TheSansOffice" pitchFamily="34" charset="0"/>
        </a:defRPr>
      </a:lvl5pPr>
      <a:lvl6pPr marL="457200" algn="l" rtl="0" eaLnBrk="1" fontAlgn="base" hangingPunct="1">
        <a:spcBef>
          <a:spcPct val="0"/>
        </a:spcBef>
        <a:spcAft>
          <a:spcPct val="0"/>
        </a:spcAft>
        <a:defRPr sz="4000" b="1">
          <a:solidFill>
            <a:schemeClr val="tx2"/>
          </a:solidFill>
          <a:latin typeface="TheSansOffice" pitchFamily="34" charset="0"/>
        </a:defRPr>
      </a:lvl6pPr>
      <a:lvl7pPr marL="914400" algn="l" rtl="0" eaLnBrk="1" fontAlgn="base" hangingPunct="1">
        <a:spcBef>
          <a:spcPct val="0"/>
        </a:spcBef>
        <a:spcAft>
          <a:spcPct val="0"/>
        </a:spcAft>
        <a:defRPr sz="4000" b="1">
          <a:solidFill>
            <a:schemeClr val="tx2"/>
          </a:solidFill>
          <a:latin typeface="TheSansOffice" pitchFamily="34" charset="0"/>
        </a:defRPr>
      </a:lvl7pPr>
      <a:lvl8pPr marL="1371600" algn="l" rtl="0" eaLnBrk="1" fontAlgn="base" hangingPunct="1">
        <a:spcBef>
          <a:spcPct val="0"/>
        </a:spcBef>
        <a:spcAft>
          <a:spcPct val="0"/>
        </a:spcAft>
        <a:defRPr sz="4000" b="1">
          <a:solidFill>
            <a:schemeClr val="tx2"/>
          </a:solidFill>
          <a:latin typeface="TheSansOffice" pitchFamily="34" charset="0"/>
        </a:defRPr>
      </a:lvl8pPr>
      <a:lvl9pPr marL="1828800" algn="l" rtl="0" eaLnBrk="1" fontAlgn="base" hangingPunct="1">
        <a:spcBef>
          <a:spcPct val="0"/>
        </a:spcBef>
        <a:spcAft>
          <a:spcPct val="0"/>
        </a:spcAft>
        <a:defRPr sz="4000" b="1">
          <a:solidFill>
            <a:schemeClr val="tx2"/>
          </a:solidFill>
          <a:latin typeface="TheSansOffice" pitchFamily="34"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eaLnBrk="1" fontAlgn="base" hangingPunct="1">
        <a:spcBef>
          <a:spcPct val="20000"/>
        </a:spcBef>
        <a:spcAft>
          <a:spcPct val="0"/>
        </a:spcAft>
        <a:buChar char="»"/>
        <a:defRPr sz="2000">
          <a:solidFill>
            <a:schemeClr val="tx1"/>
          </a:solidFill>
          <a:latin typeface="+mn-lt"/>
        </a:defRPr>
      </a:lvl6pPr>
      <a:lvl7pPr marL="2895600" indent="-228600" algn="l" rtl="0" eaLnBrk="1" fontAlgn="base" hangingPunct="1">
        <a:spcBef>
          <a:spcPct val="20000"/>
        </a:spcBef>
        <a:spcAft>
          <a:spcPct val="0"/>
        </a:spcAft>
        <a:buChar char="»"/>
        <a:defRPr sz="2000">
          <a:solidFill>
            <a:schemeClr val="tx1"/>
          </a:solidFill>
          <a:latin typeface="+mn-lt"/>
        </a:defRPr>
      </a:lvl7pPr>
      <a:lvl8pPr marL="3352800" indent="-228600" algn="l" rtl="0" eaLnBrk="1" fontAlgn="base" hangingPunct="1">
        <a:spcBef>
          <a:spcPct val="20000"/>
        </a:spcBef>
        <a:spcAft>
          <a:spcPct val="0"/>
        </a:spcAft>
        <a:buChar char="»"/>
        <a:defRPr sz="2000">
          <a:solidFill>
            <a:schemeClr val="tx1"/>
          </a:solidFill>
          <a:latin typeface="+mn-lt"/>
        </a:defRPr>
      </a:lvl8pPr>
      <a:lvl9pPr marL="38100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500062" y="1341438"/>
            <a:ext cx="8392417" cy="719137"/>
          </a:xfrm>
        </p:spPr>
        <p:txBody>
          <a:bodyPr/>
          <a:lstStyle/>
          <a:p>
            <a:pPr eaLnBrk="1" hangingPunct="1"/>
            <a:r>
              <a:rPr lang="sv-SE" sz="3200" dirty="0" smtClean="0">
                <a:latin typeface="Arial" charset="0"/>
                <a:cs typeface="Arial" charset="0"/>
              </a:rPr>
              <a:t>En svensk mineralstrategi och </a:t>
            </a:r>
            <a:r>
              <a:rPr lang="sv-SE" sz="3200" dirty="0" err="1" smtClean="0">
                <a:latin typeface="Arial" charset="0"/>
                <a:cs typeface="Arial" charset="0"/>
              </a:rPr>
              <a:t>SGUs</a:t>
            </a:r>
            <a:r>
              <a:rPr lang="sv-SE" sz="3200" dirty="0" smtClean="0">
                <a:latin typeface="Arial" charset="0"/>
                <a:cs typeface="Arial" charset="0"/>
              </a:rPr>
              <a:t> roll</a:t>
            </a:r>
          </a:p>
        </p:txBody>
      </p:sp>
      <p:sp>
        <p:nvSpPr>
          <p:cNvPr id="2051" name="Underrubrik 2"/>
          <p:cNvSpPr>
            <a:spLocks noGrp="1"/>
          </p:cNvSpPr>
          <p:nvPr>
            <p:ph type="subTitle" idx="1"/>
          </p:nvPr>
        </p:nvSpPr>
        <p:spPr>
          <a:xfrm>
            <a:off x="395536" y="6093296"/>
            <a:ext cx="8137525" cy="1008062"/>
          </a:xfrm>
        </p:spPr>
        <p:txBody>
          <a:bodyPr/>
          <a:lstStyle/>
          <a:p>
            <a:pPr algn="ctr" eaLnBrk="1" hangingPunct="1"/>
            <a:r>
              <a:rPr lang="sv-SE" sz="2400" b="1" dirty="0" smtClean="0">
                <a:solidFill>
                  <a:schemeClr val="tx2"/>
                </a:solidFill>
                <a:latin typeface="Arial" charset="0"/>
                <a:cs typeface="Arial" charset="0"/>
              </a:rPr>
              <a:t>Lisbeth Hildebrand, SGU, 30 jan 2012</a:t>
            </a:r>
          </a:p>
        </p:txBody>
      </p:sp>
      <p:pic>
        <p:nvPicPr>
          <p:cNvPr id="1026" name="Picture 2"/>
          <p:cNvPicPr>
            <a:picLocks noChangeAspect="1" noChangeArrowheads="1"/>
          </p:cNvPicPr>
          <p:nvPr/>
        </p:nvPicPr>
        <p:blipFill>
          <a:blip r:embed="rId3" cstate="print"/>
          <a:srcRect/>
          <a:stretch>
            <a:fillRect/>
          </a:stretch>
        </p:blipFill>
        <p:spPr bwMode="auto">
          <a:xfrm>
            <a:off x="1619672" y="1844824"/>
            <a:ext cx="5637276" cy="422795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5724128" y="5733256"/>
            <a:ext cx="1522533" cy="338554"/>
          </a:xfrm>
          <a:prstGeom prst="rect">
            <a:avLst/>
          </a:prstGeom>
          <a:noFill/>
        </p:spPr>
        <p:txBody>
          <a:bodyPr wrap="none" rtlCol="0">
            <a:spAutoFit/>
          </a:bodyPr>
          <a:lstStyle/>
          <a:p>
            <a:r>
              <a:rPr lang="sv-SE" sz="1600" i="1" dirty="0" err="1" smtClean="0">
                <a:solidFill>
                  <a:schemeClr val="bg1"/>
                </a:solidFill>
                <a:latin typeface="Arial" pitchFamily="34" charset="0"/>
                <a:cs typeface="Arial" pitchFamily="34" charset="0"/>
              </a:rPr>
              <a:t>Viscaria</a:t>
            </a:r>
            <a:r>
              <a:rPr lang="sv-SE" sz="1600" i="1" dirty="0" smtClean="0">
                <a:solidFill>
                  <a:schemeClr val="bg1"/>
                </a:solidFill>
                <a:latin typeface="Arial" pitchFamily="34" charset="0"/>
                <a:cs typeface="Arial" pitchFamily="34" charset="0"/>
              </a:rPr>
              <a:t> Alpina</a:t>
            </a:r>
            <a:endParaRPr lang="sv-SE" sz="1600" i="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2483768" y="692696"/>
            <a:ext cx="4427220" cy="6096000"/>
          </a:xfrm>
          <a:prstGeom prst="rect">
            <a:avLst/>
          </a:prstGeom>
          <a:noFill/>
          <a:ln w="9525">
            <a:gradFill flip="none" rotWithShape="1">
              <a:gsLst>
                <a:gs pos="0">
                  <a:schemeClr val="bg1">
                    <a:lumMod val="50000"/>
                  </a:schemeClr>
                </a:gs>
                <a:gs pos="0">
                  <a:schemeClr val="bg1">
                    <a:lumMod val="50000"/>
                  </a:schemeClr>
                </a:gs>
                <a:gs pos="0">
                  <a:schemeClr val="bg1">
                    <a:lumMod val="65000"/>
                  </a:schemeClr>
                </a:gs>
                <a:gs pos="50000">
                  <a:schemeClr val="accent1">
                    <a:tint val="44500"/>
                    <a:satMod val="160000"/>
                  </a:schemeClr>
                </a:gs>
                <a:gs pos="100000">
                  <a:schemeClr val="accent1">
                    <a:tint val="23500"/>
                    <a:satMod val="160000"/>
                  </a:schemeClr>
                </a:gs>
              </a:gsLst>
              <a:lin ang="0" scaled="1"/>
              <a:tileRect/>
            </a:gradFill>
            <a:miter lim="800000"/>
            <a:headEnd/>
            <a:tailEnd/>
          </a:ln>
          <a:effectLst>
            <a:outerShdw blurRad="50800" dist="50800" dir="5400000" algn="ctr" rotWithShape="0">
              <a:schemeClr val="bg1">
                <a:lumMod val="75000"/>
              </a:scheme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Underrubrik 2"/>
          <p:cNvSpPr>
            <a:spLocks noGrp="1"/>
          </p:cNvSpPr>
          <p:nvPr>
            <p:ph type="subTitle" idx="1"/>
          </p:nvPr>
        </p:nvSpPr>
        <p:spPr>
          <a:xfrm>
            <a:off x="2051720" y="2132856"/>
            <a:ext cx="6336704" cy="3311525"/>
          </a:xfrm>
        </p:spPr>
        <p:txBody>
          <a:bodyPr/>
          <a:lstStyle/>
          <a:p>
            <a:pPr eaLnBrk="1" hangingPunct="1">
              <a:buFont typeface="Arial" pitchFamily="34" charset="0"/>
              <a:buChar char="•"/>
              <a:tabLst>
                <a:tab pos="179388" algn="l"/>
              </a:tabLst>
            </a:pPr>
            <a:r>
              <a:rPr lang="sv-SE" sz="2400" b="1" dirty="0" smtClean="0">
                <a:solidFill>
                  <a:schemeClr val="tx2"/>
                </a:solidFill>
                <a:latin typeface="Arial" charset="0"/>
                <a:cs typeface="Arial" charset="0"/>
              </a:rPr>
              <a:t>Förstärkt karteringsprogram</a:t>
            </a:r>
          </a:p>
          <a:p>
            <a:pPr eaLnBrk="1" hangingPunct="1">
              <a:buFont typeface="Arial" pitchFamily="34" charset="0"/>
              <a:buChar char="•"/>
              <a:tabLst>
                <a:tab pos="179388" algn="l"/>
              </a:tabLst>
            </a:pPr>
            <a:r>
              <a:rPr lang="sv-SE" sz="2400" b="1" dirty="0" smtClean="0">
                <a:solidFill>
                  <a:schemeClr val="tx2"/>
                </a:solidFill>
                <a:latin typeface="Arial" charset="0"/>
                <a:cs typeface="Arial" charset="0"/>
              </a:rPr>
              <a:t>Utökad mineralinformation – scanning</a:t>
            </a:r>
          </a:p>
          <a:p>
            <a:pPr eaLnBrk="1" hangingPunct="1">
              <a:buFont typeface="Arial" pitchFamily="34" charset="0"/>
              <a:buChar char="•"/>
              <a:tabLst>
                <a:tab pos="179388" algn="l"/>
              </a:tabLst>
            </a:pPr>
            <a:r>
              <a:rPr lang="sv-SE" sz="2400" b="1" dirty="0" smtClean="0">
                <a:solidFill>
                  <a:schemeClr val="accent3"/>
                </a:solidFill>
                <a:latin typeface="Arial" charset="0"/>
                <a:cs typeface="Arial" charset="0"/>
              </a:rPr>
              <a:t>Forskning i världsklass</a:t>
            </a:r>
          </a:p>
          <a:p>
            <a:pPr eaLnBrk="1" hangingPunct="1">
              <a:buFont typeface="Arial" pitchFamily="34" charset="0"/>
              <a:buChar char="•"/>
              <a:tabLst>
                <a:tab pos="179388" algn="l"/>
              </a:tabLst>
            </a:pPr>
            <a:r>
              <a:rPr lang="sv-SE" sz="2400" b="1" dirty="0" smtClean="0">
                <a:solidFill>
                  <a:schemeClr val="accent3"/>
                </a:solidFill>
                <a:latin typeface="Arial" charset="0"/>
                <a:cs typeface="Arial" charset="0"/>
              </a:rPr>
              <a:t>Mer utbildning i geologi</a:t>
            </a:r>
          </a:p>
          <a:p>
            <a:pPr eaLnBrk="1" hangingPunct="1">
              <a:buFont typeface="Arial" pitchFamily="34" charset="0"/>
              <a:buChar char="•"/>
              <a:tabLst>
                <a:tab pos="179388" algn="l"/>
              </a:tabLst>
            </a:pPr>
            <a:r>
              <a:rPr lang="sv-SE" sz="2400" b="1" dirty="0" smtClean="0">
                <a:solidFill>
                  <a:schemeClr val="accent3"/>
                </a:solidFill>
                <a:latin typeface="Arial" charset="0"/>
                <a:cs typeface="Arial" charset="0"/>
              </a:rPr>
              <a:t>Framtidens gruva</a:t>
            </a:r>
          </a:p>
          <a:p>
            <a:pPr eaLnBrk="1" hangingPunct="1">
              <a:buFont typeface="Arial" pitchFamily="34" charset="0"/>
              <a:buChar char="•"/>
              <a:tabLst>
                <a:tab pos="179388" algn="l"/>
              </a:tabLst>
            </a:pPr>
            <a:r>
              <a:rPr lang="sv-SE" sz="2400" b="1" dirty="0" smtClean="0">
                <a:solidFill>
                  <a:schemeClr val="accent3"/>
                </a:solidFill>
                <a:latin typeface="Arial" charset="0"/>
                <a:cs typeface="Arial" charset="0"/>
              </a:rPr>
              <a:t>Infrastrukturutbyggnad</a:t>
            </a:r>
          </a:p>
          <a:p>
            <a:pPr eaLnBrk="1" hangingPunct="1">
              <a:buFont typeface="Arial" pitchFamily="34" charset="0"/>
              <a:buChar char="•"/>
              <a:tabLst>
                <a:tab pos="179388" algn="l"/>
              </a:tabLst>
            </a:pPr>
            <a:r>
              <a:rPr lang="sv-SE" sz="2400" b="1" dirty="0" smtClean="0">
                <a:solidFill>
                  <a:schemeClr val="accent3"/>
                </a:solidFill>
                <a:latin typeface="Arial" charset="0"/>
                <a:cs typeface="Arial" charset="0"/>
              </a:rPr>
              <a:t>Ansvarsfullt företagande</a:t>
            </a:r>
          </a:p>
          <a:p>
            <a:pPr eaLnBrk="1" hangingPunct="1">
              <a:buFont typeface="Arial" pitchFamily="34" charset="0"/>
              <a:buChar char="•"/>
              <a:tabLst>
                <a:tab pos="179388" algn="l"/>
              </a:tabLst>
            </a:pPr>
            <a:r>
              <a:rPr lang="sv-SE" sz="2400" b="1" dirty="0" smtClean="0">
                <a:solidFill>
                  <a:schemeClr val="tx2"/>
                </a:solidFill>
                <a:latin typeface="Arial" charset="0"/>
                <a:cs typeface="Arial" charset="0"/>
              </a:rPr>
              <a:t>SGU mineralmyndighet</a:t>
            </a:r>
          </a:p>
          <a:p>
            <a:pPr lvl="1" eaLnBrk="1" hangingPunct="1">
              <a:buNone/>
              <a:tabLst>
                <a:tab pos="179388" algn="l"/>
              </a:tabLst>
            </a:pPr>
            <a:r>
              <a:rPr lang="sv-SE" sz="2400" b="1" dirty="0" smtClean="0">
                <a:solidFill>
                  <a:schemeClr val="tx2"/>
                </a:solidFill>
                <a:latin typeface="Arial" charset="0"/>
                <a:cs typeface="Arial" charset="0"/>
              </a:rPr>
              <a:t>- klarlägga och förbättra förutsättningarna för hållbar tillväxt</a:t>
            </a:r>
          </a:p>
          <a:p>
            <a:pPr eaLnBrk="1" hangingPunct="1">
              <a:buFont typeface="Arial" pitchFamily="34" charset="0"/>
              <a:buChar char="•"/>
              <a:tabLst>
                <a:tab pos="179388" algn="l"/>
              </a:tabLst>
            </a:pPr>
            <a:endParaRPr lang="sv-SE" sz="2400" b="1" dirty="0" smtClean="0">
              <a:solidFill>
                <a:schemeClr val="tx2"/>
              </a:solidFill>
              <a:latin typeface="Arial" charset="0"/>
              <a:cs typeface="Arial" charset="0"/>
            </a:endParaRPr>
          </a:p>
        </p:txBody>
      </p:sp>
      <p:sp>
        <p:nvSpPr>
          <p:cNvPr id="4" name="Rubrik 1"/>
          <p:cNvSpPr>
            <a:spLocks noGrp="1"/>
          </p:cNvSpPr>
          <p:nvPr>
            <p:ph type="ctrTitle"/>
          </p:nvPr>
        </p:nvSpPr>
        <p:spPr>
          <a:xfrm>
            <a:off x="2339752" y="1124744"/>
            <a:ext cx="6224736" cy="719137"/>
          </a:xfrm>
        </p:spPr>
        <p:txBody>
          <a:bodyPr/>
          <a:lstStyle/>
          <a:p>
            <a:pPr eaLnBrk="1" hangingPunct="1"/>
            <a:r>
              <a:rPr lang="sv-SE" dirty="0" smtClean="0">
                <a:latin typeface="Arial" charset="0"/>
                <a:cs typeface="Arial" charset="0"/>
              </a:rPr>
              <a:t>Mineralstrategin - förslag</a:t>
            </a:r>
            <a:endParaRPr lang="sv-SE" sz="2700" dirty="0" smtClean="0">
              <a:latin typeface="Arial" charset="0"/>
              <a:cs typeface="Arial" charset="0"/>
            </a:endParaRPr>
          </a:p>
        </p:txBody>
      </p:sp>
      <p:pic>
        <p:nvPicPr>
          <p:cNvPr id="11" name="Bildobjekt 10" descr="9_1.jpg"/>
          <p:cNvPicPr>
            <a:picLocks noChangeAspect="1"/>
          </p:cNvPicPr>
          <p:nvPr/>
        </p:nvPicPr>
        <p:blipFill>
          <a:blip r:embed="rId3" cstate="print"/>
          <a:stretch>
            <a:fillRect/>
          </a:stretch>
        </p:blipFill>
        <p:spPr>
          <a:xfrm>
            <a:off x="1" y="5445224"/>
            <a:ext cx="1691680" cy="1412776"/>
          </a:xfrm>
          <a:prstGeom prst="rect">
            <a:avLst/>
          </a:prstGeom>
        </p:spPr>
      </p:pic>
      <p:pic>
        <p:nvPicPr>
          <p:cNvPr id="12" name="Bildobjekt 11" descr="11_1.jpg"/>
          <p:cNvPicPr>
            <a:picLocks noChangeAspect="1"/>
          </p:cNvPicPr>
          <p:nvPr/>
        </p:nvPicPr>
        <p:blipFill>
          <a:blip r:embed="rId4" cstate="print"/>
          <a:stretch>
            <a:fillRect/>
          </a:stretch>
        </p:blipFill>
        <p:spPr>
          <a:xfrm rot="-5400000">
            <a:off x="-50769" y="2327641"/>
            <a:ext cx="1800000" cy="1698462"/>
          </a:xfrm>
          <a:prstGeom prst="rect">
            <a:avLst/>
          </a:prstGeom>
        </p:spPr>
      </p:pic>
      <p:pic>
        <p:nvPicPr>
          <p:cNvPr id="13" name="Bildobjekt 12" descr="12_1.jpg"/>
          <p:cNvPicPr>
            <a:picLocks noChangeAspect="1"/>
          </p:cNvPicPr>
          <p:nvPr/>
        </p:nvPicPr>
        <p:blipFill>
          <a:blip r:embed="rId5" cstate="print"/>
          <a:stretch>
            <a:fillRect/>
          </a:stretch>
        </p:blipFill>
        <p:spPr>
          <a:xfrm>
            <a:off x="0" y="908718"/>
            <a:ext cx="1691680" cy="1376471"/>
          </a:xfrm>
          <a:prstGeom prst="rect">
            <a:avLst/>
          </a:prstGeom>
        </p:spPr>
      </p:pic>
      <p:pic>
        <p:nvPicPr>
          <p:cNvPr id="14" name="Bildobjekt 13" descr="fodd2.jpg"/>
          <p:cNvPicPr>
            <a:picLocks noChangeAspect="1"/>
          </p:cNvPicPr>
          <p:nvPr/>
        </p:nvPicPr>
        <p:blipFill>
          <a:blip r:embed="rId6" cstate="print"/>
          <a:stretch>
            <a:fillRect/>
          </a:stretch>
        </p:blipFill>
        <p:spPr>
          <a:xfrm>
            <a:off x="0" y="3789040"/>
            <a:ext cx="1691680" cy="1666496"/>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395536" y="2132856"/>
            <a:ext cx="6120680" cy="4104456"/>
          </a:xfrm>
        </p:spPr>
        <p:txBody>
          <a:bodyPr/>
          <a:lstStyle/>
          <a:p>
            <a:pPr>
              <a:buFont typeface="Arial" pitchFamily="34" charset="0"/>
              <a:buChar char="•"/>
            </a:pPr>
            <a:r>
              <a:rPr lang="sv-SE" sz="2400" b="1" dirty="0" smtClean="0">
                <a:solidFill>
                  <a:srgbClr val="00B050"/>
                </a:solidFill>
                <a:latin typeface="Arial" pitchFamily="34" charset="0"/>
                <a:cs typeface="Arial" pitchFamily="34" charset="0"/>
              </a:rPr>
              <a:t>Förstärkt kartering i de två nordligaste länen</a:t>
            </a:r>
          </a:p>
          <a:p>
            <a:pPr>
              <a:buFont typeface="Arial" pitchFamily="34" charset="0"/>
              <a:buChar char="•"/>
            </a:pPr>
            <a:r>
              <a:rPr lang="sv-SE" sz="2400" b="1" dirty="0" smtClean="0">
                <a:latin typeface="Arial" pitchFamily="34" charset="0"/>
                <a:cs typeface="Arial" pitchFamily="34" charset="0"/>
              </a:rPr>
              <a:t>Scanning av borrkärnearkivet</a:t>
            </a:r>
          </a:p>
          <a:p>
            <a:pPr>
              <a:buFont typeface="Arial" pitchFamily="34" charset="0"/>
              <a:buChar char="•"/>
            </a:pPr>
            <a:r>
              <a:rPr lang="sv-SE" sz="2400" b="1" dirty="0" smtClean="0">
                <a:latin typeface="Arial" pitchFamily="34" charset="0"/>
                <a:cs typeface="Arial" pitchFamily="34" charset="0"/>
              </a:rPr>
              <a:t>Nytt råd för gruvnäringens frågor</a:t>
            </a:r>
          </a:p>
          <a:p>
            <a:pPr>
              <a:buFont typeface="Arial" pitchFamily="34" charset="0"/>
              <a:buChar char="•"/>
            </a:pPr>
            <a:r>
              <a:rPr lang="sv-SE" sz="2400" b="1" dirty="0" smtClean="0">
                <a:latin typeface="Arial" pitchFamily="34" charset="0"/>
                <a:cs typeface="Arial" pitchFamily="34" charset="0"/>
              </a:rPr>
              <a:t>Renodlat prospekteringsråd (även Bergsstaten)</a:t>
            </a:r>
          </a:p>
          <a:p>
            <a:pPr>
              <a:buFont typeface="Arial" pitchFamily="34" charset="0"/>
              <a:buChar char="•"/>
            </a:pPr>
            <a:r>
              <a:rPr lang="sv-SE" sz="2400" b="1" dirty="0" smtClean="0">
                <a:latin typeface="Arial" pitchFamily="34" charset="0"/>
                <a:cs typeface="Arial" pitchFamily="34" charset="0"/>
              </a:rPr>
              <a:t>Ny enhet för gruvnäringens frågor (avfallsfrågor, miljö, utbildning)</a:t>
            </a:r>
            <a:endParaRPr lang="sv-SE" sz="2400" b="1" dirty="0">
              <a:latin typeface="Arial" pitchFamily="34" charset="0"/>
              <a:cs typeface="Arial" pitchFamily="34" charset="0"/>
            </a:endParaRPr>
          </a:p>
        </p:txBody>
      </p:sp>
      <p:sp>
        <p:nvSpPr>
          <p:cNvPr id="7" name="Rubrik 6"/>
          <p:cNvSpPr>
            <a:spLocks noGrp="1"/>
          </p:cNvSpPr>
          <p:nvPr>
            <p:ph type="ctrTitle"/>
          </p:nvPr>
        </p:nvSpPr>
        <p:spPr>
          <a:xfrm>
            <a:off x="539552" y="1412776"/>
            <a:ext cx="7772400" cy="1143000"/>
          </a:xfrm>
        </p:spPr>
        <p:txBody>
          <a:bodyPr/>
          <a:lstStyle/>
          <a:p>
            <a:r>
              <a:rPr lang="sv-SE" dirty="0" smtClean="0">
                <a:latin typeface="Arial" pitchFamily="34" charset="0"/>
                <a:cs typeface="Arial" pitchFamily="34" charset="0"/>
              </a:rPr>
              <a:t>SGU och mineralstrategin</a:t>
            </a:r>
            <a:endParaRPr lang="sv-SE" dirty="0">
              <a:latin typeface="Arial" pitchFamily="34" charset="0"/>
              <a:cs typeface="Arial" pitchFamily="34" charset="0"/>
            </a:endParaRPr>
          </a:p>
        </p:txBody>
      </p:sp>
      <p:grpSp>
        <p:nvGrpSpPr>
          <p:cNvPr id="8" name="Grupp 7"/>
          <p:cNvGrpSpPr/>
          <p:nvPr/>
        </p:nvGrpSpPr>
        <p:grpSpPr>
          <a:xfrm>
            <a:off x="6156176" y="2132856"/>
            <a:ext cx="2808312" cy="1200329"/>
            <a:chOff x="6156176" y="2132856"/>
            <a:chExt cx="2808312" cy="1200329"/>
          </a:xfrm>
        </p:grpSpPr>
        <p:sp>
          <p:nvSpPr>
            <p:cNvPr id="4" name="textruta 3"/>
            <p:cNvSpPr txBox="1"/>
            <p:nvPr/>
          </p:nvSpPr>
          <p:spPr>
            <a:xfrm>
              <a:off x="6804248" y="2132856"/>
              <a:ext cx="2160240" cy="1200329"/>
            </a:xfrm>
            <a:prstGeom prst="rect">
              <a:avLst/>
            </a:prstGeom>
            <a:solidFill>
              <a:schemeClr val="tx1">
                <a:alpha val="50196"/>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sv-SE" sz="3600" dirty="0" smtClean="0">
                  <a:solidFill>
                    <a:schemeClr val="bg1"/>
                  </a:solidFill>
                  <a:latin typeface="Arial" pitchFamily="34" charset="0"/>
                  <a:cs typeface="Arial" pitchFamily="34" charset="0"/>
                </a:rPr>
                <a:t>30 </a:t>
              </a:r>
              <a:r>
                <a:rPr lang="sv-SE" sz="3600" dirty="0" err="1" smtClean="0">
                  <a:solidFill>
                    <a:schemeClr val="bg1"/>
                  </a:solidFill>
                  <a:latin typeface="Arial" pitchFamily="34" charset="0"/>
                  <a:cs typeface="Arial" pitchFamily="34" charset="0"/>
                </a:rPr>
                <a:t>milj</a:t>
              </a:r>
              <a:r>
                <a:rPr lang="sv-SE" sz="3600" dirty="0" smtClean="0">
                  <a:solidFill>
                    <a:schemeClr val="bg1"/>
                  </a:solidFill>
                  <a:latin typeface="Arial" pitchFamily="34" charset="0"/>
                  <a:cs typeface="Arial" pitchFamily="34" charset="0"/>
                </a:rPr>
                <a:t> SEK/år</a:t>
              </a:r>
            </a:p>
          </p:txBody>
        </p:sp>
        <p:sp>
          <p:nvSpPr>
            <p:cNvPr id="10" name="Höger klammerparentes 9"/>
            <p:cNvSpPr/>
            <p:nvPr/>
          </p:nvSpPr>
          <p:spPr bwMode="auto">
            <a:xfrm>
              <a:off x="6156176" y="2132856"/>
              <a:ext cx="576064" cy="1152128"/>
            </a:xfrm>
            <a:prstGeom prst="rightBrace">
              <a:avLst/>
            </a:prstGeom>
            <a:solidFill>
              <a:schemeClr val="bg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verige.jpg"/>
          <p:cNvPicPr>
            <a:picLocks noChangeAspect="1"/>
          </p:cNvPicPr>
          <p:nvPr/>
        </p:nvPicPr>
        <p:blipFill>
          <a:blip r:embed="rId3" cstate="print"/>
          <a:stretch>
            <a:fillRect/>
          </a:stretch>
        </p:blipFill>
        <p:spPr>
          <a:xfrm>
            <a:off x="107504" y="3140968"/>
            <a:ext cx="1482593" cy="3263328"/>
          </a:xfrm>
          <a:prstGeom prst="rect">
            <a:avLst/>
          </a:prstGeom>
          <a:ln>
            <a:noFill/>
          </a:ln>
        </p:spPr>
      </p:pic>
      <p:pic>
        <p:nvPicPr>
          <p:cNvPr id="8" name="Bildobjekt 7" descr="bergkartering_276-3.jpg"/>
          <p:cNvPicPr>
            <a:picLocks noChangeAspect="1"/>
          </p:cNvPicPr>
          <p:nvPr/>
        </p:nvPicPr>
        <p:blipFill>
          <a:blip r:embed="rId4" cstate="print"/>
          <a:stretch>
            <a:fillRect/>
          </a:stretch>
        </p:blipFill>
        <p:spPr>
          <a:xfrm>
            <a:off x="107504" y="1052735"/>
            <a:ext cx="1339836" cy="1728193"/>
          </a:xfrm>
          <a:prstGeom prst="rect">
            <a:avLst/>
          </a:prstGeom>
        </p:spPr>
      </p:pic>
      <p:sp>
        <p:nvSpPr>
          <p:cNvPr id="7" name="Rubrik 6"/>
          <p:cNvSpPr>
            <a:spLocks noGrp="1"/>
          </p:cNvSpPr>
          <p:nvPr>
            <p:ph type="ctrTitle"/>
          </p:nvPr>
        </p:nvSpPr>
        <p:spPr>
          <a:xfrm>
            <a:off x="2339752" y="1052736"/>
            <a:ext cx="6408712" cy="576064"/>
          </a:xfrm>
        </p:spPr>
        <p:txBody>
          <a:bodyPr/>
          <a:lstStyle/>
          <a:p>
            <a:r>
              <a:rPr lang="sv-SE" dirty="0" smtClean="0">
                <a:latin typeface="Arial" pitchFamily="34" charset="0"/>
                <a:cs typeface="Arial" pitchFamily="34" charset="0"/>
              </a:rPr>
              <a:t>Förstärkt </a:t>
            </a:r>
            <a:r>
              <a:rPr lang="sv-SE" dirty="0" smtClean="0">
                <a:latin typeface="Arial" pitchFamily="34" charset="0"/>
                <a:cs typeface="Arial" pitchFamily="34" charset="0"/>
              </a:rPr>
              <a:t>karteringsprogram</a:t>
            </a:r>
            <a:endParaRPr lang="sv-SE" dirty="0">
              <a:latin typeface="Arial" pitchFamily="34" charset="0"/>
              <a:cs typeface="Arial" pitchFamily="34" charset="0"/>
            </a:endParaRPr>
          </a:p>
        </p:txBody>
      </p:sp>
      <p:sp>
        <p:nvSpPr>
          <p:cNvPr id="6" name="Underrubrik 5"/>
          <p:cNvSpPr>
            <a:spLocks noGrp="1"/>
          </p:cNvSpPr>
          <p:nvPr>
            <p:ph type="subTitle" idx="1"/>
          </p:nvPr>
        </p:nvSpPr>
        <p:spPr>
          <a:xfrm>
            <a:off x="2267744" y="1700808"/>
            <a:ext cx="6552728" cy="4320480"/>
          </a:xfrm>
        </p:spPr>
        <p:txBody>
          <a:bodyPr/>
          <a:lstStyle/>
          <a:p>
            <a:r>
              <a:rPr lang="sv-SE" b="1" dirty="0" smtClean="0">
                <a:solidFill>
                  <a:srgbClr val="00B050"/>
                </a:solidFill>
                <a:latin typeface="Arial" pitchFamily="34" charset="0"/>
                <a:cs typeface="Arial" pitchFamily="34" charset="0"/>
              </a:rPr>
              <a:t>Planering pågår</a:t>
            </a:r>
            <a:r>
              <a:rPr lang="sv-SE" b="1" dirty="0" smtClean="0">
                <a:solidFill>
                  <a:srgbClr val="00B050"/>
                </a:solidFill>
                <a:latin typeface="Arial" pitchFamily="34" charset="0"/>
                <a:cs typeface="Arial" pitchFamily="34" charset="0"/>
              </a:rPr>
              <a:t>…</a:t>
            </a:r>
          </a:p>
          <a:p>
            <a:endParaRPr lang="sv-SE" sz="1050" b="1" dirty="0" smtClean="0">
              <a:latin typeface="Arial" pitchFamily="34" charset="0"/>
              <a:cs typeface="Arial" pitchFamily="34" charset="0"/>
            </a:endParaRPr>
          </a:p>
          <a:p>
            <a:pPr>
              <a:buFont typeface="Arial" pitchFamily="34" charset="0"/>
              <a:buChar char="•"/>
            </a:pPr>
            <a:r>
              <a:rPr lang="sv-SE" sz="2400" b="1" dirty="0" smtClean="0">
                <a:latin typeface="Arial" pitchFamily="34" charset="0"/>
                <a:cs typeface="Arial" pitchFamily="34" charset="0"/>
              </a:rPr>
              <a:t>I de två nordligaste länen</a:t>
            </a:r>
          </a:p>
          <a:p>
            <a:pPr>
              <a:buFont typeface="Arial" pitchFamily="34" charset="0"/>
              <a:buChar char="•"/>
            </a:pPr>
            <a:endParaRPr lang="sv-SE" sz="2400" b="1" dirty="0" smtClean="0">
              <a:latin typeface="Arial" pitchFamily="34" charset="0"/>
              <a:cs typeface="Arial" pitchFamily="34" charset="0"/>
            </a:endParaRPr>
          </a:p>
          <a:p>
            <a:pPr>
              <a:buFont typeface="Arial" pitchFamily="34" charset="0"/>
              <a:buChar char="•"/>
            </a:pPr>
            <a:r>
              <a:rPr lang="sv-SE" sz="2400" b="1" dirty="0" smtClean="0">
                <a:latin typeface="Arial" pitchFamily="34" charset="0"/>
                <a:cs typeface="Arial" pitchFamily="34" charset="0"/>
              </a:rPr>
              <a:t>Samverkan med gruvnäringen</a:t>
            </a:r>
          </a:p>
          <a:p>
            <a:pPr>
              <a:buFont typeface="Arial" pitchFamily="34" charset="0"/>
              <a:buChar char="•"/>
            </a:pPr>
            <a:endParaRPr lang="sv-SE" sz="2400" b="1" dirty="0" smtClean="0">
              <a:latin typeface="Arial" pitchFamily="34" charset="0"/>
              <a:cs typeface="Arial" pitchFamily="34" charset="0"/>
            </a:endParaRPr>
          </a:p>
          <a:p>
            <a:pPr>
              <a:buFont typeface="Arial" pitchFamily="34" charset="0"/>
              <a:buChar char="•"/>
            </a:pPr>
            <a:r>
              <a:rPr lang="sv-SE" sz="2400" b="1" dirty="0" smtClean="0">
                <a:latin typeface="Arial" pitchFamily="34" charset="0"/>
                <a:cs typeface="Arial" pitchFamily="34" charset="0"/>
              </a:rPr>
              <a:t>Mycket tydligt inriktat för att ge prospekteringsunderlag</a:t>
            </a:r>
          </a:p>
          <a:p>
            <a:pPr>
              <a:buFont typeface="Arial" pitchFamily="34" charset="0"/>
              <a:buChar char="•"/>
            </a:pPr>
            <a:endParaRPr lang="sv-SE" sz="2400" b="1" dirty="0" smtClean="0">
              <a:latin typeface="Arial" pitchFamily="34" charset="0"/>
              <a:cs typeface="Arial" pitchFamily="34" charset="0"/>
            </a:endParaRPr>
          </a:p>
          <a:p>
            <a:pPr>
              <a:buFont typeface="Arial" pitchFamily="34" charset="0"/>
              <a:buChar char="•"/>
            </a:pPr>
            <a:r>
              <a:rPr lang="sv-SE" sz="2400" b="1" dirty="0" smtClean="0">
                <a:latin typeface="Arial" pitchFamily="34" charset="0"/>
                <a:cs typeface="Arial" pitchFamily="34" charset="0"/>
              </a:rPr>
              <a:t>Successiv redovisning av resultat</a:t>
            </a:r>
          </a:p>
          <a:p>
            <a:pPr>
              <a:buFont typeface="Arial" pitchFamily="34" charset="0"/>
              <a:buChar char="•"/>
            </a:pPr>
            <a:endParaRPr lang="sv-SE" sz="2400" b="1" dirty="0" smtClean="0">
              <a:latin typeface="Arial" pitchFamily="34" charset="0"/>
              <a:cs typeface="Arial" pitchFamily="34" charset="0"/>
            </a:endParaRPr>
          </a:p>
          <a:p>
            <a:pPr>
              <a:buFont typeface="Arial" pitchFamily="34" charset="0"/>
              <a:buChar char="•"/>
            </a:pPr>
            <a:r>
              <a:rPr lang="sv-SE" sz="2400" b="1" dirty="0" smtClean="0">
                <a:latin typeface="Arial" pitchFamily="34" charset="0"/>
                <a:cs typeface="Arial" pitchFamily="34" charset="0"/>
              </a:rPr>
              <a:t>Samarbete med Finland och Norge</a:t>
            </a:r>
          </a:p>
          <a:p>
            <a:pPr>
              <a:buFont typeface="Arial" pitchFamily="34" charset="0"/>
              <a:buChar char="•"/>
            </a:pPr>
            <a:endParaRPr lang="sv-SE"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395536" y="2132856"/>
            <a:ext cx="6120680" cy="4104456"/>
          </a:xfrm>
        </p:spPr>
        <p:txBody>
          <a:bodyPr/>
          <a:lstStyle/>
          <a:p>
            <a:pPr>
              <a:buFont typeface="Arial" pitchFamily="34" charset="0"/>
              <a:buChar char="•"/>
            </a:pPr>
            <a:r>
              <a:rPr lang="sv-SE" sz="2400" b="1" dirty="0" smtClean="0">
                <a:latin typeface="Arial" pitchFamily="34" charset="0"/>
                <a:cs typeface="Arial" pitchFamily="34" charset="0"/>
              </a:rPr>
              <a:t>Förstärkt kartering i de två nordligaste länen</a:t>
            </a:r>
          </a:p>
          <a:p>
            <a:pPr>
              <a:buFont typeface="Arial" pitchFamily="34" charset="0"/>
              <a:buChar char="•"/>
            </a:pPr>
            <a:r>
              <a:rPr lang="sv-SE" sz="2400" b="1" dirty="0" smtClean="0">
                <a:solidFill>
                  <a:srgbClr val="00B050"/>
                </a:solidFill>
                <a:latin typeface="Arial" pitchFamily="34" charset="0"/>
                <a:cs typeface="Arial" pitchFamily="34" charset="0"/>
              </a:rPr>
              <a:t>Scanning av borrkärnearkivet</a:t>
            </a:r>
          </a:p>
          <a:p>
            <a:pPr>
              <a:buFont typeface="Arial" pitchFamily="34" charset="0"/>
              <a:buChar char="•"/>
            </a:pPr>
            <a:r>
              <a:rPr lang="sv-SE" sz="2400" b="1" dirty="0" smtClean="0">
                <a:latin typeface="Arial" pitchFamily="34" charset="0"/>
                <a:cs typeface="Arial" pitchFamily="34" charset="0"/>
              </a:rPr>
              <a:t>Nytt råd för gruvnäringens frågor</a:t>
            </a:r>
          </a:p>
          <a:p>
            <a:pPr>
              <a:buFont typeface="Arial" pitchFamily="34" charset="0"/>
              <a:buChar char="•"/>
            </a:pPr>
            <a:r>
              <a:rPr lang="sv-SE" sz="2400" b="1" dirty="0" smtClean="0">
                <a:latin typeface="Arial" pitchFamily="34" charset="0"/>
                <a:cs typeface="Arial" pitchFamily="34" charset="0"/>
              </a:rPr>
              <a:t>Renodlat prospekteringsråd (även Bergsstaten)</a:t>
            </a:r>
          </a:p>
          <a:p>
            <a:pPr>
              <a:buFont typeface="Arial" pitchFamily="34" charset="0"/>
              <a:buChar char="•"/>
            </a:pPr>
            <a:r>
              <a:rPr lang="sv-SE" sz="2400" b="1" dirty="0" smtClean="0">
                <a:latin typeface="Arial" pitchFamily="34" charset="0"/>
                <a:cs typeface="Arial" pitchFamily="34" charset="0"/>
              </a:rPr>
              <a:t>Ny enhet för gruvnäringens frågor (avfallsfrågor, miljö, utbildning)</a:t>
            </a:r>
            <a:endParaRPr lang="sv-SE" sz="2400" b="1" dirty="0">
              <a:latin typeface="Arial" pitchFamily="34" charset="0"/>
              <a:cs typeface="Arial" pitchFamily="34" charset="0"/>
            </a:endParaRPr>
          </a:p>
        </p:txBody>
      </p:sp>
      <p:sp>
        <p:nvSpPr>
          <p:cNvPr id="7" name="Rubrik 6"/>
          <p:cNvSpPr>
            <a:spLocks noGrp="1"/>
          </p:cNvSpPr>
          <p:nvPr>
            <p:ph type="ctrTitle"/>
          </p:nvPr>
        </p:nvSpPr>
        <p:spPr>
          <a:xfrm>
            <a:off x="539552" y="1412776"/>
            <a:ext cx="7772400" cy="1143000"/>
          </a:xfrm>
        </p:spPr>
        <p:txBody>
          <a:bodyPr/>
          <a:lstStyle/>
          <a:p>
            <a:r>
              <a:rPr lang="sv-SE" dirty="0" smtClean="0">
                <a:latin typeface="Arial" pitchFamily="34" charset="0"/>
                <a:cs typeface="Arial" pitchFamily="34" charset="0"/>
              </a:rPr>
              <a:t>SGU och mineralstrategin</a:t>
            </a:r>
            <a:endParaRPr lang="sv-SE" dirty="0">
              <a:latin typeface="Arial" pitchFamily="34" charset="0"/>
              <a:cs typeface="Arial" pitchFamily="34" charset="0"/>
            </a:endParaRPr>
          </a:p>
        </p:txBody>
      </p:sp>
      <p:sp>
        <p:nvSpPr>
          <p:cNvPr id="4" name="textruta 3"/>
          <p:cNvSpPr txBox="1"/>
          <p:nvPr/>
        </p:nvSpPr>
        <p:spPr>
          <a:xfrm>
            <a:off x="6804248" y="2132856"/>
            <a:ext cx="2160240" cy="1200329"/>
          </a:xfrm>
          <a:prstGeom prst="rect">
            <a:avLst/>
          </a:prstGeom>
          <a:solidFill>
            <a:schemeClr val="tx1">
              <a:alpha val="50196"/>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sv-SE" sz="3600" dirty="0" smtClean="0">
                <a:solidFill>
                  <a:schemeClr val="bg1"/>
                </a:solidFill>
                <a:latin typeface="Arial" pitchFamily="34" charset="0"/>
                <a:cs typeface="Arial" pitchFamily="34" charset="0"/>
              </a:rPr>
              <a:t>30 </a:t>
            </a:r>
            <a:r>
              <a:rPr lang="sv-SE" sz="3600" dirty="0" err="1" smtClean="0">
                <a:solidFill>
                  <a:schemeClr val="bg1"/>
                </a:solidFill>
                <a:latin typeface="Arial" pitchFamily="34" charset="0"/>
                <a:cs typeface="Arial" pitchFamily="34" charset="0"/>
              </a:rPr>
              <a:t>milj</a:t>
            </a:r>
            <a:r>
              <a:rPr lang="sv-SE" sz="3600" dirty="0" smtClean="0">
                <a:solidFill>
                  <a:schemeClr val="bg1"/>
                </a:solidFill>
                <a:latin typeface="Arial" pitchFamily="34" charset="0"/>
                <a:cs typeface="Arial" pitchFamily="34" charset="0"/>
              </a:rPr>
              <a:t> SEK/år</a:t>
            </a:r>
          </a:p>
        </p:txBody>
      </p:sp>
      <p:sp>
        <p:nvSpPr>
          <p:cNvPr id="10" name="Höger klammerparentes 9"/>
          <p:cNvSpPr/>
          <p:nvPr/>
        </p:nvSpPr>
        <p:spPr bwMode="auto">
          <a:xfrm>
            <a:off x="6156176" y="2132856"/>
            <a:ext cx="576064" cy="1152128"/>
          </a:xfrm>
          <a:prstGeom prst="rightBrace">
            <a:avLst/>
          </a:prstGeom>
          <a:solidFill>
            <a:schemeClr val="bg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251520" y="1124744"/>
            <a:ext cx="7772400" cy="1143000"/>
          </a:xfrm>
        </p:spPr>
        <p:txBody>
          <a:bodyPr/>
          <a:lstStyle/>
          <a:p>
            <a:r>
              <a:rPr lang="sv-SE" dirty="0" smtClean="0">
                <a:latin typeface="Arial" pitchFamily="34" charset="0"/>
                <a:cs typeface="Arial" pitchFamily="34" charset="0"/>
              </a:rPr>
              <a:t>Scanning av borrkärnor</a:t>
            </a:r>
            <a:endParaRPr lang="sv-SE" dirty="0">
              <a:latin typeface="Arial" pitchFamily="34" charset="0"/>
              <a:cs typeface="Arial" pitchFamily="34" charset="0"/>
            </a:endParaRPr>
          </a:p>
        </p:txBody>
      </p:sp>
      <p:pic>
        <p:nvPicPr>
          <p:cNvPr id="8" name="Bildobjekt 7" descr="hylogger.jpg"/>
          <p:cNvPicPr>
            <a:picLocks noChangeAspect="1"/>
          </p:cNvPicPr>
          <p:nvPr/>
        </p:nvPicPr>
        <p:blipFill>
          <a:blip r:embed="rId3" cstate="print"/>
          <a:stretch>
            <a:fillRect/>
          </a:stretch>
        </p:blipFill>
        <p:spPr>
          <a:xfrm>
            <a:off x="6444208" y="1268760"/>
            <a:ext cx="2481054" cy="2376264"/>
          </a:xfrm>
          <a:prstGeom prst="rect">
            <a:avLst/>
          </a:prstGeom>
        </p:spPr>
      </p:pic>
      <p:pic>
        <p:nvPicPr>
          <p:cNvPr id="9" name="Picture 2" descr="J:\PAGAENDE_PROJEKT\powerpoint\under_arbete\ppt_forslag_201102\senaste-versionen\mineralresurser\kärnarkiv1.JPG"/>
          <p:cNvPicPr>
            <a:picLocks noChangeAspect="1" noChangeArrowheads="1"/>
          </p:cNvPicPr>
          <p:nvPr/>
        </p:nvPicPr>
        <p:blipFill>
          <a:blip r:embed="rId4" cstate="print">
            <a:lum bright="10000" contrast="10000"/>
          </a:blip>
          <a:srcRect l="11766" t="11765" r="3667" b="8281"/>
          <a:stretch>
            <a:fillRect/>
          </a:stretch>
        </p:blipFill>
        <p:spPr bwMode="auto">
          <a:xfrm>
            <a:off x="5220766" y="4221088"/>
            <a:ext cx="3779217" cy="2263164"/>
          </a:xfrm>
          <a:prstGeom prst="rect">
            <a:avLst/>
          </a:prstGeom>
          <a:noFill/>
          <a:ln w="9525">
            <a:noFill/>
            <a:miter lim="800000"/>
            <a:headEnd/>
            <a:tailEnd/>
          </a:ln>
        </p:spPr>
      </p:pic>
      <p:sp>
        <p:nvSpPr>
          <p:cNvPr id="11" name="Rektangel 10"/>
          <p:cNvSpPr/>
          <p:nvPr/>
        </p:nvSpPr>
        <p:spPr>
          <a:xfrm>
            <a:off x="179512" y="1772816"/>
            <a:ext cx="5004048" cy="5139869"/>
          </a:xfrm>
          <a:prstGeom prst="rect">
            <a:avLst/>
          </a:prstGeom>
        </p:spPr>
        <p:txBody>
          <a:bodyPr wrap="square">
            <a:spAutoFit/>
          </a:bodyPr>
          <a:lstStyle/>
          <a:p>
            <a:r>
              <a:rPr lang="sv-SE" sz="2000" b="1" dirty="0" smtClean="0">
                <a:latin typeface="Arial" pitchFamily="34" charset="0"/>
                <a:cs typeface="Arial" pitchFamily="34" charset="0"/>
              </a:rPr>
              <a:t>Syfte</a:t>
            </a:r>
          </a:p>
          <a:p>
            <a:pPr>
              <a:buFont typeface="Arial" pitchFamily="34" charset="0"/>
              <a:buChar char="•"/>
            </a:pPr>
            <a:r>
              <a:rPr lang="sv-SE" sz="1800" dirty="0" smtClean="0">
                <a:latin typeface="Arial" pitchFamily="34" charset="0"/>
                <a:cs typeface="Arial" pitchFamily="34" charset="0"/>
              </a:rPr>
              <a:t>Ny kunskap om fyndigheter och malmbildning - mer effektivt utnyttjande av landets mineralresurser. </a:t>
            </a:r>
            <a:endParaRPr lang="sv-SE" sz="2000" b="1" dirty="0" smtClean="0">
              <a:latin typeface="Arial" pitchFamily="34" charset="0"/>
              <a:cs typeface="Arial" pitchFamily="34" charset="0"/>
            </a:endParaRPr>
          </a:p>
          <a:p>
            <a:endParaRPr lang="sv-SE" sz="1000" dirty="0" smtClean="0">
              <a:latin typeface="Arial" pitchFamily="34" charset="0"/>
              <a:cs typeface="Arial" pitchFamily="34" charset="0"/>
            </a:endParaRPr>
          </a:p>
          <a:p>
            <a:pPr>
              <a:buFont typeface="Arial" pitchFamily="34" charset="0"/>
              <a:buChar char="•"/>
            </a:pPr>
            <a:r>
              <a:rPr lang="sv-SE" sz="1800" dirty="0" smtClean="0">
                <a:latin typeface="Arial" pitchFamily="34" charset="0"/>
                <a:cs typeface="Arial" pitchFamily="34" charset="0"/>
              </a:rPr>
              <a:t>Med olika metoder ska det samlas in optiska, kemiska och fysiska parametrar från borrkärnor i </a:t>
            </a:r>
            <a:r>
              <a:rPr lang="sv-SE" sz="1800" dirty="0" err="1" smtClean="0">
                <a:latin typeface="Arial" pitchFamily="34" charset="0"/>
                <a:cs typeface="Arial" pitchFamily="34" charset="0"/>
              </a:rPr>
              <a:t>SGUs</a:t>
            </a:r>
            <a:r>
              <a:rPr lang="sv-SE" sz="1800" dirty="0" smtClean="0">
                <a:latin typeface="Arial" pitchFamily="34" charset="0"/>
                <a:cs typeface="Arial" pitchFamily="34" charset="0"/>
              </a:rPr>
              <a:t> borrkärnearkiv i Malå.</a:t>
            </a:r>
          </a:p>
          <a:p>
            <a:endParaRPr lang="sv-SE" sz="1000" dirty="0" smtClean="0">
              <a:latin typeface="Arial" pitchFamily="34" charset="0"/>
              <a:cs typeface="Arial" pitchFamily="34" charset="0"/>
            </a:endParaRPr>
          </a:p>
          <a:p>
            <a:endParaRPr lang="sv-SE" sz="1000" dirty="0" smtClean="0">
              <a:latin typeface="Arial" pitchFamily="34" charset="0"/>
              <a:cs typeface="Arial" pitchFamily="34" charset="0"/>
            </a:endParaRPr>
          </a:p>
          <a:p>
            <a:r>
              <a:rPr lang="sv-SE" sz="2000" b="1" dirty="0" smtClean="0">
                <a:latin typeface="Arial" pitchFamily="34" charset="0"/>
                <a:cs typeface="Arial" pitchFamily="34" charset="0"/>
              </a:rPr>
              <a:t>Användare</a:t>
            </a:r>
          </a:p>
          <a:p>
            <a:endParaRPr lang="sv-SE" sz="1000" dirty="0" smtClean="0">
              <a:latin typeface="Arial" pitchFamily="34" charset="0"/>
              <a:cs typeface="Arial" pitchFamily="34" charset="0"/>
            </a:endParaRPr>
          </a:p>
          <a:p>
            <a:pPr>
              <a:buFont typeface="Arial" pitchFamily="34" charset="0"/>
              <a:buChar char="•"/>
            </a:pPr>
            <a:r>
              <a:rPr lang="sv-SE" sz="1800" dirty="0" smtClean="0">
                <a:latin typeface="Arial" pitchFamily="34" charset="0"/>
                <a:cs typeface="Arial" pitchFamily="34" charset="0"/>
              </a:rPr>
              <a:t>Prospekteringsbolag och forskning.</a:t>
            </a:r>
          </a:p>
          <a:p>
            <a:endParaRPr lang="sv-SE" sz="1000" dirty="0" smtClean="0"/>
          </a:p>
          <a:p>
            <a:endParaRPr lang="sv-SE" sz="1000" dirty="0" smtClean="0"/>
          </a:p>
          <a:p>
            <a:r>
              <a:rPr lang="sv-SE" sz="2000" b="1" dirty="0" smtClean="0">
                <a:latin typeface="Arial" pitchFamily="34" charset="0"/>
                <a:cs typeface="Arial" pitchFamily="34" charset="0"/>
              </a:rPr>
              <a:t>Planering och genomförande</a:t>
            </a:r>
          </a:p>
          <a:p>
            <a:endParaRPr lang="sv-SE" sz="1000" dirty="0" smtClean="0"/>
          </a:p>
          <a:p>
            <a:pPr>
              <a:buFont typeface="Arial" pitchFamily="34" charset="0"/>
              <a:buChar char="•"/>
            </a:pPr>
            <a:r>
              <a:rPr lang="sv-SE" sz="1800" dirty="0" smtClean="0">
                <a:latin typeface="Arial" pitchFamily="34" charset="0"/>
                <a:cs typeface="Arial" pitchFamily="34" charset="0"/>
              </a:rPr>
              <a:t>Underlag till upphandling klart i vår.</a:t>
            </a:r>
          </a:p>
          <a:p>
            <a:pPr>
              <a:buFont typeface="Arial" pitchFamily="34" charset="0"/>
              <a:buChar char="•"/>
            </a:pPr>
            <a:endParaRPr lang="sv-SE" sz="1800" dirty="0" smtClean="0">
              <a:latin typeface="Arial" pitchFamily="34" charset="0"/>
              <a:cs typeface="Arial" pitchFamily="34" charset="0"/>
            </a:endParaRPr>
          </a:p>
          <a:p>
            <a:pPr>
              <a:buFont typeface="Arial" pitchFamily="34" charset="0"/>
              <a:buChar char="•"/>
            </a:pPr>
            <a:r>
              <a:rPr lang="sv-SE" sz="1800" dirty="0" smtClean="0">
                <a:latin typeface="Arial" pitchFamily="34" charset="0"/>
                <a:cs typeface="Arial" pitchFamily="34" charset="0"/>
              </a:rPr>
              <a:t>Data offentliggörs så snabbt som möjligt.</a:t>
            </a:r>
          </a:p>
          <a:p>
            <a:endParaRPr lang="sv-SE" sz="1800" dirty="0" smtClean="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5"/>
          <p:cNvSpPr txBox="1">
            <a:spLocks/>
          </p:cNvSpPr>
          <p:nvPr/>
        </p:nvSpPr>
        <p:spPr bwMode="auto">
          <a:xfrm>
            <a:off x="431032" y="2420888"/>
            <a:ext cx="8712968"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sv-SE" sz="2800" b="1" i="0" u="none" strike="noStrike" kern="0" cap="none" spc="0" normalizeH="0" baseline="0" noProof="0" dirty="0" smtClean="0">
                <a:ln>
                  <a:noFill/>
                </a:ln>
                <a:effectLst/>
                <a:uLnTx/>
                <a:uFillTx/>
                <a:latin typeface="Arial" pitchFamily="34" charset="0"/>
                <a:ea typeface="+mn-ea"/>
                <a:cs typeface="Arial" pitchFamily="34" charset="0"/>
              </a:rPr>
              <a:t>Förstärkt kartering i de två nordligaste länen</a:t>
            </a:r>
          </a:p>
          <a:p>
            <a:pPr marL="0" marR="0" lvl="0" indent="0"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sv-SE" sz="2800" b="1" i="0" u="none" strike="noStrike" kern="0" cap="none" spc="0" normalizeH="0" baseline="0" noProof="0" dirty="0" smtClean="0">
                <a:ln>
                  <a:noFill/>
                </a:ln>
                <a:effectLst/>
                <a:uLnTx/>
                <a:uFillTx/>
                <a:latin typeface="Arial" pitchFamily="34" charset="0"/>
                <a:ea typeface="+mn-ea"/>
                <a:cs typeface="Arial" pitchFamily="34" charset="0"/>
              </a:rPr>
              <a:t>Scanning av borrkärnearkivet</a:t>
            </a:r>
          </a:p>
          <a:p>
            <a:pPr marL="0" marR="0" lvl="0" indent="0"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sv-SE" sz="2800" b="1" i="0" u="none" strike="noStrike" kern="0" cap="none" spc="0" normalizeH="0" baseline="0" noProof="0" dirty="0" smtClean="0">
                <a:ln>
                  <a:noFill/>
                </a:ln>
                <a:solidFill>
                  <a:srgbClr val="00B050"/>
                </a:solidFill>
                <a:effectLst/>
                <a:uLnTx/>
                <a:uFillTx/>
                <a:latin typeface="Arial" pitchFamily="34" charset="0"/>
                <a:ea typeface="+mn-ea"/>
                <a:cs typeface="Arial" pitchFamily="34" charset="0"/>
              </a:rPr>
              <a:t>Nytt råd för gruvnäringens frågor</a:t>
            </a:r>
          </a:p>
          <a:p>
            <a:pPr marL="0" marR="0" lvl="0" indent="0"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sv-SE" sz="2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Renodlat prospekteringsråd (även Bergsstaten)</a:t>
            </a:r>
          </a:p>
          <a:p>
            <a:pPr marL="0" marR="0" lvl="0" indent="0"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sv-SE" sz="2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Ny enhet för gruvnäringens frågor (avfallsfrågor, miljö, utbildning)</a:t>
            </a:r>
            <a:endParaRPr kumimoji="0" lang="sv-SE" sz="28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Rubrik 6"/>
          <p:cNvSpPr txBox="1">
            <a:spLocks/>
          </p:cNvSpPr>
          <p:nvPr/>
        </p:nvSpPr>
        <p:spPr bwMode="auto">
          <a:xfrm>
            <a:off x="539552" y="1412776"/>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36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SGU och mineralstrategin</a:t>
            </a:r>
            <a:endParaRPr kumimoji="0" lang="sv-SE" sz="36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683568" y="2060848"/>
            <a:ext cx="7992888" cy="4797152"/>
          </a:xfrm>
        </p:spPr>
        <p:txBody>
          <a:bodyPr/>
          <a:lstStyle/>
          <a:p>
            <a:pPr>
              <a:buFont typeface="Arial" pitchFamily="34" charset="0"/>
              <a:buChar char="•"/>
            </a:pPr>
            <a:r>
              <a:rPr lang="sv-SE" sz="2000" b="1" dirty="0" smtClean="0">
                <a:latin typeface="Arial" pitchFamily="34" charset="0"/>
                <a:cs typeface="Arial" pitchFamily="34" charset="0"/>
              </a:rPr>
              <a:t>Deltagare </a:t>
            </a:r>
          </a:p>
          <a:p>
            <a:r>
              <a:rPr lang="sv-SE" sz="2000" b="1" dirty="0" smtClean="0">
                <a:latin typeface="Arial" pitchFamily="34" charset="0"/>
                <a:cs typeface="Arial" pitchFamily="34" charset="0"/>
              </a:rPr>
              <a:t>Gruvföretag, </a:t>
            </a:r>
            <a:r>
              <a:rPr lang="sv-SE" sz="2000" b="1" dirty="0" err="1" smtClean="0">
                <a:latin typeface="Arial" pitchFamily="34" charset="0"/>
                <a:cs typeface="Arial" pitchFamily="34" charset="0"/>
              </a:rPr>
              <a:t>SveMin</a:t>
            </a:r>
            <a:r>
              <a:rPr lang="sv-SE" sz="2000" b="1" dirty="0" smtClean="0">
                <a:latin typeface="Arial" pitchFamily="34" charset="0"/>
                <a:cs typeface="Arial" pitchFamily="34" charset="0"/>
              </a:rPr>
              <a:t>, Naturvårdsverket, Tillväxtverket, länsstyrelser, Vinnova, forskare.</a:t>
            </a:r>
          </a:p>
          <a:p>
            <a:endParaRPr lang="sv-SE" sz="2000" b="1" dirty="0" smtClean="0">
              <a:latin typeface="Arial" pitchFamily="34" charset="0"/>
              <a:cs typeface="Arial" pitchFamily="34" charset="0"/>
            </a:endParaRPr>
          </a:p>
          <a:p>
            <a:pPr>
              <a:buFont typeface="Arial" pitchFamily="34" charset="0"/>
              <a:buChar char="•"/>
            </a:pPr>
            <a:r>
              <a:rPr lang="sv-SE" sz="2000" b="1" dirty="0" smtClean="0">
                <a:latin typeface="Arial" pitchFamily="34" charset="0"/>
                <a:cs typeface="Arial" pitchFamily="34" charset="0"/>
              </a:rPr>
              <a:t>Syfte </a:t>
            </a:r>
          </a:p>
          <a:p>
            <a:r>
              <a:rPr lang="sv-SE" sz="2000" b="1" dirty="0" smtClean="0">
                <a:latin typeface="Arial" pitchFamily="34" charset="0"/>
                <a:cs typeface="Arial" pitchFamily="34" charset="0"/>
              </a:rPr>
              <a:t>utgöra en plattform för konstruktiva </a:t>
            </a:r>
          </a:p>
          <a:p>
            <a:r>
              <a:rPr lang="sv-SE" sz="2000" b="1" dirty="0" smtClean="0">
                <a:latin typeface="Arial" pitchFamily="34" charset="0"/>
                <a:cs typeface="Arial" pitchFamily="34" charset="0"/>
              </a:rPr>
              <a:t>diskussioner om förutsättningar och villkor för </a:t>
            </a:r>
          </a:p>
          <a:p>
            <a:r>
              <a:rPr lang="sv-SE" sz="2000" b="1" dirty="0" smtClean="0">
                <a:latin typeface="Arial" pitchFamily="34" charset="0"/>
                <a:cs typeface="Arial" pitchFamily="34" charset="0"/>
              </a:rPr>
              <a:t>gruvnäringen i Sverige.</a:t>
            </a:r>
          </a:p>
          <a:p>
            <a:endParaRPr lang="sv-SE" sz="2000" dirty="0" smtClean="0"/>
          </a:p>
          <a:p>
            <a:pPr>
              <a:buFont typeface="Arial" pitchFamily="34" charset="0"/>
              <a:buChar char="•"/>
            </a:pPr>
            <a:r>
              <a:rPr lang="sv-SE" sz="2000" b="1" dirty="0" smtClean="0">
                <a:latin typeface="Arial" pitchFamily="34" charset="0"/>
                <a:cs typeface="Arial" pitchFamily="34" charset="0"/>
              </a:rPr>
              <a:t>Mål</a:t>
            </a:r>
          </a:p>
          <a:p>
            <a:r>
              <a:rPr lang="sv-SE" sz="2000" b="1" dirty="0" smtClean="0">
                <a:latin typeface="Arial" pitchFamily="34" charset="0"/>
                <a:cs typeface="Arial" pitchFamily="34" charset="0"/>
              </a:rPr>
              <a:t>skapa klarhet och förutsägbarhet för </a:t>
            </a:r>
          </a:p>
          <a:p>
            <a:r>
              <a:rPr lang="sv-SE" sz="2000" b="1" dirty="0" smtClean="0">
                <a:latin typeface="Arial" pitchFamily="34" charset="0"/>
                <a:cs typeface="Arial" pitchFamily="34" charset="0"/>
              </a:rPr>
              <a:t>ekonomisk tillväxt och ett hållbart företagande </a:t>
            </a:r>
          </a:p>
          <a:p>
            <a:r>
              <a:rPr lang="sv-SE" sz="2000" b="1" dirty="0" smtClean="0">
                <a:latin typeface="Arial" pitchFamily="34" charset="0"/>
                <a:cs typeface="Arial" pitchFamily="34" charset="0"/>
              </a:rPr>
              <a:t>inom gruvnäringen.</a:t>
            </a:r>
          </a:p>
          <a:p>
            <a:endParaRPr lang="sv-SE" dirty="0" smtClean="0"/>
          </a:p>
          <a:p>
            <a:endParaRPr lang="sv-SE" dirty="0" smtClean="0"/>
          </a:p>
          <a:p>
            <a:endParaRPr lang="sv-SE" b="1" dirty="0" smtClean="0"/>
          </a:p>
          <a:p>
            <a:endParaRPr lang="sv-SE" dirty="0" smtClean="0"/>
          </a:p>
          <a:p>
            <a:endParaRPr lang="sv-SE" dirty="0" smtClean="0"/>
          </a:p>
          <a:p>
            <a:endParaRPr lang="sv-SE" dirty="0" smtClean="0"/>
          </a:p>
          <a:p>
            <a:pPr>
              <a:buFont typeface="Arial" pitchFamily="34" charset="0"/>
              <a:buChar char="•"/>
            </a:pPr>
            <a:endParaRPr lang="sv-SE" dirty="0"/>
          </a:p>
        </p:txBody>
      </p:sp>
      <p:sp>
        <p:nvSpPr>
          <p:cNvPr id="7" name="Rubrik 6"/>
          <p:cNvSpPr>
            <a:spLocks noGrp="1"/>
          </p:cNvSpPr>
          <p:nvPr>
            <p:ph type="ctrTitle"/>
          </p:nvPr>
        </p:nvSpPr>
        <p:spPr>
          <a:xfrm>
            <a:off x="467544" y="1124744"/>
            <a:ext cx="7772400" cy="1143000"/>
          </a:xfrm>
        </p:spPr>
        <p:txBody>
          <a:bodyPr/>
          <a:lstStyle/>
          <a:p>
            <a:r>
              <a:rPr lang="sv-SE" dirty="0" err="1" smtClean="0">
                <a:latin typeface="Arial" pitchFamily="34" charset="0"/>
                <a:cs typeface="Arial" pitchFamily="34" charset="0"/>
              </a:rPr>
              <a:t>SGUs</a:t>
            </a:r>
            <a:r>
              <a:rPr lang="sv-SE" dirty="0" smtClean="0">
                <a:latin typeface="Arial" pitchFamily="34" charset="0"/>
                <a:cs typeface="Arial" pitchFamily="34" charset="0"/>
              </a:rPr>
              <a:t> gruvnäringsråd</a:t>
            </a:r>
            <a:endParaRPr lang="sv-SE"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539552" y="2132856"/>
            <a:ext cx="8280920" cy="3168352"/>
          </a:xfrm>
        </p:spPr>
        <p:txBody>
          <a:bodyPr/>
          <a:lstStyle/>
          <a:p>
            <a:r>
              <a:rPr lang="sv-SE" sz="3200" b="1" dirty="0" smtClean="0">
                <a:latin typeface="Arial" pitchFamily="34" charset="0"/>
                <a:cs typeface="Arial" pitchFamily="34" charset="0"/>
              </a:rPr>
              <a:t>Planering pågår </a:t>
            </a:r>
            <a:r>
              <a:rPr lang="sv-SE" dirty="0" smtClean="0">
                <a:latin typeface="Arial" pitchFamily="34" charset="0"/>
                <a:cs typeface="Arial" pitchFamily="34" charset="0"/>
              </a:rPr>
              <a:t>- </a:t>
            </a:r>
            <a:r>
              <a:rPr lang="sv-SE" b="1" dirty="0" smtClean="0">
                <a:latin typeface="Arial" pitchFamily="34" charset="0"/>
                <a:cs typeface="Arial" pitchFamily="34" charset="0"/>
              </a:rPr>
              <a:t>ca 5 seminarier tillsammans med </a:t>
            </a:r>
            <a:r>
              <a:rPr lang="sv-SE" b="1" dirty="0" err="1" smtClean="0">
                <a:latin typeface="Arial" pitchFamily="34" charset="0"/>
                <a:cs typeface="Arial" pitchFamily="34" charset="0"/>
              </a:rPr>
              <a:t>SveMin</a:t>
            </a:r>
            <a:r>
              <a:rPr lang="sv-SE" b="1" dirty="0" smtClean="0">
                <a:latin typeface="Arial" pitchFamily="34" charset="0"/>
                <a:cs typeface="Arial" pitchFamily="34" charset="0"/>
              </a:rPr>
              <a:t> </a:t>
            </a:r>
          </a:p>
          <a:p>
            <a:endParaRPr lang="sv-SE" dirty="0" smtClean="0">
              <a:latin typeface="Arial" pitchFamily="34" charset="0"/>
              <a:cs typeface="Arial" pitchFamily="34" charset="0"/>
            </a:endParaRPr>
          </a:p>
          <a:p>
            <a:r>
              <a:rPr lang="sv-SE" sz="3200" b="1" dirty="0" smtClean="0">
                <a:latin typeface="Arial" pitchFamily="34" charset="0"/>
                <a:cs typeface="Arial" pitchFamily="34" charset="0"/>
              </a:rPr>
              <a:t>Teman</a:t>
            </a:r>
            <a:r>
              <a:rPr lang="sv-SE" b="1" dirty="0" smtClean="0">
                <a:latin typeface="Arial" pitchFamily="34" charset="0"/>
                <a:cs typeface="Arial" pitchFamily="34" charset="0"/>
              </a:rPr>
              <a:t>: kommer att omfatta frågeställningar av vikt för en gynnsam och hållbar utveckling av Sverige som gruvnation. Bland annat ska tillståndsfrågor, miljöaspekter, EU, statens och företagens roller belysas. </a:t>
            </a:r>
          </a:p>
          <a:p>
            <a:endParaRPr lang="sv-SE" dirty="0"/>
          </a:p>
        </p:txBody>
      </p:sp>
      <p:sp>
        <p:nvSpPr>
          <p:cNvPr id="7" name="Rubrik 6"/>
          <p:cNvSpPr>
            <a:spLocks noGrp="1"/>
          </p:cNvSpPr>
          <p:nvPr>
            <p:ph type="ctrTitle"/>
          </p:nvPr>
        </p:nvSpPr>
        <p:spPr>
          <a:xfrm>
            <a:off x="539552" y="1124744"/>
            <a:ext cx="7772400" cy="1143000"/>
          </a:xfrm>
        </p:spPr>
        <p:txBody>
          <a:bodyPr/>
          <a:lstStyle/>
          <a:p>
            <a:r>
              <a:rPr lang="sv-SE" dirty="0" smtClean="0">
                <a:latin typeface="Arial" pitchFamily="34" charset="0"/>
                <a:cs typeface="Arial" pitchFamily="34" charset="0"/>
              </a:rPr>
              <a:t>Seminarieserie 2012</a:t>
            </a:r>
            <a:endParaRPr lang="sv-SE"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500063" y="1341438"/>
            <a:ext cx="7772400" cy="1367482"/>
          </a:xfrm>
        </p:spPr>
        <p:txBody>
          <a:bodyPr/>
          <a:lstStyle/>
          <a:p>
            <a:pPr lvl="0">
              <a:defRPr/>
            </a:pPr>
            <a:r>
              <a:rPr lang="sv-SE" dirty="0" smtClean="0">
                <a:latin typeface="Arial" pitchFamily="34" charset="0"/>
                <a:cs typeface="Arial" pitchFamily="34" charset="0"/>
              </a:rPr>
              <a:t>SGU och mineralstrategin</a:t>
            </a:r>
            <a:br>
              <a:rPr lang="sv-SE" dirty="0" smtClean="0">
                <a:latin typeface="Arial" pitchFamily="34" charset="0"/>
                <a:cs typeface="Arial" pitchFamily="34" charset="0"/>
              </a:rPr>
            </a:br>
            <a:endParaRPr lang="sv-SE" dirty="0">
              <a:latin typeface="Arial" pitchFamily="34" charset="0"/>
              <a:cs typeface="Arial" pitchFamily="34" charset="0"/>
            </a:endParaRPr>
          </a:p>
        </p:txBody>
      </p:sp>
      <p:sp>
        <p:nvSpPr>
          <p:cNvPr id="2051" name="Underrubrik 2"/>
          <p:cNvSpPr>
            <a:spLocks noGrp="1"/>
          </p:cNvSpPr>
          <p:nvPr>
            <p:ph type="subTitle" idx="1"/>
          </p:nvPr>
        </p:nvSpPr>
        <p:spPr>
          <a:xfrm>
            <a:off x="395536" y="2276872"/>
            <a:ext cx="8137525" cy="1008062"/>
          </a:xfrm>
        </p:spPr>
        <p:txBody>
          <a:bodyPr/>
          <a:lstStyle/>
          <a:p>
            <a:pPr eaLnBrk="1" hangingPunct="1"/>
            <a:r>
              <a:rPr lang="sv-SE" sz="2400" b="1" dirty="0" smtClean="0">
                <a:solidFill>
                  <a:srgbClr val="00B050"/>
                </a:solidFill>
                <a:latin typeface="Arial" charset="0"/>
                <a:cs typeface="Arial" charset="0"/>
              </a:rPr>
              <a:t>”SGU ska bistå regeringen i framtagandet av en svensk mineralstrategi”</a:t>
            </a:r>
          </a:p>
        </p:txBody>
      </p:sp>
      <p:sp>
        <p:nvSpPr>
          <p:cNvPr id="6" name="textruta 5"/>
          <p:cNvSpPr txBox="1"/>
          <p:nvPr/>
        </p:nvSpPr>
        <p:spPr>
          <a:xfrm>
            <a:off x="323528" y="3212976"/>
            <a:ext cx="5139548" cy="400110"/>
          </a:xfrm>
          <a:prstGeom prst="rect">
            <a:avLst/>
          </a:prstGeom>
          <a:noFill/>
        </p:spPr>
        <p:txBody>
          <a:bodyPr wrap="none" rtlCol="0">
            <a:spAutoFit/>
          </a:bodyPr>
          <a:lstStyle/>
          <a:p>
            <a:r>
              <a:rPr lang="sv-SE" sz="2000" b="1" dirty="0" smtClean="0">
                <a:latin typeface="Arial" pitchFamily="34" charset="0"/>
                <a:cs typeface="Arial" pitchFamily="34" charset="0"/>
              </a:rPr>
              <a:t>(ur regleringsbrevet för budgetåret 2012)</a:t>
            </a:r>
            <a:endParaRPr lang="sv-SE" sz="2000" b="1" dirty="0">
              <a:latin typeface="Arial" pitchFamily="34" charset="0"/>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5615608" y="3140968"/>
            <a:ext cx="3528392" cy="3880019"/>
          </a:xfrm>
          <a:prstGeom prst="rect">
            <a:avLst/>
          </a:prstGeom>
          <a:noFill/>
          <a:ln w="9525">
            <a:noFill/>
            <a:miter lim="800000"/>
            <a:headEnd/>
            <a:tailEnd/>
          </a:ln>
        </p:spPr>
      </p:pic>
      <p:sp>
        <p:nvSpPr>
          <p:cNvPr id="7" name="textruta 6"/>
          <p:cNvSpPr txBox="1"/>
          <p:nvPr/>
        </p:nvSpPr>
        <p:spPr>
          <a:xfrm>
            <a:off x="6012160" y="3068960"/>
            <a:ext cx="1877437" cy="461665"/>
          </a:xfrm>
          <a:prstGeom prst="rect">
            <a:avLst/>
          </a:prstGeom>
          <a:noFill/>
        </p:spPr>
        <p:txBody>
          <a:bodyPr wrap="none" rtlCol="0">
            <a:spAutoFit/>
          </a:bodyPr>
          <a:lstStyle/>
          <a:p>
            <a:r>
              <a:rPr lang="sv-SE" dirty="0" smtClean="0">
                <a:solidFill>
                  <a:srgbClr val="FF0000"/>
                </a:solidFill>
              </a:rPr>
              <a:t>___________</a:t>
            </a:r>
            <a:endParaRPr lang="sv-SE" dirty="0">
              <a:solidFill>
                <a:srgbClr val="FF0000"/>
              </a:solidFill>
            </a:endParaRPr>
          </a:p>
        </p:txBody>
      </p:sp>
      <p:cxnSp>
        <p:nvCxnSpPr>
          <p:cNvPr id="9" name="Rak pil 8"/>
          <p:cNvCxnSpPr/>
          <p:nvPr/>
        </p:nvCxnSpPr>
        <p:spPr bwMode="auto">
          <a:xfrm flipH="1">
            <a:off x="3779912" y="3501008"/>
            <a:ext cx="2232248" cy="158417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0" name="textruta 9"/>
          <p:cNvSpPr txBox="1"/>
          <p:nvPr/>
        </p:nvSpPr>
        <p:spPr>
          <a:xfrm>
            <a:off x="1403648" y="5229200"/>
            <a:ext cx="3390672" cy="646331"/>
          </a:xfrm>
          <a:prstGeom prst="rect">
            <a:avLst/>
          </a:prstGeom>
          <a:noFill/>
        </p:spPr>
        <p:txBody>
          <a:bodyPr wrap="none" rtlCol="0">
            <a:spAutoFit/>
          </a:bodyPr>
          <a:lstStyle/>
          <a:p>
            <a:r>
              <a:rPr lang="sv-SE" sz="3600" b="1" dirty="0" smtClean="0">
                <a:latin typeface="Arial" pitchFamily="34" charset="0"/>
                <a:cs typeface="Arial" pitchFamily="34" charset="0"/>
              </a:rPr>
              <a:t>SGU är i gång!</a:t>
            </a:r>
            <a:endParaRPr lang="sv-SE" sz="36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organisationsschema-2012_564.gif"/>
          <p:cNvPicPr>
            <a:picLocks noChangeAspect="1"/>
          </p:cNvPicPr>
          <p:nvPr/>
        </p:nvPicPr>
        <p:blipFill>
          <a:blip r:embed="rId3" cstate="print"/>
          <a:stretch>
            <a:fillRect/>
          </a:stretch>
        </p:blipFill>
        <p:spPr>
          <a:xfrm>
            <a:off x="611560" y="1412776"/>
            <a:ext cx="7144893" cy="5041964"/>
          </a:xfrm>
          <a:prstGeom prst="rect">
            <a:avLst/>
          </a:prstGeom>
        </p:spPr>
      </p:pic>
      <p:sp>
        <p:nvSpPr>
          <p:cNvPr id="7" name="Ellips 6"/>
          <p:cNvSpPr/>
          <p:nvPr/>
        </p:nvSpPr>
        <p:spPr bwMode="auto">
          <a:xfrm>
            <a:off x="179512" y="4005064"/>
            <a:ext cx="2088232" cy="2520280"/>
          </a:xfrm>
          <a:prstGeom prst="ellipse">
            <a:avLst/>
          </a:prstGeom>
          <a:solidFill>
            <a:schemeClr val="bg1">
              <a:alpha val="0"/>
            </a:schemeClr>
          </a:solidFill>
          <a:ln w="698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IMG_0461.JPG"/>
          <p:cNvPicPr>
            <a:picLocks noChangeAspect="1"/>
          </p:cNvPicPr>
          <p:nvPr/>
        </p:nvPicPr>
        <p:blipFill>
          <a:blip r:embed="rId3" cstate="print"/>
          <a:stretch>
            <a:fillRect/>
          </a:stretch>
        </p:blipFill>
        <p:spPr>
          <a:xfrm>
            <a:off x="0" y="908720"/>
            <a:ext cx="9144000" cy="5949280"/>
          </a:xfrm>
          <a:prstGeom prst="rect">
            <a:avLst/>
          </a:prstGeom>
        </p:spPr>
      </p:pic>
      <p:sp>
        <p:nvSpPr>
          <p:cNvPr id="6" name="Underrubrik 5"/>
          <p:cNvSpPr>
            <a:spLocks noGrp="1"/>
          </p:cNvSpPr>
          <p:nvPr>
            <p:ph type="subTitle" idx="1"/>
          </p:nvPr>
        </p:nvSpPr>
        <p:spPr>
          <a:xfrm>
            <a:off x="1547664" y="2492896"/>
            <a:ext cx="6400800" cy="1752600"/>
          </a:xfrm>
        </p:spPr>
        <p:txBody>
          <a:bodyPr/>
          <a:lstStyle/>
          <a:p>
            <a:r>
              <a:rPr lang="sv-S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Tack för uppmärksamheten!</a:t>
            </a:r>
            <a:endParaRPr lang="sv-SE"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500063" y="1341438"/>
            <a:ext cx="7772400" cy="719137"/>
          </a:xfrm>
        </p:spPr>
        <p:txBody>
          <a:bodyPr/>
          <a:lstStyle/>
          <a:p>
            <a:pPr eaLnBrk="1" hangingPunct="1"/>
            <a:r>
              <a:rPr lang="sv-SE" dirty="0" smtClean="0">
                <a:latin typeface="Arial" charset="0"/>
                <a:cs typeface="Arial" charset="0"/>
              </a:rPr>
              <a:t>Mineralresurser</a:t>
            </a:r>
            <a:endParaRPr lang="sv-SE" sz="2700" dirty="0" smtClean="0">
              <a:latin typeface="Arial" charset="0"/>
              <a:cs typeface="Arial" charset="0"/>
            </a:endParaRPr>
          </a:p>
        </p:txBody>
      </p:sp>
      <p:sp>
        <p:nvSpPr>
          <p:cNvPr id="2051" name="Underrubrik 2"/>
          <p:cNvSpPr>
            <a:spLocks noGrp="1"/>
          </p:cNvSpPr>
          <p:nvPr>
            <p:ph type="subTitle" idx="1"/>
          </p:nvPr>
        </p:nvSpPr>
        <p:spPr>
          <a:xfrm>
            <a:off x="395288" y="2205038"/>
            <a:ext cx="8137525" cy="1008062"/>
          </a:xfrm>
        </p:spPr>
        <p:txBody>
          <a:bodyPr/>
          <a:lstStyle/>
          <a:p>
            <a:pPr eaLnBrk="1" hangingPunct="1"/>
            <a:r>
              <a:rPr lang="sv-SE" sz="2400" b="1" dirty="0" smtClean="0">
                <a:solidFill>
                  <a:schemeClr val="tx2"/>
                </a:solidFill>
                <a:latin typeface="Arial" charset="0"/>
                <a:cs typeface="Arial" charset="0"/>
              </a:rPr>
              <a:t>Berggrund och geokemi, </a:t>
            </a:r>
          </a:p>
          <a:p>
            <a:pPr eaLnBrk="1" hangingPunct="1"/>
            <a:r>
              <a:rPr lang="sv-SE" sz="2400" b="1" dirty="0" smtClean="0">
                <a:solidFill>
                  <a:schemeClr val="tx2"/>
                </a:solidFill>
                <a:latin typeface="Arial" charset="0"/>
                <a:cs typeface="Arial" charset="0"/>
              </a:rPr>
              <a:t>Geofysik </a:t>
            </a:r>
          </a:p>
          <a:p>
            <a:pPr eaLnBrk="1" hangingPunct="1"/>
            <a:r>
              <a:rPr lang="sv-SE" sz="2400" b="1" dirty="0" smtClean="0">
                <a:solidFill>
                  <a:schemeClr val="tx2"/>
                </a:solidFill>
                <a:latin typeface="Arial" charset="0"/>
                <a:cs typeface="Arial" charset="0"/>
              </a:rPr>
              <a:t>Mineralinformation </a:t>
            </a:r>
          </a:p>
          <a:p>
            <a:pPr eaLnBrk="1" hangingPunct="1"/>
            <a:r>
              <a:rPr lang="sv-SE" sz="2400" b="1" dirty="0" smtClean="0">
                <a:solidFill>
                  <a:schemeClr val="tx2"/>
                </a:solidFill>
                <a:latin typeface="Arial" charset="0"/>
                <a:cs typeface="Arial" charset="0"/>
              </a:rPr>
              <a:t>Gruvnäring </a:t>
            </a:r>
            <a:r>
              <a:rPr lang="sv-SE" sz="2400" b="1" dirty="0" smtClean="0">
                <a:solidFill>
                  <a:srgbClr val="00B050"/>
                </a:solidFill>
                <a:latin typeface="Arial" charset="0"/>
                <a:cs typeface="Arial" charset="0"/>
              </a:rPr>
              <a:t>NY fr.o.m. 2012-01-01!</a:t>
            </a:r>
          </a:p>
        </p:txBody>
      </p:sp>
      <p:pic>
        <p:nvPicPr>
          <p:cNvPr id="2052" name="Picture 3" descr="J:\PAGAENDE_PROJEKT\powerpoint\under_arbete_10\allmant_sgu\senaste-versionen\mineralresurser\berggrund\Bilder till Eva\Johan Jönberger\DSCN1529.JPG"/>
          <p:cNvPicPr>
            <a:picLocks noChangeAspect="1" noChangeArrowheads="1"/>
          </p:cNvPicPr>
          <p:nvPr/>
        </p:nvPicPr>
        <p:blipFill>
          <a:blip r:embed="rId3" cstate="print">
            <a:lum bright="10000" contrast="10000"/>
          </a:blip>
          <a:srcRect l="13794" t="9196" b="21529"/>
          <a:stretch>
            <a:fillRect/>
          </a:stretch>
        </p:blipFill>
        <p:spPr bwMode="auto">
          <a:xfrm>
            <a:off x="0" y="4059238"/>
            <a:ext cx="4572000" cy="2798762"/>
          </a:xfrm>
          <a:prstGeom prst="rect">
            <a:avLst/>
          </a:prstGeom>
          <a:noFill/>
          <a:ln w="9525">
            <a:noFill/>
            <a:miter lim="800000"/>
            <a:headEnd/>
            <a:tailEnd/>
          </a:ln>
        </p:spPr>
      </p:pic>
      <p:pic>
        <p:nvPicPr>
          <p:cNvPr id="2053" name="Picture 2" descr="J:\PAGAENDE_PROJEKT\powerpoint\under_arbete\ppt_forslag_201102\arbetsmaterial\mineralresurser\geofysik\seismik.JPG"/>
          <p:cNvPicPr>
            <a:picLocks noChangeAspect="1" noChangeArrowheads="1"/>
          </p:cNvPicPr>
          <p:nvPr/>
        </p:nvPicPr>
        <p:blipFill>
          <a:blip r:embed="rId4" cstate="print"/>
          <a:srcRect b="17583"/>
          <a:stretch>
            <a:fillRect/>
          </a:stretch>
        </p:blipFill>
        <p:spPr bwMode="auto">
          <a:xfrm>
            <a:off x="4572000" y="4059238"/>
            <a:ext cx="4572000" cy="2825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ctrTitle"/>
          </p:nvPr>
        </p:nvSpPr>
        <p:spPr>
          <a:xfrm>
            <a:off x="468313" y="1341438"/>
            <a:ext cx="7772400" cy="719137"/>
          </a:xfrm>
        </p:spPr>
        <p:txBody>
          <a:bodyPr/>
          <a:lstStyle/>
          <a:p>
            <a:pPr eaLnBrk="1" hangingPunct="1"/>
            <a:r>
              <a:rPr lang="sv-SE" smtClean="0">
                <a:latin typeface="Arial" charset="0"/>
                <a:cs typeface="Arial" charset="0"/>
              </a:rPr>
              <a:t>Berggrund och geokemi</a:t>
            </a:r>
          </a:p>
        </p:txBody>
      </p:sp>
      <p:sp>
        <p:nvSpPr>
          <p:cNvPr id="8195" name="Underrubrik 2"/>
          <p:cNvSpPr>
            <a:spLocks noGrp="1"/>
          </p:cNvSpPr>
          <p:nvPr>
            <p:ph type="subTitle" idx="1"/>
          </p:nvPr>
        </p:nvSpPr>
        <p:spPr>
          <a:xfrm>
            <a:off x="395288" y="2205038"/>
            <a:ext cx="8208962" cy="1008062"/>
          </a:xfrm>
        </p:spPr>
        <p:txBody>
          <a:bodyPr/>
          <a:lstStyle/>
          <a:p>
            <a:pPr eaLnBrk="1" hangingPunct="1"/>
            <a:r>
              <a:rPr lang="sv-SE" b="1" smtClean="0">
                <a:solidFill>
                  <a:schemeClr val="tx2"/>
                </a:solidFill>
                <a:latin typeface="Arial" charset="0"/>
                <a:cs typeface="Arial" charset="0"/>
              </a:rPr>
              <a:t>Ta fram berggrundgeologisk och geokemisk information för prospekteringsbranschen.</a:t>
            </a:r>
          </a:p>
          <a:p>
            <a:pPr eaLnBrk="1" hangingPunct="1"/>
            <a:endParaRPr lang="sv-SE" smtClean="0"/>
          </a:p>
        </p:txBody>
      </p:sp>
      <p:pic>
        <p:nvPicPr>
          <p:cNvPr id="8196" name="Platshållare för innehåll 8" descr="Duvhult.JPG"/>
          <p:cNvPicPr>
            <a:picLocks noChangeAspect="1"/>
          </p:cNvPicPr>
          <p:nvPr/>
        </p:nvPicPr>
        <p:blipFill>
          <a:blip r:embed="rId3" cstate="print">
            <a:lum bright="20000"/>
          </a:blip>
          <a:srcRect l="18581" t="16544" b="7259"/>
          <a:stretch>
            <a:fillRect/>
          </a:stretch>
        </p:blipFill>
        <p:spPr bwMode="auto">
          <a:xfrm>
            <a:off x="0" y="3644900"/>
            <a:ext cx="4576763" cy="3213100"/>
          </a:xfrm>
          <a:prstGeom prst="rect">
            <a:avLst/>
          </a:prstGeom>
          <a:noFill/>
          <a:ln w="9525">
            <a:noFill/>
            <a:miter lim="800000"/>
            <a:headEnd/>
            <a:tailEnd/>
          </a:ln>
        </p:spPr>
      </p:pic>
      <p:pic>
        <p:nvPicPr>
          <p:cNvPr id="8197" name="Picture 2" descr="J:\PAGAENDE_PROJEKT\SGU-bilder\faltarbete\ML_2609.jpg"/>
          <p:cNvPicPr>
            <a:picLocks noChangeAspect="1" noChangeArrowheads="1"/>
          </p:cNvPicPr>
          <p:nvPr/>
        </p:nvPicPr>
        <p:blipFill>
          <a:blip r:embed="rId4" cstate="print"/>
          <a:srcRect l="12000" t="3999" r="676" b="5994"/>
          <a:stretch>
            <a:fillRect/>
          </a:stretch>
        </p:blipFill>
        <p:spPr bwMode="auto">
          <a:xfrm>
            <a:off x="4427538" y="3644900"/>
            <a:ext cx="4716462" cy="32400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a:xfrm>
            <a:off x="500063" y="1347788"/>
            <a:ext cx="7772400" cy="928687"/>
          </a:xfrm>
        </p:spPr>
        <p:txBody>
          <a:bodyPr/>
          <a:lstStyle/>
          <a:p>
            <a:pPr eaLnBrk="1" hangingPunct="1"/>
            <a:r>
              <a:rPr lang="sv-SE" smtClean="0">
                <a:latin typeface="Arial" charset="0"/>
                <a:cs typeface="Arial" charset="0"/>
              </a:rPr>
              <a:t>Geofysik – </a:t>
            </a:r>
            <a:r>
              <a:rPr lang="sv-SE" sz="2800" smtClean="0">
                <a:latin typeface="Arial" charset="0"/>
                <a:cs typeface="Arial" charset="0"/>
              </a:rPr>
              <a:t>på djupet</a:t>
            </a:r>
          </a:p>
        </p:txBody>
      </p:sp>
      <p:sp>
        <p:nvSpPr>
          <p:cNvPr id="4099" name="Platshållare för innehåll 2"/>
          <p:cNvSpPr>
            <a:spLocks noGrp="1"/>
          </p:cNvSpPr>
          <p:nvPr>
            <p:ph sz="half" idx="1"/>
          </p:nvPr>
        </p:nvSpPr>
        <p:spPr>
          <a:xfrm>
            <a:off x="500063" y="2214563"/>
            <a:ext cx="7959725" cy="1719262"/>
          </a:xfrm>
        </p:spPr>
        <p:txBody>
          <a:bodyPr/>
          <a:lstStyle/>
          <a:p>
            <a:pPr eaLnBrk="1" hangingPunct="1"/>
            <a:r>
              <a:rPr lang="sv-SE" b="1" smtClean="0">
                <a:solidFill>
                  <a:schemeClr val="tx2"/>
                </a:solidFill>
                <a:latin typeface="Arial" charset="0"/>
                <a:cs typeface="Arial" charset="0"/>
              </a:rPr>
              <a:t>Från flyg och från markytan görs mätningar </a:t>
            </a:r>
            <a:br>
              <a:rPr lang="sv-SE" b="1" smtClean="0">
                <a:solidFill>
                  <a:schemeClr val="tx2"/>
                </a:solidFill>
                <a:latin typeface="Arial" charset="0"/>
                <a:cs typeface="Arial" charset="0"/>
              </a:rPr>
            </a:br>
            <a:r>
              <a:rPr lang="sv-SE" b="1" smtClean="0">
                <a:solidFill>
                  <a:schemeClr val="tx2"/>
                </a:solidFill>
                <a:latin typeface="Arial" charset="0"/>
                <a:cs typeface="Arial" charset="0"/>
              </a:rPr>
              <a:t>av magnetfältet, gammastrålningen, det elektromagnetiska fältet och tyngdkraftsfältet.</a:t>
            </a:r>
            <a:endParaRPr lang="sv-SE" smtClean="0">
              <a:latin typeface="Arial" charset="0"/>
              <a:cs typeface="Arial" charset="0"/>
            </a:endParaRPr>
          </a:p>
        </p:txBody>
      </p:sp>
      <p:pic>
        <p:nvPicPr>
          <p:cNvPr id="4100" name="Picture 2" descr="J:\PAGAENDE_PROJEKT\powerpoint\under_arbete_10\allmant_sgu\senaste-versionen\mineralresurser\geofysik\flygplanet.JPG"/>
          <p:cNvPicPr>
            <a:picLocks noChangeAspect="1" noChangeArrowheads="1"/>
          </p:cNvPicPr>
          <p:nvPr/>
        </p:nvPicPr>
        <p:blipFill>
          <a:blip r:embed="rId3" cstate="print">
            <a:lum bright="10000" contrast="10000"/>
          </a:blip>
          <a:srcRect l="3134" r="2499"/>
          <a:stretch>
            <a:fillRect/>
          </a:stretch>
        </p:blipFill>
        <p:spPr bwMode="auto">
          <a:xfrm>
            <a:off x="0" y="4286250"/>
            <a:ext cx="5435600" cy="257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ctrTitle"/>
          </p:nvPr>
        </p:nvSpPr>
        <p:spPr>
          <a:xfrm>
            <a:off x="500063" y="1422400"/>
            <a:ext cx="7772400" cy="782638"/>
          </a:xfrm>
        </p:spPr>
        <p:txBody>
          <a:bodyPr/>
          <a:lstStyle/>
          <a:p>
            <a:pPr eaLnBrk="1" hangingPunct="1"/>
            <a:r>
              <a:rPr lang="sv-SE" dirty="0" smtClean="0">
                <a:latin typeface="Arial" charset="0"/>
                <a:cs typeface="Arial" charset="0"/>
              </a:rPr>
              <a:t>Mineralinformation</a:t>
            </a:r>
            <a:r>
              <a:rPr lang="sv-SE" dirty="0" smtClean="0"/>
              <a:t/>
            </a:r>
            <a:br>
              <a:rPr lang="sv-SE" dirty="0" smtClean="0"/>
            </a:br>
            <a:endParaRPr lang="sv-SE" dirty="0" smtClean="0"/>
          </a:p>
        </p:txBody>
      </p:sp>
      <p:sp>
        <p:nvSpPr>
          <p:cNvPr id="9219" name="Underrubrik 2"/>
          <p:cNvSpPr>
            <a:spLocks noGrp="1"/>
          </p:cNvSpPr>
          <p:nvPr>
            <p:ph type="subTitle" idx="1"/>
          </p:nvPr>
        </p:nvSpPr>
        <p:spPr>
          <a:xfrm>
            <a:off x="467544" y="2420888"/>
            <a:ext cx="8393112" cy="3076575"/>
          </a:xfrm>
        </p:spPr>
        <p:txBody>
          <a:bodyPr/>
          <a:lstStyle/>
          <a:p>
            <a:pPr marL="342900" indent="-342900" eaLnBrk="1" hangingPunct="1">
              <a:buFont typeface="Arial" charset="0"/>
              <a:buChar char="•"/>
            </a:pPr>
            <a:r>
              <a:rPr lang="sv-SE" b="1" dirty="0" smtClean="0">
                <a:solidFill>
                  <a:schemeClr val="tx2"/>
                </a:solidFill>
                <a:latin typeface="Arial" charset="0"/>
                <a:cs typeface="Arial" charset="0"/>
              </a:rPr>
              <a:t>Mineralinformationskontoret i Malå bistår </a:t>
            </a:r>
            <a:br>
              <a:rPr lang="sv-SE" b="1" dirty="0" smtClean="0">
                <a:solidFill>
                  <a:schemeClr val="tx2"/>
                </a:solidFill>
                <a:latin typeface="Arial" charset="0"/>
                <a:cs typeface="Arial" charset="0"/>
              </a:rPr>
            </a:br>
            <a:r>
              <a:rPr lang="sv-SE" b="1" dirty="0" smtClean="0">
                <a:solidFill>
                  <a:schemeClr val="tx2"/>
                </a:solidFill>
                <a:latin typeface="Arial" charset="0"/>
                <a:cs typeface="Arial" charset="0"/>
              </a:rPr>
              <a:t>med service och information till </a:t>
            </a:r>
            <a:r>
              <a:rPr lang="sv-SE" b="1" dirty="0" err="1" smtClean="0">
                <a:solidFill>
                  <a:schemeClr val="tx2"/>
                </a:solidFill>
                <a:latin typeface="Arial" charset="0"/>
                <a:cs typeface="Arial" charset="0"/>
              </a:rPr>
              <a:t>prospektörer</a:t>
            </a:r>
            <a:r>
              <a:rPr lang="sv-SE" b="1" dirty="0" smtClean="0">
                <a:solidFill>
                  <a:schemeClr val="tx2"/>
                </a:solidFill>
                <a:latin typeface="Arial" charset="0"/>
                <a:cs typeface="Arial" charset="0"/>
              </a:rPr>
              <a:t> och  forskare</a:t>
            </a:r>
          </a:p>
          <a:p>
            <a:pPr marL="342900" indent="-342900" eaLnBrk="1" hangingPunct="1">
              <a:buFont typeface="Arial" charset="0"/>
              <a:buChar char="•"/>
            </a:pPr>
            <a:endParaRPr lang="sv-SE" dirty="0" smtClean="0">
              <a:latin typeface="Arial" charset="0"/>
              <a:cs typeface="Arial" charset="0"/>
            </a:endParaRPr>
          </a:p>
          <a:p>
            <a:pPr marL="342900" indent="-342900" eaLnBrk="1" hangingPunct="1">
              <a:buFont typeface="Arial" charset="0"/>
              <a:buChar char="•"/>
            </a:pPr>
            <a:r>
              <a:rPr lang="sv-SE" b="1" dirty="0" smtClean="0">
                <a:solidFill>
                  <a:schemeClr val="tx2"/>
                </a:solidFill>
                <a:latin typeface="Arial" charset="0"/>
                <a:cs typeface="Arial" charset="0"/>
              </a:rPr>
              <a:t>marknadsför Sverige som prospekteringsland</a:t>
            </a:r>
          </a:p>
        </p:txBody>
      </p:sp>
      <p:pic>
        <p:nvPicPr>
          <p:cNvPr id="9221" name="Bildobjekt 4" descr="DSC_1631.JPG"/>
          <p:cNvPicPr>
            <a:picLocks noChangeAspect="1"/>
          </p:cNvPicPr>
          <p:nvPr/>
        </p:nvPicPr>
        <p:blipFill>
          <a:blip r:embed="rId3" cstate="print">
            <a:lum bright="20000" contrast="20000"/>
          </a:blip>
          <a:srcRect l="32001" t="25261" r="12000" b="11264"/>
          <a:stretch>
            <a:fillRect/>
          </a:stretch>
        </p:blipFill>
        <p:spPr bwMode="auto">
          <a:xfrm>
            <a:off x="1908175" y="5373688"/>
            <a:ext cx="2244725" cy="1692275"/>
          </a:xfrm>
          <a:prstGeom prst="rect">
            <a:avLst/>
          </a:prstGeom>
          <a:noFill/>
          <a:ln w="9525">
            <a:noFill/>
            <a:miter lim="800000"/>
            <a:headEnd/>
            <a:tailEnd/>
          </a:ln>
        </p:spPr>
      </p:pic>
      <p:pic>
        <p:nvPicPr>
          <p:cNvPr id="9222" name="Bildobjekt 5" descr="PICT4001.JPG"/>
          <p:cNvPicPr>
            <a:picLocks noChangeAspect="1"/>
          </p:cNvPicPr>
          <p:nvPr/>
        </p:nvPicPr>
        <p:blipFill>
          <a:blip r:embed="rId4" cstate="print">
            <a:lum bright="10000"/>
          </a:blip>
          <a:srcRect l="20000" t="21140" r="30000" b="19885"/>
          <a:stretch>
            <a:fillRect/>
          </a:stretch>
        </p:blipFill>
        <p:spPr bwMode="auto">
          <a:xfrm>
            <a:off x="-36513" y="5373688"/>
            <a:ext cx="1944688" cy="1719262"/>
          </a:xfrm>
          <a:prstGeom prst="rect">
            <a:avLst/>
          </a:prstGeom>
          <a:noFill/>
          <a:ln w="9525">
            <a:noFill/>
            <a:miter lim="800000"/>
            <a:headEnd/>
            <a:tailEnd/>
          </a:ln>
        </p:spPr>
      </p:pic>
      <p:pic>
        <p:nvPicPr>
          <p:cNvPr id="9223" name="Bildobjekt 6" descr="PICT2184.JPG"/>
          <p:cNvPicPr>
            <a:picLocks noChangeAspect="1"/>
          </p:cNvPicPr>
          <p:nvPr/>
        </p:nvPicPr>
        <p:blipFill>
          <a:blip r:embed="rId5" cstate="print">
            <a:lum bright="10000"/>
          </a:blip>
          <a:srcRect t="3082" b="26723"/>
          <a:stretch>
            <a:fillRect/>
          </a:stretch>
        </p:blipFill>
        <p:spPr bwMode="auto">
          <a:xfrm>
            <a:off x="3806825" y="5373688"/>
            <a:ext cx="1798638" cy="1708150"/>
          </a:xfrm>
          <a:prstGeom prst="rect">
            <a:avLst/>
          </a:prstGeom>
          <a:noFill/>
          <a:ln w="9525">
            <a:noFill/>
            <a:miter lim="800000"/>
            <a:headEnd/>
            <a:tailEnd/>
          </a:ln>
        </p:spPr>
      </p:pic>
      <p:pic>
        <p:nvPicPr>
          <p:cNvPr id="8" name="Picture 2" descr="DSC_0068"/>
          <p:cNvPicPr>
            <a:picLocks noChangeAspect="1" noChangeArrowheads="1"/>
          </p:cNvPicPr>
          <p:nvPr/>
        </p:nvPicPr>
        <p:blipFill>
          <a:blip r:embed="rId6" cstate="print">
            <a:lum bright="20000"/>
          </a:blip>
          <a:srcRect r="12997"/>
          <a:stretch>
            <a:fillRect/>
          </a:stretch>
        </p:blipFill>
        <p:spPr bwMode="auto">
          <a:xfrm>
            <a:off x="5508104" y="5373216"/>
            <a:ext cx="3635896" cy="17281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ctrTitle"/>
          </p:nvPr>
        </p:nvSpPr>
        <p:spPr>
          <a:xfrm>
            <a:off x="395288" y="1341438"/>
            <a:ext cx="7772400" cy="792162"/>
          </a:xfrm>
        </p:spPr>
        <p:txBody>
          <a:bodyPr/>
          <a:lstStyle/>
          <a:p>
            <a:pPr eaLnBrk="1" hangingPunct="1"/>
            <a:r>
              <a:rPr lang="sv-SE" dirty="0" smtClean="0"/>
              <a:t> </a:t>
            </a:r>
            <a:r>
              <a:rPr lang="sv-SE" dirty="0" smtClean="0">
                <a:latin typeface="Arial" charset="0"/>
                <a:cs typeface="Arial" charset="0"/>
              </a:rPr>
              <a:t>Nationella borrkärnearkivet</a:t>
            </a:r>
          </a:p>
        </p:txBody>
      </p:sp>
      <p:sp>
        <p:nvSpPr>
          <p:cNvPr id="10243" name="Underrubrik 2"/>
          <p:cNvSpPr>
            <a:spLocks noGrp="1"/>
          </p:cNvSpPr>
          <p:nvPr>
            <p:ph type="subTitle" idx="1"/>
          </p:nvPr>
        </p:nvSpPr>
        <p:spPr>
          <a:xfrm>
            <a:off x="468313" y="2205038"/>
            <a:ext cx="7672387" cy="1752600"/>
          </a:xfrm>
        </p:spPr>
        <p:txBody>
          <a:bodyPr/>
          <a:lstStyle/>
          <a:p>
            <a:pPr eaLnBrk="1" hangingPunct="1"/>
            <a:r>
              <a:rPr lang="sv-SE" b="1" dirty="0" smtClean="0">
                <a:solidFill>
                  <a:schemeClr val="tx2"/>
                </a:solidFill>
                <a:latin typeface="Arial" charset="0"/>
                <a:cs typeface="Arial" charset="0"/>
              </a:rPr>
              <a:t>I Malå finns det nationella borrkärnearkivet som innehåller mer än 3 miljoner meter borrkärna. </a:t>
            </a:r>
          </a:p>
          <a:p>
            <a:pPr eaLnBrk="1" hangingPunct="1"/>
            <a:endParaRPr lang="sv-SE" b="1" dirty="0" smtClean="0">
              <a:solidFill>
                <a:schemeClr val="tx2"/>
              </a:solidFill>
            </a:endParaRPr>
          </a:p>
        </p:txBody>
      </p:sp>
      <p:pic>
        <p:nvPicPr>
          <p:cNvPr id="10244" name="Picture 2" descr="J:\PAGAENDE_PROJEKT\powerpoint\under_arbete\ppt_forslag_201102\senaste-versionen\mineralresurser\kärnarkiv1.JPG"/>
          <p:cNvPicPr>
            <a:picLocks noChangeAspect="1" noChangeArrowheads="1"/>
          </p:cNvPicPr>
          <p:nvPr/>
        </p:nvPicPr>
        <p:blipFill>
          <a:blip r:embed="rId3" cstate="print">
            <a:lum bright="10000" contrast="10000"/>
          </a:blip>
          <a:srcRect l="11766" t="11765" r="3667" b="8281"/>
          <a:stretch>
            <a:fillRect/>
          </a:stretch>
        </p:blipFill>
        <p:spPr bwMode="auto">
          <a:xfrm>
            <a:off x="3924300" y="3759200"/>
            <a:ext cx="5219700" cy="3125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t="48672"/>
          <a:stretch>
            <a:fillRect/>
          </a:stretch>
        </p:blipFill>
        <p:spPr bwMode="auto">
          <a:xfrm>
            <a:off x="179512" y="3645024"/>
            <a:ext cx="8801100" cy="2996952"/>
          </a:xfrm>
          <a:prstGeom prst="rect">
            <a:avLst/>
          </a:prstGeom>
          <a:noFill/>
          <a:ln w="9525">
            <a:noFill/>
            <a:miter lim="800000"/>
            <a:headEnd/>
            <a:tailEnd/>
          </a:ln>
        </p:spPr>
      </p:pic>
      <p:sp>
        <p:nvSpPr>
          <p:cNvPr id="9" name="textruta 8"/>
          <p:cNvSpPr txBox="1"/>
          <p:nvPr/>
        </p:nvSpPr>
        <p:spPr>
          <a:xfrm>
            <a:off x="971600" y="1340768"/>
            <a:ext cx="4752528" cy="2616101"/>
          </a:xfrm>
          <a:prstGeom prst="rect">
            <a:avLst/>
          </a:prstGeom>
          <a:noFill/>
        </p:spPr>
        <p:txBody>
          <a:bodyPr wrap="square" rtlCol="0">
            <a:spAutoFit/>
          </a:bodyPr>
          <a:lstStyle/>
          <a:p>
            <a:pPr>
              <a:buFont typeface="Arial" pitchFamily="34" charset="0"/>
              <a:buChar char="•"/>
            </a:pPr>
            <a:r>
              <a:rPr lang="sv-SE" sz="2800" b="1" dirty="0" smtClean="0">
                <a:solidFill>
                  <a:schemeClr val="tx2"/>
                </a:solidFill>
                <a:latin typeface="Arial" pitchFamily="34" charset="0"/>
                <a:cs typeface="Arial" pitchFamily="34" charset="0"/>
              </a:rPr>
              <a:t>Mineralmarknadsanalys</a:t>
            </a:r>
          </a:p>
          <a:p>
            <a:pPr>
              <a:buFont typeface="Arial" pitchFamily="34" charset="0"/>
              <a:buChar char="•"/>
            </a:pPr>
            <a:endParaRPr lang="sv-SE" sz="2800" b="1" dirty="0" smtClean="0">
              <a:solidFill>
                <a:schemeClr val="tx2"/>
              </a:solidFill>
              <a:latin typeface="Arial" pitchFamily="34" charset="0"/>
              <a:cs typeface="Arial" pitchFamily="34" charset="0"/>
            </a:endParaRPr>
          </a:p>
          <a:p>
            <a:pPr>
              <a:buFont typeface="Arial" pitchFamily="34" charset="0"/>
              <a:buChar char="•"/>
            </a:pPr>
            <a:r>
              <a:rPr lang="sv-SE" sz="2800" b="1" dirty="0" smtClean="0">
                <a:solidFill>
                  <a:schemeClr val="tx2"/>
                </a:solidFill>
                <a:latin typeface="Arial" pitchFamily="34" charset="0"/>
                <a:cs typeface="Arial" pitchFamily="34" charset="0"/>
              </a:rPr>
              <a:t>Nyhetsbrev</a:t>
            </a:r>
          </a:p>
          <a:p>
            <a:pPr>
              <a:buFont typeface="Arial" pitchFamily="34" charset="0"/>
              <a:buChar char="•"/>
            </a:pPr>
            <a:endParaRPr lang="sv-SE" sz="2800" b="1" dirty="0" smtClean="0">
              <a:solidFill>
                <a:schemeClr val="tx2"/>
              </a:solidFill>
              <a:latin typeface="Arial" pitchFamily="34" charset="0"/>
              <a:cs typeface="Arial" pitchFamily="34" charset="0"/>
            </a:endParaRPr>
          </a:p>
          <a:p>
            <a:pPr>
              <a:buFont typeface="Arial" pitchFamily="34" charset="0"/>
              <a:buChar char="•"/>
            </a:pPr>
            <a:r>
              <a:rPr lang="sv-SE" sz="2800" b="1" dirty="0" smtClean="0">
                <a:solidFill>
                  <a:schemeClr val="tx2"/>
                </a:solidFill>
                <a:latin typeface="Arial" pitchFamily="34" charset="0"/>
                <a:cs typeface="Arial" pitchFamily="34" charset="0"/>
              </a:rPr>
              <a:t>Riksintressen</a:t>
            </a:r>
            <a:r>
              <a:rPr lang="sv-SE" dirty="0" smtClean="0">
                <a:latin typeface="Arial" pitchFamily="34" charset="0"/>
                <a:cs typeface="Arial" pitchFamily="34" charset="0"/>
              </a:rPr>
              <a:t/>
            </a:r>
            <a:br>
              <a:rPr lang="sv-SE" dirty="0" smtClean="0">
                <a:latin typeface="Arial" pitchFamily="34" charset="0"/>
                <a:cs typeface="Arial" pitchFamily="34" charset="0"/>
              </a:rPr>
            </a:br>
            <a:endParaRPr lang="sv-SE"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ctrTitle"/>
          </p:nvPr>
        </p:nvSpPr>
        <p:spPr>
          <a:xfrm>
            <a:off x="2195736" y="1196752"/>
            <a:ext cx="4431977" cy="1008062"/>
          </a:xfrm>
        </p:spPr>
        <p:txBody>
          <a:bodyPr/>
          <a:lstStyle/>
          <a:p>
            <a:pPr eaLnBrk="1" hangingPunct="1"/>
            <a:r>
              <a:rPr lang="sv-SE" dirty="0" smtClean="0">
                <a:latin typeface="Arial" charset="0"/>
                <a:cs typeface="Arial" charset="0"/>
              </a:rPr>
              <a:t>Mineralresurser</a:t>
            </a:r>
            <a:r>
              <a:rPr lang="sv-SE" dirty="0" smtClean="0"/>
              <a:t> </a:t>
            </a:r>
            <a:br>
              <a:rPr lang="sv-SE" dirty="0" smtClean="0"/>
            </a:br>
            <a:endParaRPr lang="sv-SE" sz="2800" dirty="0" smtClean="0"/>
          </a:p>
        </p:txBody>
      </p:sp>
      <p:sp>
        <p:nvSpPr>
          <p:cNvPr id="3075" name="Underrubrik 2"/>
          <p:cNvSpPr>
            <a:spLocks noGrp="1"/>
          </p:cNvSpPr>
          <p:nvPr>
            <p:ph type="subTitle" idx="1"/>
          </p:nvPr>
        </p:nvSpPr>
        <p:spPr>
          <a:xfrm>
            <a:off x="1835696" y="2348880"/>
            <a:ext cx="6767512" cy="3311525"/>
          </a:xfrm>
        </p:spPr>
        <p:txBody>
          <a:bodyPr/>
          <a:lstStyle/>
          <a:p>
            <a:pPr eaLnBrk="1" hangingPunct="1">
              <a:buFont typeface="Arial" pitchFamily="34" charset="0"/>
              <a:buChar char="•"/>
              <a:tabLst>
                <a:tab pos="179388" algn="l"/>
              </a:tabLst>
            </a:pPr>
            <a:r>
              <a:rPr lang="sv-SE" b="1" dirty="0" smtClean="0">
                <a:solidFill>
                  <a:schemeClr val="tx2"/>
                </a:solidFill>
              </a:rPr>
              <a:t> </a:t>
            </a:r>
            <a:r>
              <a:rPr lang="sv-SE" b="1" dirty="0" smtClean="0">
                <a:solidFill>
                  <a:schemeClr val="tx2"/>
                </a:solidFill>
                <a:latin typeface="Arial" charset="0"/>
                <a:cs typeface="Arial" charset="0"/>
              </a:rPr>
              <a:t>producerar och levererar geologisk  	information till mineralsektorns 	intressenter</a:t>
            </a:r>
          </a:p>
          <a:p>
            <a:pPr eaLnBrk="1" hangingPunct="1">
              <a:buFont typeface="Arial" charset="0"/>
              <a:buChar char="•"/>
              <a:tabLst>
                <a:tab pos="179388" algn="l"/>
              </a:tabLst>
            </a:pPr>
            <a:r>
              <a:rPr lang="sv-SE" b="1" dirty="0" smtClean="0">
                <a:solidFill>
                  <a:schemeClr val="tx2"/>
                </a:solidFill>
                <a:latin typeface="Arial" charset="0"/>
                <a:cs typeface="Arial" charset="0"/>
              </a:rPr>
              <a:t> stödjer utvecklingen av gruv- och             	prospekteringsbranschen</a:t>
            </a:r>
          </a:p>
          <a:p>
            <a:pPr eaLnBrk="1" hangingPunct="1">
              <a:buFont typeface="Arial" charset="0"/>
              <a:buChar char="•"/>
              <a:tabLst>
                <a:tab pos="179388" algn="l"/>
              </a:tabLst>
            </a:pPr>
            <a:r>
              <a:rPr lang="sv-SE" b="1" dirty="0" smtClean="0">
                <a:solidFill>
                  <a:schemeClr val="tx2"/>
                </a:solidFill>
                <a:latin typeface="Arial" charset="0"/>
                <a:cs typeface="Arial" charset="0"/>
              </a:rPr>
              <a:t> bidrar till en uthållig utvinning av 	malm och mineral</a:t>
            </a:r>
          </a:p>
        </p:txBody>
      </p:sp>
      <p:pic>
        <p:nvPicPr>
          <p:cNvPr id="10" name="Bildobjekt 9" descr="5_1.jpg"/>
          <p:cNvPicPr>
            <a:picLocks/>
          </p:cNvPicPr>
          <p:nvPr/>
        </p:nvPicPr>
        <p:blipFill>
          <a:blip r:embed="rId3" cstate="print"/>
          <a:stretch>
            <a:fillRect/>
          </a:stretch>
        </p:blipFill>
        <p:spPr>
          <a:xfrm>
            <a:off x="0" y="5644800"/>
            <a:ext cx="1592470" cy="1213200"/>
          </a:xfrm>
          <a:prstGeom prst="rect">
            <a:avLst/>
          </a:prstGeom>
        </p:spPr>
      </p:pic>
      <p:pic>
        <p:nvPicPr>
          <p:cNvPr id="11" name="Bildobjekt 10" descr="2_1.jpg"/>
          <p:cNvPicPr>
            <a:picLocks/>
          </p:cNvPicPr>
          <p:nvPr/>
        </p:nvPicPr>
        <p:blipFill>
          <a:blip r:embed="rId4" cstate="print"/>
          <a:stretch>
            <a:fillRect/>
          </a:stretch>
        </p:blipFill>
        <p:spPr>
          <a:xfrm>
            <a:off x="0" y="948830"/>
            <a:ext cx="1590675" cy="1213345"/>
          </a:xfrm>
          <a:prstGeom prst="rect">
            <a:avLst/>
          </a:prstGeom>
        </p:spPr>
      </p:pic>
      <p:pic>
        <p:nvPicPr>
          <p:cNvPr id="12" name="Bildobjekt 11" descr="4_1.jpg"/>
          <p:cNvPicPr>
            <a:picLocks/>
          </p:cNvPicPr>
          <p:nvPr/>
        </p:nvPicPr>
        <p:blipFill>
          <a:blip r:embed="rId5" cstate="print"/>
          <a:stretch>
            <a:fillRect/>
          </a:stretch>
        </p:blipFill>
        <p:spPr>
          <a:xfrm>
            <a:off x="0" y="3356992"/>
            <a:ext cx="1591200" cy="1224136"/>
          </a:xfrm>
          <a:prstGeom prst="rect">
            <a:avLst/>
          </a:prstGeom>
        </p:spPr>
      </p:pic>
      <p:pic>
        <p:nvPicPr>
          <p:cNvPr id="13" name="Bildobjekt 12" descr="bjorkdal.jpg"/>
          <p:cNvPicPr>
            <a:picLocks noChangeAspect="1"/>
          </p:cNvPicPr>
          <p:nvPr/>
        </p:nvPicPr>
        <p:blipFill>
          <a:blip r:embed="rId6" cstate="print"/>
          <a:srcRect b="17585"/>
          <a:stretch>
            <a:fillRect/>
          </a:stretch>
        </p:blipFill>
        <p:spPr>
          <a:xfrm>
            <a:off x="0" y="2132856"/>
            <a:ext cx="1591200" cy="1258571"/>
          </a:xfrm>
          <a:prstGeom prst="rect">
            <a:avLst/>
          </a:prstGeom>
        </p:spPr>
      </p:pic>
      <p:pic>
        <p:nvPicPr>
          <p:cNvPr id="14" name="Bildobjekt 13" descr="arkiv.jpg"/>
          <p:cNvPicPr>
            <a:picLocks/>
          </p:cNvPicPr>
          <p:nvPr/>
        </p:nvPicPr>
        <p:blipFill>
          <a:blip r:embed="rId7" cstate="print"/>
          <a:srcRect/>
          <a:stretch>
            <a:fillRect/>
          </a:stretch>
        </p:blipFill>
        <p:spPr>
          <a:xfrm>
            <a:off x="0" y="4581128"/>
            <a:ext cx="1591200" cy="10800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svensk">
  <a:themeElements>
    <a:clrScheme name="SGU-färger">
      <a:dk1>
        <a:srgbClr val="007AC2"/>
      </a:dk1>
      <a:lt1>
        <a:srgbClr val="FFFFFF"/>
      </a:lt1>
      <a:dk2>
        <a:srgbClr val="4596D1"/>
      </a:dk2>
      <a:lt2>
        <a:srgbClr val="62A0D7"/>
      </a:lt2>
      <a:accent1>
        <a:srgbClr val="C12704"/>
      </a:accent1>
      <a:accent2>
        <a:srgbClr val="000000"/>
      </a:accent2>
      <a:accent3>
        <a:srgbClr val="7BADDD"/>
      </a:accent3>
      <a:accent4>
        <a:srgbClr val="AEC9E9"/>
      </a:accent4>
      <a:accent5>
        <a:srgbClr val="D4E0F3"/>
      </a:accent5>
      <a:accent6>
        <a:srgbClr val="DB7F67"/>
      </a:accent6>
      <a:hlink>
        <a:srgbClr val="92D050"/>
      </a:hlink>
      <a:folHlink>
        <a:srgbClr val="CC66FF"/>
      </a:folHlink>
    </a:clrScheme>
    <a:fontScheme name="SGU-tecken">
      <a:majorFont>
        <a:latin typeface="TheSansOffice"/>
        <a:ea typeface=""/>
        <a:cs typeface=""/>
      </a:majorFont>
      <a:minorFont>
        <a:latin typeface="TheSans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svensk</Template>
  <TotalTime>8457</TotalTime>
  <Words>1081</Words>
  <Application>Microsoft Office PowerPoint</Application>
  <PresentationFormat>Bildspel på skärmen (4:3)</PresentationFormat>
  <Paragraphs>188</Paragraphs>
  <Slides>20</Slides>
  <Notes>20</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svensk</vt:lpstr>
      <vt:lpstr>En svensk mineralstrategi och SGUs roll</vt:lpstr>
      <vt:lpstr>Bild 2</vt:lpstr>
      <vt:lpstr>Mineralresurser</vt:lpstr>
      <vt:lpstr>Berggrund och geokemi</vt:lpstr>
      <vt:lpstr>Geofysik – på djupet</vt:lpstr>
      <vt:lpstr>Mineralinformation </vt:lpstr>
      <vt:lpstr> Nationella borrkärnearkivet</vt:lpstr>
      <vt:lpstr>Bild 8</vt:lpstr>
      <vt:lpstr>Mineralresurser  </vt:lpstr>
      <vt:lpstr>Bild 10</vt:lpstr>
      <vt:lpstr>Mineralstrategin - förslag</vt:lpstr>
      <vt:lpstr>SGU och mineralstrategin</vt:lpstr>
      <vt:lpstr>Förstärkt karteringsprogram</vt:lpstr>
      <vt:lpstr>SGU och mineralstrategin</vt:lpstr>
      <vt:lpstr>Scanning av borrkärnor</vt:lpstr>
      <vt:lpstr>Bild 16</vt:lpstr>
      <vt:lpstr>SGUs gruvnäringsråd</vt:lpstr>
      <vt:lpstr>Seminarieserie 2012</vt:lpstr>
      <vt:lpstr>SGU och mineralstrategin </vt:lpstr>
      <vt:lpstr>Bild 20</vt:lpstr>
    </vt:vector>
  </TitlesOfParts>
  <Company>SGU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svensk mineralstrategi och SGUs roll</dc:title>
  <dc:creator>Lisbeth Hildebrand</dc:creator>
  <cp:lastModifiedBy>lishil</cp:lastModifiedBy>
  <cp:revision>577</cp:revision>
  <dcterms:created xsi:type="dcterms:W3CDTF">2009-03-05T12:09:45Z</dcterms:created>
  <dcterms:modified xsi:type="dcterms:W3CDTF">2012-01-29T19:58:16Z</dcterms:modified>
</cp:coreProperties>
</file>