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8" r:id="rId2"/>
    <p:sldId id="259" r:id="rId3"/>
    <p:sldId id="294" r:id="rId4"/>
    <p:sldId id="256" r:id="rId5"/>
    <p:sldId id="257" r:id="rId6"/>
    <p:sldId id="272" r:id="rId7"/>
    <p:sldId id="273" r:id="rId8"/>
    <p:sldId id="263" r:id="rId9"/>
    <p:sldId id="264" r:id="rId10"/>
    <p:sldId id="265" r:id="rId11"/>
    <p:sldId id="270" r:id="rId12"/>
    <p:sldId id="266" r:id="rId13"/>
    <p:sldId id="271" r:id="rId14"/>
    <p:sldId id="268" r:id="rId15"/>
    <p:sldId id="278" r:id="rId16"/>
    <p:sldId id="279" r:id="rId17"/>
    <p:sldId id="274" r:id="rId18"/>
    <p:sldId id="291" r:id="rId19"/>
    <p:sldId id="292" r:id="rId20"/>
    <p:sldId id="293" r:id="rId21"/>
    <p:sldId id="260" r:id="rId22"/>
    <p:sldId id="280" r:id="rId23"/>
    <p:sldId id="281" r:id="rId24"/>
    <p:sldId id="286" r:id="rId25"/>
    <p:sldId id="277" r:id="rId26"/>
    <p:sldId id="288" r:id="rId27"/>
    <p:sldId id="287" r:id="rId28"/>
  </p:sldIdLst>
  <p:sldSz cx="9144000" cy="6858000" type="screen4x3"/>
  <p:notesSz cx="6662738"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945" autoAdjust="0"/>
  </p:normalViewPr>
  <p:slideViewPr>
    <p:cSldViewPr>
      <p:cViewPr varScale="1">
        <p:scale>
          <a:sx n="33" d="100"/>
          <a:sy n="33" d="100"/>
        </p:scale>
        <p:origin x="-92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80" d="100"/>
          <a:sy n="80" d="100"/>
        </p:scale>
        <p:origin x="-1260" y="942"/>
      </p:cViewPr>
      <p:guideLst>
        <p:guide orient="horz" pos="3127"/>
        <p:guide pos="2099"/>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887186"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774010" y="0"/>
            <a:ext cx="2887186" cy="496332"/>
          </a:xfrm>
          <a:prstGeom prst="rect">
            <a:avLst/>
          </a:prstGeom>
        </p:spPr>
        <p:txBody>
          <a:bodyPr vert="horz" lIns="91440" tIns="45720" rIns="91440" bIns="45720" rtlCol="0"/>
          <a:lstStyle>
            <a:lvl1pPr algn="r">
              <a:defRPr sz="1200"/>
            </a:lvl1pPr>
          </a:lstStyle>
          <a:p>
            <a:fld id="{D473603B-72B5-4704-9F9B-9DF425D3BF3A}" type="datetimeFigureOut">
              <a:rPr lang="sv-SE" smtClean="0"/>
              <a:pPr/>
              <a:t>2012-01-29</a:t>
            </a:fld>
            <a:endParaRPr lang="sv-SE"/>
          </a:p>
        </p:txBody>
      </p:sp>
      <p:sp>
        <p:nvSpPr>
          <p:cNvPr id="4" name="Platshållare för sidfot 3"/>
          <p:cNvSpPr>
            <a:spLocks noGrp="1"/>
          </p:cNvSpPr>
          <p:nvPr>
            <p:ph type="ftr" sz="quarter" idx="2"/>
          </p:nvPr>
        </p:nvSpPr>
        <p:spPr>
          <a:xfrm>
            <a:off x="0" y="9428583"/>
            <a:ext cx="2887186" cy="496332"/>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774010" y="9428583"/>
            <a:ext cx="2887186" cy="496332"/>
          </a:xfrm>
          <a:prstGeom prst="rect">
            <a:avLst/>
          </a:prstGeom>
        </p:spPr>
        <p:txBody>
          <a:bodyPr vert="horz" lIns="91440" tIns="45720" rIns="91440" bIns="45720" rtlCol="0" anchor="b"/>
          <a:lstStyle>
            <a:lvl1pPr algn="r">
              <a:defRPr sz="1200"/>
            </a:lvl1pPr>
          </a:lstStyle>
          <a:p>
            <a:fld id="{C17CC35F-5B81-4D1E-83BD-A665A1048207}" type="slidenum">
              <a:rPr lang="sv-SE" smtClean="0"/>
              <a:pPr/>
              <a:t>‹#›</a:t>
            </a:fld>
            <a:endParaRPr lang="sv-S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887186"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774010" y="0"/>
            <a:ext cx="2887186" cy="496332"/>
          </a:xfrm>
          <a:prstGeom prst="rect">
            <a:avLst/>
          </a:prstGeom>
        </p:spPr>
        <p:txBody>
          <a:bodyPr vert="horz" lIns="91440" tIns="45720" rIns="91440" bIns="45720" rtlCol="0"/>
          <a:lstStyle>
            <a:lvl1pPr algn="r">
              <a:defRPr sz="1200"/>
            </a:lvl1pPr>
          </a:lstStyle>
          <a:p>
            <a:fld id="{E01C1F99-2B44-457D-A2FF-B70B49DA33FC}" type="datetimeFigureOut">
              <a:rPr lang="sv-SE" smtClean="0"/>
              <a:pPr/>
              <a:t>2012-01-29</a:t>
            </a:fld>
            <a:endParaRPr lang="sv-SE"/>
          </a:p>
        </p:txBody>
      </p:sp>
      <p:sp>
        <p:nvSpPr>
          <p:cNvPr id="4" name="Platshållare för bildobjekt 3"/>
          <p:cNvSpPr>
            <a:spLocks noGrp="1" noRot="1" noChangeAspect="1"/>
          </p:cNvSpPr>
          <p:nvPr>
            <p:ph type="sldImg" idx="2"/>
          </p:nvPr>
        </p:nvSpPr>
        <p:spPr>
          <a:xfrm>
            <a:off x="850900" y="744538"/>
            <a:ext cx="4962525"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66274" y="4715153"/>
            <a:ext cx="5330190" cy="4466987"/>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28583"/>
            <a:ext cx="2887186" cy="49633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774010" y="9428583"/>
            <a:ext cx="2887186" cy="496332"/>
          </a:xfrm>
          <a:prstGeom prst="rect">
            <a:avLst/>
          </a:prstGeom>
        </p:spPr>
        <p:txBody>
          <a:bodyPr vert="horz" lIns="91440" tIns="45720" rIns="91440" bIns="45720" rtlCol="0" anchor="b"/>
          <a:lstStyle>
            <a:lvl1pPr algn="r">
              <a:defRPr sz="1200"/>
            </a:lvl1pPr>
          </a:lstStyle>
          <a:p>
            <a:fld id="{B11ADC3C-D813-4EBC-964D-442399A953AB}" type="slidenum">
              <a:rPr lang="sv-SE" smtClean="0"/>
              <a:pPr/>
              <a:t>‹#›</a:t>
            </a:fld>
            <a:endParaRPr lang="sv-S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Investeringarna </a:t>
            </a:r>
            <a:r>
              <a:rPr lang="sv-SE" dirty="0" smtClean="0"/>
              <a:t>i norr har stor betydelse för hela Sveriges tillväxt. </a:t>
            </a:r>
          </a:p>
          <a:p>
            <a:endParaRPr lang="sv-SE" dirty="0" smtClean="0"/>
          </a:p>
          <a:p>
            <a:r>
              <a:rPr lang="sv-SE" dirty="0" smtClean="0"/>
              <a:t>I </a:t>
            </a:r>
            <a:r>
              <a:rPr lang="sv-SE" dirty="0" smtClean="0"/>
              <a:t>det här läget är järnvägen av stor strategisk betydelse för att nationen ska kunna dra nytta av tillgångarna i norr för en fortsatt hög tillväxt. </a:t>
            </a:r>
            <a:br>
              <a:rPr lang="sv-SE" dirty="0" smtClean="0"/>
            </a:br>
            <a:r>
              <a:rPr lang="sv-SE" dirty="0" smtClean="0"/>
              <a:t/>
            </a:r>
            <a:br>
              <a:rPr lang="sv-SE" dirty="0" smtClean="0"/>
            </a:br>
            <a:r>
              <a:rPr lang="sv-SE" dirty="0" smtClean="0"/>
              <a:t>Idag </a:t>
            </a:r>
            <a:r>
              <a:rPr lang="sv-SE" dirty="0" smtClean="0"/>
              <a:t>haltar infrastrukturen på järnvägssidan och blir en hämsko för </a:t>
            </a:r>
            <a:r>
              <a:rPr lang="sv-SE" dirty="0" smtClean="0"/>
              <a:t>tillväxten. </a:t>
            </a:r>
            <a:r>
              <a:rPr lang="sv-SE" dirty="0" smtClean="0"/>
              <a:t/>
            </a:r>
            <a:br>
              <a:rPr lang="sv-SE" dirty="0" smtClean="0"/>
            </a:br>
            <a:r>
              <a:rPr lang="sv-SE" dirty="0" smtClean="0"/>
              <a:t/>
            </a:r>
            <a:br>
              <a:rPr lang="sv-SE" dirty="0" smtClean="0"/>
            </a:br>
            <a:endParaRPr lang="sv-SE" dirty="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1</a:t>
            </a:fld>
            <a:endParaRPr lang="sv-S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Hela dagens föredrag har talat om gruvnäringens betydelse för hela Sverige.</a:t>
            </a:r>
            <a:r>
              <a:rPr lang="sv-SE" baseline="0" dirty="0" smtClean="0"/>
              <a:t> </a:t>
            </a:r>
          </a:p>
          <a:p>
            <a:endParaRPr lang="sv-SE" dirty="0" smtClean="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10</a:t>
            </a:fld>
            <a:endParaRPr lang="sv-S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Men även skogen har mycket stor betydelse både för Sverige och EU. Om måttstocken är Sveriges nettoexport, (det vill säga värdet av det som vi säljer till utlandet minus kostnaden för de varor som vi måste köpa in) drog skogs- och mineralvaror in tillsammans 125 miljarder netto till landet 2010, varav skogen ensam inbringade 97 miljarder. Att jämföra med 59 miljarder för verkstadsvaror och 4 miljarder för vägfordon. </a:t>
            </a:r>
            <a:endParaRPr lang="sv-SE" dirty="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11</a:t>
            </a:fld>
            <a:endParaRPr lang="sv-S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b="1" dirty="0" smtClean="0"/>
              <a:t>Av gruvbrytningen på 20 miljarder kronor vidareförädlas detta till 500 miljarder i Sverige och ytterligare 500 miljarder ute i Europa</a:t>
            </a:r>
          </a:p>
          <a:p>
            <a:endParaRPr lang="sv-SE" dirty="0"/>
          </a:p>
        </p:txBody>
      </p:sp>
      <p:sp>
        <p:nvSpPr>
          <p:cNvPr id="4" name="Platshållare för bildnummer 3"/>
          <p:cNvSpPr>
            <a:spLocks noGrp="1"/>
          </p:cNvSpPr>
          <p:nvPr>
            <p:ph type="sldNum" sz="quarter" idx="10"/>
          </p:nvPr>
        </p:nvSpPr>
        <p:spPr/>
        <p:txBody>
          <a:bodyPr/>
          <a:lstStyle/>
          <a:p>
            <a:fld id="{5F168C98-DC98-44B0-8795-0B15B345A06D}" type="slidenum">
              <a:rPr lang="sv-SE" smtClean="0"/>
              <a:pPr/>
              <a:t>12</a:t>
            </a:fld>
            <a:endParaRPr lang="sv-S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Investeringarna i norr innebär en utmaning för hela transportsystemet, där järnvägen släpar efter mest. </a:t>
            </a:r>
            <a:endParaRPr lang="sv-SE" dirty="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13</a:t>
            </a:fld>
            <a:endParaRPr lang="sv-S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smtClean="0"/>
          </a:p>
          <a:p>
            <a:r>
              <a:rPr lang="sv-SE" dirty="0" smtClean="0"/>
              <a:t>Investeringarna innebär att transporterna kommer att öka.</a:t>
            </a:r>
            <a:r>
              <a:rPr lang="sv-SE" baseline="0" dirty="0" smtClean="0"/>
              <a:t> Här är de </a:t>
            </a:r>
            <a:r>
              <a:rPr lang="sv-SE" dirty="0" smtClean="0"/>
              <a:t>tillkommande transporterna  markerade med ljuslila,</a:t>
            </a:r>
            <a:endParaRPr lang="sv-SE" dirty="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14</a:t>
            </a:fld>
            <a:endParaRPr lang="sv-S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2662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sv-SE" dirty="0" smtClean="0"/>
              <a:t>Investeringarna sätter också fokus på kompetensförsörjningen. Sattelitbilden visar på ljusförekomster och skvallrar om det faktum att 65% av befolkningen bor längs kusten och det är också här vi hittar de flesta industrierna. </a:t>
            </a:r>
            <a:br>
              <a:rPr lang="sv-SE" dirty="0" smtClean="0"/>
            </a:br>
            <a:r>
              <a:rPr lang="sv-SE" dirty="0" smtClean="0"/>
              <a:t/>
            </a:r>
            <a:br>
              <a:rPr lang="sv-SE" dirty="0" smtClean="0"/>
            </a:br>
            <a:r>
              <a:rPr lang="sv-SE" dirty="0" smtClean="0"/>
              <a:t>Men på en sträcka av 27 mil, mellan Umeå</a:t>
            </a:r>
            <a:r>
              <a:rPr lang="sv-SE" baseline="0" dirty="0" smtClean="0"/>
              <a:t> och </a:t>
            </a:r>
            <a:r>
              <a:rPr lang="sv-SE" dirty="0" smtClean="0"/>
              <a:t>Luleå, finns ingen persontrafik på järnväg, här finns inte ens en järnväg. </a:t>
            </a:r>
            <a:endParaRPr dirty="0" smtClean="0"/>
          </a:p>
        </p:txBody>
      </p:sp>
      <p:sp>
        <p:nvSpPr>
          <p:cNvPr id="26628"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9761EF-82BD-42DE-996D-093C645FE0B5}" type="slidenum">
              <a:rPr lang="sv-SE" smtClean="0">
                <a:latin typeface="Arial" pitchFamily="34" charset="0"/>
              </a:rPr>
              <a:pPr/>
              <a:t>15</a:t>
            </a:fld>
            <a:endParaRPr lang="sv-SE"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Tittar man strikt på orter och antal invånare längs den planerade bansträckningen kan vi konstatera att det längs kusten finns ett bra underlag för persontrafik på järnväg. </a:t>
            </a:r>
          </a:p>
          <a:p>
            <a:endParaRPr lang="sv-SE" dirty="0" smtClean="0"/>
          </a:p>
          <a:p>
            <a:r>
              <a:rPr lang="sv-SE" dirty="0" smtClean="0"/>
              <a:t/>
            </a:r>
            <a:br>
              <a:rPr lang="sv-SE" dirty="0" smtClean="0"/>
            </a:br>
            <a:endParaRPr lang="sv-SE" dirty="0" smtClean="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16</a:t>
            </a:fld>
            <a:endParaRPr 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Möjlighet till snabb och effektiv dagspendling med tåg är en förutsättning för att klara näringslivets behov av kompetensförsörjning. Idag finns flera lokala arbetsmarknadsregioner som öar längs kusten då restiderna längs vägsystemet omöjliggör ett samspel</a:t>
            </a:r>
            <a:r>
              <a:rPr lang="sv-SE" baseline="0" dirty="0" smtClean="0"/>
              <a:t> </a:t>
            </a:r>
            <a:r>
              <a:rPr lang="sv-SE" dirty="0" smtClean="0"/>
              <a:t>mellan dessa. </a:t>
            </a:r>
          </a:p>
          <a:p>
            <a:endParaRPr lang="sv-SE" dirty="0" smtClean="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17</a:t>
            </a:fld>
            <a:endParaRPr lang="sv-S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I</a:t>
            </a:r>
            <a:r>
              <a:rPr lang="sv-SE" baseline="0" dirty="0" smtClean="0"/>
              <a:t> </a:t>
            </a:r>
            <a:r>
              <a:rPr lang="sv-SE" baseline="0" dirty="0" smtClean="0"/>
              <a:t>ett historiskt perspektiv förstår vi varför järnvägen sackar efter och att det krävs stora investeringar för att bygga ikapp. Även om vi värnar bygget av Norrbotniabanan så är det </a:t>
            </a:r>
            <a:r>
              <a:rPr lang="sv-SE" dirty="0" smtClean="0"/>
              <a:t>också viktigt för oss att </a:t>
            </a:r>
            <a:r>
              <a:rPr lang="sv-SE" baseline="0" dirty="0" smtClean="0"/>
              <a:t>transporterna fungerar till Göteborgs hamn, Hallsberg – Mjölby, Borlänge,</a:t>
            </a:r>
            <a:r>
              <a:rPr lang="sv-SE" dirty="0" smtClean="0"/>
              <a:t> </a:t>
            </a:r>
            <a:r>
              <a:rPr lang="sv-SE" baseline="0" dirty="0" smtClean="0"/>
              <a:t>Helsingborg</a:t>
            </a:r>
            <a:r>
              <a:rPr lang="sv-SE" dirty="0" smtClean="0"/>
              <a:t> osv. </a:t>
            </a:r>
            <a:endParaRPr lang="sv-SE" dirty="0" smtClean="0"/>
          </a:p>
          <a:p>
            <a:r>
              <a:rPr lang="sv-SE" dirty="0" smtClean="0"/>
              <a:t>Men</a:t>
            </a:r>
            <a:r>
              <a:rPr lang="sv-SE" baseline="0" dirty="0" smtClean="0"/>
              <a:t> vad krävs för att öka kapaciteten för godstrafiken på järnväg med 50% fram till 2025?</a:t>
            </a:r>
            <a:endParaRPr lang="sv-SE" dirty="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18</a:t>
            </a:fld>
            <a:endParaRPr lang="sv-S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För att få ett samlat grepp om vad som behöver göras för godstrafiken på järnvägssidan har Botniska korridoren projektet  arbetat med en nationell godsstrategi. Vi tog de förslag som lämnats in till den nationella transportplanen och som berör godstrafiken på järnvägssidan. Vi la in önskemålen</a:t>
            </a:r>
            <a:r>
              <a:rPr lang="sv-SE" baseline="0" dirty="0" smtClean="0"/>
              <a:t> </a:t>
            </a:r>
            <a:r>
              <a:rPr lang="sv-SE" dirty="0" smtClean="0"/>
              <a:t>i en karta för att se hur det skulle se ut då. Kartan</a:t>
            </a:r>
            <a:r>
              <a:rPr lang="sv-SE" baseline="0" dirty="0" smtClean="0"/>
              <a:t> till höger visar e</a:t>
            </a:r>
            <a:r>
              <a:rPr lang="sv-SE" dirty="0" smtClean="0"/>
              <a:t>n kapacitetsökning med ca 50%. Att det finns några röda sträckor har att göra med att det inte fanns några förslag för dessa. Det</a:t>
            </a:r>
            <a:r>
              <a:rPr lang="sv-SE" baseline="0" dirty="0" smtClean="0"/>
              <a:t> pratas ofta om prioriteringar, men vi måste våga börja bygga på flera ställen samtidigt. För att ta exemplet Norrbotniabanan och Ostkustbanan så trampar vi inte på varandra. Vi behöver komma igång med järnvägsplanerna och de med järnvägsutredningarna. Att NBB blir klar lite tidigare än Ostkustbanan är bara </a:t>
            </a:r>
            <a:r>
              <a:rPr lang="sv-SE" baseline="0" dirty="0" err="1" smtClean="0"/>
              <a:t>gynsamt</a:t>
            </a:r>
            <a:r>
              <a:rPr lang="sv-SE" baseline="0" dirty="0" smtClean="0"/>
              <a:t> då antal tåg från norr och söderut initialt minskar genom att vi kan packa tågen tyngre och koppla på fler vagnar. </a:t>
            </a:r>
            <a:endParaRPr lang="sv-SE" dirty="0" smtClean="0"/>
          </a:p>
          <a:p>
            <a:endParaRPr lang="sv-SE" dirty="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19</a:t>
            </a:fld>
            <a:endParaRPr 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Vi är två organisationer som arbetar specifikt med frågan om Norrbotniabanan.</a:t>
            </a:r>
          </a:p>
          <a:p>
            <a:r>
              <a:rPr lang="sv-SE" dirty="0" smtClean="0"/>
              <a:t>Bakom projekt Norrbotniabanegruppen, som både jag och Elisabeth arbetar för, står kommunerna, länsstyrelserna i Norr- och Västerbotten, Region Västerbotten, EU samt näringslivsrepresentanter längs bansträckningen. Vi har verkat i 10 år och har gjort flera betydande framsteg genom åren, inte minst med att få igenom ett beslut om bygget</a:t>
            </a:r>
            <a:r>
              <a:rPr lang="sv-SE" baseline="0" dirty="0" smtClean="0"/>
              <a:t> av </a:t>
            </a:r>
            <a:r>
              <a:rPr lang="sv-SE" dirty="0" smtClean="0"/>
              <a:t>Haparandabanan som står klar i år.</a:t>
            </a:r>
          </a:p>
          <a:p>
            <a:endParaRPr lang="sv-SE" dirty="0" smtClean="0"/>
          </a:p>
          <a:p>
            <a:r>
              <a:rPr lang="sv-SE" dirty="0" smtClean="0"/>
              <a:t>2008 bildades bolaget Norrbotniabanan AB för att visa allvaret </a:t>
            </a:r>
            <a:r>
              <a:rPr lang="sv-SE" baseline="0" dirty="0" smtClean="0"/>
              <a:t>med</a:t>
            </a:r>
            <a:r>
              <a:rPr lang="sv-SE" dirty="0" smtClean="0"/>
              <a:t> regionens egen ambition. Bolaget bildar en juridisk och organisatorisk plattform för arbetet med en finansieringsplan för bygget. </a:t>
            </a:r>
          </a:p>
          <a:p>
            <a:endParaRPr lang="sv-SE" dirty="0" smtClean="0"/>
          </a:p>
          <a:p>
            <a:r>
              <a:rPr lang="sv-SE" dirty="0" smtClean="0"/>
              <a:t>De båda organisationerna har ett mycket nära samarbete. </a:t>
            </a:r>
          </a:p>
          <a:p>
            <a:endParaRPr lang="sv-SE"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2</a:t>
            </a:fld>
            <a:endParaRPr lang="sv-S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Men vad skulle detta då kosta? Vi gjorde en inventering för att se hur mycket som redan fanns investerat i nationella och länstransportplaner vilket landade på ca 160 miljarder. För att uppnå målet med en kapacitetsökning med 50% skulle vi behöva skjuta till 6 till 7 miljarder kronor fram till år 2025. Det är mycket pengar, men inte orealistiskt, inte med tanke på den tillväxt som detta skulle tillföra. </a:t>
            </a:r>
          </a:p>
          <a:p>
            <a:endParaRPr lang="sv-SE" sz="1200" b="1" kern="1200" baseline="0" dirty="0" smtClean="0">
              <a:solidFill>
                <a:schemeClr val="tx1"/>
              </a:solidFill>
              <a:latin typeface="+mn-lt"/>
              <a:ea typeface="+mn-ea"/>
              <a:cs typeface="+mn-cs"/>
            </a:endParaRPr>
          </a:p>
          <a:p>
            <a:endParaRPr lang="sv-SE" sz="1200" b="1" kern="1200" baseline="0" dirty="0" smtClean="0">
              <a:solidFill>
                <a:schemeClr val="tx1"/>
              </a:solidFill>
              <a:latin typeface="+mn-lt"/>
              <a:ea typeface="+mn-ea"/>
              <a:cs typeface="+mn-cs"/>
            </a:endParaRPr>
          </a:p>
          <a:p>
            <a:r>
              <a:rPr lang="sv-SE" sz="1200" b="1" kern="1200" baseline="0" dirty="0" smtClean="0">
                <a:solidFill>
                  <a:schemeClr val="tx1"/>
                </a:solidFill>
                <a:latin typeface="+mn-lt"/>
                <a:ea typeface="+mn-ea"/>
                <a:cs typeface="+mn-cs"/>
              </a:rPr>
              <a:t>6-7 MDR per år fram till 2025 ökar kapaciteten med 50 %</a:t>
            </a:r>
          </a:p>
          <a:p>
            <a:r>
              <a:rPr lang="sv-SE" sz="1200" kern="1200" baseline="0" dirty="0" smtClean="0">
                <a:solidFill>
                  <a:schemeClr val="tx1"/>
                </a:solidFill>
                <a:latin typeface="+mn-lt"/>
                <a:ea typeface="+mn-ea"/>
                <a:cs typeface="+mn-cs"/>
              </a:rPr>
              <a:t>Den samlade investeringsvolymen och drift- och underhållsvolymen för järnväg</a:t>
            </a:r>
          </a:p>
          <a:p>
            <a:r>
              <a:rPr lang="sv-SE" sz="1200" kern="1200" baseline="0" dirty="0" smtClean="0">
                <a:solidFill>
                  <a:schemeClr val="tx1"/>
                </a:solidFill>
                <a:latin typeface="+mn-lt"/>
                <a:ea typeface="+mn-ea"/>
                <a:cs typeface="+mn-cs"/>
              </a:rPr>
              <a:t>i den Nationella planen (NP) är cirka 160 miljarder kronor för åren 2010-2021.</a:t>
            </a:r>
          </a:p>
          <a:p>
            <a:r>
              <a:rPr lang="sv-SE" sz="1200" kern="1200" baseline="0" dirty="0" smtClean="0">
                <a:solidFill>
                  <a:schemeClr val="tx1"/>
                </a:solidFill>
                <a:latin typeface="+mn-lt"/>
                <a:ea typeface="+mn-ea"/>
                <a:cs typeface="+mn-cs"/>
              </a:rPr>
              <a:t>Betydelsefulla åtgärder för ökad godsflödeskapacitet har genomförts i den</a:t>
            </a:r>
          </a:p>
          <a:p>
            <a:r>
              <a:rPr lang="sv-SE" sz="1200" kern="1200" baseline="0" dirty="0" smtClean="0">
                <a:solidFill>
                  <a:schemeClr val="tx1"/>
                </a:solidFill>
                <a:latin typeface="+mn-lt"/>
                <a:ea typeface="+mn-ea"/>
                <a:cs typeface="+mn-cs"/>
              </a:rPr>
              <a:t>först beslutade ”närtidssatsningarna” och ytterligare betydelsefulla åtgärder</a:t>
            </a:r>
          </a:p>
          <a:p>
            <a:r>
              <a:rPr lang="sv-SE" sz="1200" kern="1200" baseline="0" dirty="0" smtClean="0">
                <a:solidFill>
                  <a:schemeClr val="tx1"/>
                </a:solidFill>
                <a:latin typeface="+mn-lt"/>
                <a:ea typeface="+mn-ea"/>
                <a:cs typeface="+mn-cs"/>
              </a:rPr>
              <a:t>förslås i NP. Det samlade investeringsbehovet för den nationella godsstrategin är cirka</a:t>
            </a:r>
          </a:p>
          <a:p>
            <a:r>
              <a:rPr lang="sv-SE" sz="1200" kern="1200" baseline="0" dirty="0" smtClean="0">
                <a:solidFill>
                  <a:schemeClr val="tx1"/>
                </a:solidFill>
                <a:latin typeface="+mn-lt"/>
                <a:ea typeface="+mn-ea"/>
                <a:cs typeface="+mn-cs"/>
              </a:rPr>
              <a:t>110 miljarder kronor 2010-2025. Av detta finns cirka 30 miljarder kronor (rastrerat</a:t>
            </a:r>
          </a:p>
          <a:p>
            <a:r>
              <a:rPr lang="sv-SE" sz="1200" kern="1200" baseline="0" dirty="0" smtClean="0">
                <a:solidFill>
                  <a:schemeClr val="tx1"/>
                </a:solidFill>
                <a:latin typeface="+mn-lt"/>
                <a:ea typeface="+mn-ea"/>
                <a:cs typeface="+mn-cs"/>
              </a:rPr>
              <a:t>område) med i NP. Det återstående behovet avseende </a:t>
            </a:r>
            <a:r>
              <a:rPr lang="sv-SE" sz="1200" kern="1200" baseline="0" dirty="0" err="1" smtClean="0">
                <a:solidFill>
                  <a:schemeClr val="tx1"/>
                </a:solidFill>
                <a:latin typeface="+mn-lt"/>
                <a:ea typeface="+mn-ea"/>
                <a:cs typeface="+mn-cs"/>
              </a:rPr>
              <a:t>NGS-åtgärder</a:t>
            </a:r>
            <a:r>
              <a:rPr lang="sv-SE" sz="1200" kern="1200" baseline="0" dirty="0" smtClean="0">
                <a:solidFill>
                  <a:schemeClr val="tx1"/>
                </a:solidFill>
                <a:latin typeface="+mn-lt"/>
                <a:ea typeface="+mn-ea"/>
                <a:cs typeface="+mn-cs"/>
              </a:rPr>
              <a:t> uppgår</a:t>
            </a:r>
          </a:p>
          <a:p>
            <a:r>
              <a:rPr lang="sv-SE" sz="1200" kern="1200" baseline="0" dirty="0" smtClean="0">
                <a:solidFill>
                  <a:schemeClr val="tx1"/>
                </a:solidFill>
                <a:latin typeface="+mn-lt"/>
                <a:ea typeface="+mn-ea"/>
                <a:cs typeface="+mn-cs"/>
              </a:rPr>
              <a:t>således till cirka 80 miljarder kronor.</a:t>
            </a:r>
            <a:endParaRPr lang="sv-SE" dirty="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20</a:t>
            </a:fld>
            <a:endParaRPr lang="sv-S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För Norrbotniabanan är det guldläge i år. I förslaget till </a:t>
            </a:r>
            <a:r>
              <a:rPr lang="sv-SE" dirty="0" err="1" smtClean="0"/>
              <a:t>Euopeiska</a:t>
            </a:r>
            <a:r>
              <a:rPr lang="sv-SE" baseline="0" dirty="0" smtClean="0"/>
              <a:t> </a:t>
            </a:r>
            <a:r>
              <a:rPr lang="sv-SE" dirty="0" smtClean="0"/>
              <a:t>stamnät</a:t>
            </a:r>
            <a:r>
              <a:rPr lang="sv-SE" baseline="0" dirty="0" smtClean="0"/>
              <a:t> (</a:t>
            </a:r>
            <a:r>
              <a:rPr lang="sv-SE" baseline="0" dirty="0" err="1" smtClean="0"/>
              <a:t>Core</a:t>
            </a:r>
            <a:r>
              <a:rPr lang="sv-SE" baseline="0" dirty="0" smtClean="0"/>
              <a:t> </a:t>
            </a:r>
            <a:r>
              <a:rPr lang="sv-SE" baseline="0" dirty="0" err="1" smtClean="0"/>
              <a:t>network</a:t>
            </a:r>
            <a:r>
              <a:rPr lang="sv-SE" baseline="0" dirty="0" smtClean="0"/>
              <a:t>) ingår den Botniska korridoren</a:t>
            </a:r>
            <a:r>
              <a:rPr lang="sv-SE" dirty="0" smtClean="0"/>
              <a:t> där Norrbotniabanan är den sista länken som krävs. </a:t>
            </a:r>
            <a:r>
              <a:rPr lang="sv-SE" baseline="0" dirty="0" smtClean="0"/>
              <a:t>EU har förstått betydelsen av att ha ett sammanhängande infrastrukturnät. </a:t>
            </a:r>
            <a:endParaRPr lang="sv-SE" dirty="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21</a:t>
            </a:fld>
            <a:endParaRPr lang="sv-S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393143" y="4728805"/>
            <a:ext cx="5330190" cy="4466987"/>
          </a:xfrm>
        </p:spPr>
        <p:txBody>
          <a:bodyPr>
            <a:normAutofit/>
          </a:bodyPr>
          <a:lstStyle/>
          <a:p>
            <a:pPr>
              <a:defRPr/>
            </a:pPr>
            <a:r>
              <a:rPr lang="sv-SE" dirty="0" smtClean="0"/>
              <a:t>Samtliga järnvägsutredningar är så gott</a:t>
            </a:r>
            <a:r>
              <a:rPr lang="sv-SE" baseline="0" dirty="0" smtClean="0"/>
              <a:t> som klara </a:t>
            </a:r>
            <a:r>
              <a:rPr lang="sv-SE" dirty="0" smtClean="0"/>
              <a:t> </a:t>
            </a:r>
            <a:br>
              <a:rPr lang="sv-SE" dirty="0" smtClean="0"/>
            </a:br>
            <a:r>
              <a:rPr lang="sv-SE" dirty="0" smtClean="0"/>
              <a:t/>
            </a:r>
            <a:br>
              <a:rPr lang="sv-SE" dirty="0" smtClean="0"/>
            </a:br>
            <a:r>
              <a:rPr lang="sv-SE" dirty="0" smtClean="0"/>
              <a:t>(De två sista som färdigställs är dels JU 110 mellan Umeå och Robertsfors och dels JU 150 mellan Piteå och södra Gäddvik. För JU 110 är det speciellt intressant med att få till ett industrispår till </a:t>
            </a:r>
            <a:r>
              <a:rPr lang="sv-SE" dirty="0" err="1" smtClean="0"/>
              <a:t>Dåvamyrans</a:t>
            </a:r>
            <a:r>
              <a:rPr lang="sv-SE" dirty="0" smtClean="0"/>
              <a:t> industripark strax norr om Umeå. Sträckningen blir alltmer betydelsefull då trafiken på sträckan Vännäs – Hällnäs har ökat till bristningsgränsen. </a:t>
            </a:r>
          </a:p>
          <a:p>
            <a:pPr>
              <a:defRPr/>
            </a:pPr>
            <a:r>
              <a:rPr lang="sv-SE" dirty="0" smtClean="0"/>
              <a:t>Norrbotniabanan AB medfinansierar, enligt en överenskommelse med Banverket 2009, de sista järnvägsutredningarna upp till 220 miljoner kronor. )</a:t>
            </a:r>
          </a:p>
          <a:p>
            <a:endParaRPr lang="sv-SE" dirty="0" smtClean="0"/>
          </a:p>
          <a:p>
            <a:r>
              <a:rPr lang="sv-SE" dirty="0" smtClean="0"/>
              <a:t> </a:t>
            </a:r>
            <a:endParaRPr lang="sv-SE" dirty="0"/>
          </a:p>
        </p:txBody>
      </p:sp>
      <p:sp>
        <p:nvSpPr>
          <p:cNvPr id="4" name="Platshållare för bildnummer 3"/>
          <p:cNvSpPr>
            <a:spLocks noGrp="1"/>
          </p:cNvSpPr>
          <p:nvPr>
            <p:ph type="sldNum" sz="quarter" idx="10"/>
          </p:nvPr>
        </p:nvSpPr>
        <p:spPr/>
        <p:txBody>
          <a:bodyPr/>
          <a:lstStyle/>
          <a:p>
            <a:fld id="{5F168C98-DC98-44B0-8795-0B15B345A06D}" type="slidenum">
              <a:rPr lang="sv-SE" smtClean="0"/>
              <a:pPr/>
              <a:t>22</a:t>
            </a:fld>
            <a:endParaRPr lang="sv-S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24579"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sv-SE" dirty="0" smtClean="0"/>
              <a:t>Den 5 december i fjol blev ett finansieringsförslag för sträckan Piteå-Skellefteå klart. </a:t>
            </a:r>
          </a:p>
          <a:p>
            <a:pPr eaLnBrk="1" hangingPunct="1"/>
            <a:endParaRPr lang="sv-SE" dirty="0" smtClean="0"/>
          </a:p>
          <a:p>
            <a:pPr eaLnBrk="1" hangingPunct="1"/>
            <a:r>
              <a:rPr lang="sv-SE" dirty="0" smtClean="0"/>
              <a:t>Förslaget är ett regeringsuppdrag som gavs till Trafikverket 2010 i samband med att den nationella transportplanen presenterades. I förslaget ingår också ett finansiering förslag för hela sträckan. </a:t>
            </a:r>
          </a:p>
          <a:p>
            <a:pPr eaLnBrk="1" hangingPunct="1"/>
            <a:endParaRPr lang="sv-SE" dirty="0" smtClean="0"/>
          </a:p>
          <a:p>
            <a:pPr eaLnBrk="1" hangingPunct="1"/>
            <a:r>
              <a:rPr lang="sv-SE" dirty="0" smtClean="0"/>
              <a:t>EU pekar med hela handen, järnvägsutredningarna är på plats och ett</a:t>
            </a:r>
            <a:r>
              <a:rPr lang="sv-SE" baseline="0" dirty="0" smtClean="0"/>
              <a:t> finansieringsförslag finns. Vad händer nu?</a:t>
            </a:r>
            <a:r>
              <a:rPr lang="sv-SE" dirty="0" smtClean="0"/>
              <a:t> </a:t>
            </a:r>
            <a:endParaRPr dirty="0" smtClean="0"/>
          </a:p>
        </p:txBody>
      </p:sp>
      <p:sp>
        <p:nvSpPr>
          <p:cNvPr id="24580"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D8A54-9BD1-40E0-B179-8A589CE69A1B}" type="slidenum">
              <a:rPr lang="sv-SE" smtClean="0">
                <a:latin typeface="Arial" pitchFamily="34" charset="0"/>
              </a:rPr>
              <a:pPr/>
              <a:t>23</a:t>
            </a:fld>
            <a:endParaRPr lang="sv-SE"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Det är bråttom att komma vidare, dels med de detaljerade järnvägsplanerna.</a:t>
            </a:r>
          </a:p>
          <a:p>
            <a:r>
              <a:rPr lang="sv-SE" dirty="0" smtClean="0"/>
              <a:t>Samtliga kommuner längs</a:t>
            </a:r>
            <a:r>
              <a:rPr lang="sv-SE" baseline="0" dirty="0" smtClean="0"/>
              <a:t> sträckan arbetar för fullt med planeringen kring resecentrum, godsbangårdar, stadsutveckling för att ligga i framkant för den utveckling som investeringarna över lag kräver.</a:t>
            </a:r>
          </a:p>
          <a:p>
            <a:endParaRPr lang="sv-SE" dirty="0" smtClean="0"/>
          </a:p>
          <a:p>
            <a:r>
              <a:rPr lang="sv-SE" dirty="0" smtClean="0"/>
              <a:t>Därför</a:t>
            </a:r>
            <a:r>
              <a:rPr lang="sv-SE" baseline="0" dirty="0" smtClean="0"/>
              <a:t> är det så viktigt att få </a:t>
            </a:r>
            <a:r>
              <a:rPr lang="sv-SE" dirty="0" smtClean="0"/>
              <a:t>en förhandlingsman eller kvinna som för förhandlingarna</a:t>
            </a:r>
            <a:r>
              <a:rPr lang="sv-SE" baseline="0" dirty="0" smtClean="0"/>
              <a:t> framåt. </a:t>
            </a:r>
            <a:endParaRPr lang="sv-SE" dirty="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24</a:t>
            </a:fld>
            <a:endParaRPr lang="sv-S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26</a:t>
            </a:fld>
            <a:endParaRPr 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sv-SE" dirty="0" smtClean="0"/>
              <a:t>Det </a:t>
            </a:r>
            <a:r>
              <a:rPr lang="sv-SE" dirty="0" smtClean="0"/>
              <a:t>svenska järnvägsnätet var som allra störst år 1938 och omfattade då nästan 17000 km, men redan före andra världskriget, började järnvägsnedläggningarna för att accelerera under 1950-talet och nå en topp runt 1965 och sedan en ny nedläggningsvåg 1980. Bilen kom starkt och järnvägen tappade både kunder och status och sågs inte längre som ett modernt transportmedel.  (</a:t>
            </a:r>
            <a:r>
              <a:rPr lang="sv-SE" b="1" dirty="0" smtClean="0"/>
              <a:t>Idag omfattar de svenska järnvägsnätet ca 12 000 km varav 9400 är elektrifierat. )</a:t>
            </a:r>
            <a:r>
              <a:rPr lang="sv-SE" dirty="0" smtClean="0"/>
              <a:t/>
            </a:r>
            <a:br>
              <a:rPr lang="sv-SE" dirty="0" smtClean="0"/>
            </a:br>
            <a:r>
              <a:rPr lang="sv-SE" dirty="0" smtClean="0"/>
              <a:t/>
            </a:r>
            <a:br>
              <a:rPr lang="sv-SE" dirty="0" smtClean="0"/>
            </a:br>
            <a:r>
              <a:rPr lang="sv-SE" dirty="0" smtClean="0"/>
              <a:t>Det här återspeglas i järnvägsinvesteringarna. Under årtionden från 40-talet och fram till 80-talet har det investerats  mycket lite i järnvägen.  Men därefter har järnvägen fått ett nytt uppsving och person. och godstransporterna slår alla prognoser. Men det är klart att med den här efterfrågan uppstår också problem i form av brist på kapacitet och flaskhalsar i systemet. Kanske får vi säga att det är ett angenämt problem, men det är inte så konstigt att det ropas efter mer pengar till järnvägssidan idag. Den släpar efter rejält. </a:t>
            </a:r>
            <a:br>
              <a:rPr lang="sv-SE" dirty="0" smtClean="0"/>
            </a:br>
            <a:r>
              <a:rPr lang="sv-SE" dirty="0" smtClean="0"/>
              <a:t/>
            </a:r>
            <a:br>
              <a:rPr lang="sv-SE" dirty="0" smtClean="0"/>
            </a:br>
            <a:endParaRPr lang="sv-SE" dirty="0" smtClean="0"/>
          </a:p>
          <a:p>
            <a:endParaRPr lang="sv-SE"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3</a:t>
            </a:fld>
            <a:endParaRPr 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b="1" dirty="0"/>
          </a:p>
          <a:p>
            <a:endParaRPr lang="sv-SE" b="1" dirty="0"/>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latin typeface="+mn-lt"/>
                <a:ea typeface="+mn-ea"/>
                <a:cs typeface="+mn-cs"/>
              </a:rPr>
              <a:t>När stambanan</a:t>
            </a:r>
            <a:r>
              <a:rPr lang="sv-SE" sz="1200" kern="1200" baseline="0" dirty="0" smtClean="0">
                <a:solidFill>
                  <a:schemeClr val="tx1"/>
                </a:solidFill>
                <a:latin typeface="+mn-lt"/>
                <a:ea typeface="+mn-ea"/>
                <a:cs typeface="+mn-cs"/>
              </a:rPr>
              <a:t> genom övre Norrland </a:t>
            </a:r>
            <a:r>
              <a:rPr lang="sv-SE" sz="1200" kern="1200" dirty="0" smtClean="0">
                <a:solidFill>
                  <a:schemeClr val="tx1"/>
                </a:solidFill>
                <a:latin typeface="+mn-lt"/>
                <a:ea typeface="+mn-ea"/>
                <a:cs typeface="+mn-cs"/>
              </a:rPr>
              <a:t>byggdes för hundra år sedan gjorde man avsteg från gällande standardkrav och accepterade snävare kurvor och större lutningar för att hålla  byggkostnaderna nere. Det var ett stort</a:t>
            </a:r>
            <a:r>
              <a:rPr lang="sv-SE" sz="1200" kern="1200" baseline="0" dirty="0" smtClean="0">
                <a:solidFill>
                  <a:schemeClr val="tx1"/>
                </a:solidFill>
                <a:latin typeface="+mn-lt"/>
                <a:ea typeface="+mn-ea"/>
                <a:cs typeface="+mn-cs"/>
              </a:rPr>
              <a:t> misstag som man redan då fick lida av och som man definitivt känner av idag. </a:t>
            </a:r>
            <a:endParaRPr lang="sv-SE"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latin typeface="+mn-lt"/>
                <a:ea typeface="+mn-ea"/>
                <a:cs typeface="+mn-cs"/>
              </a:rPr>
              <a:t>Så här såg profilkartan ut för 100</a:t>
            </a:r>
            <a:r>
              <a:rPr lang="sv-SE" sz="1200" kern="1200" baseline="0" dirty="0" smtClean="0">
                <a:solidFill>
                  <a:schemeClr val="tx1"/>
                </a:solidFill>
                <a:latin typeface="+mn-lt"/>
                <a:ea typeface="+mn-ea"/>
                <a:cs typeface="+mn-cs"/>
              </a:rPr>
              <a:t> år sedan </a:t>
            </a:r>
            <a:r>
              <a:rPr lang="sv-SE" sz="1200" kern="1200" dirty="0" smtClean="0">
                <a:solidFill>
                  <a:schemeClr val="tx1"/>
                </a:solidFill>
                <a:latin typeface="+mn-lt"/>
                <a:ea typeface="+mn-ea"/>
                <a:cs typeface="+mn-cs"/>
              </a:rPr>
              <a:t>och så här ser profilkartan ut idag. Det är illa. </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4</a:t>
            </a:fld>
            <a:endParaRPr lang="sv-SE"/>
          </a:p>
        </p:txBody>
      </p:sp>
      <p:sp>
        <p:nvSpPr>
          <p:cNvPr id="5" name="textruta 4"/>
          <p:cNvSpPr txBox="1"/>
          <p:nvPr/>
        </p:nvSpPr>
        <p:spPr>
          <a:xfrm>
            <a:off x="739081" y="4819303"/>
            <a:ext cx="5112568" cy="1938992"/>
          </a:xfrm>
          <a:prstGeom prst="rect">
            <a:avLst/>
          </a:prstGeom>
          <a:noFill/>
        </p:spPr>
        <p:txBody>
          <a:bodyPr wrap="square" rtlCol="0">
            <a:spAutoFit/>
          </a:bodyPr>
          <a:lstStyle/>
          <a:p>
            <a:r>
              <a:rPr lang="sv-SE" sz="1200" dirty="0" smtClean="0"/>
              <a:t>Har man dessutom gjort avsteg från de standardkrav som ställdes för hundra år sedan då är behovet av ombyggnad ännu större Ta exempelvis stambanan genom övre Norrland. </a:t>
            </a:r>
          </a:p>
          <a:p>
            <a:endParaRPr lang="sv-SE" sz="1200" dirty="0" smtClean="0"/>
          </a:p>
          <a:p>
            <a:r>
              <a:rPr lang="sv-SE" sz="1200" dirty="0" smtClean="0"/>
              <a:t>När den byggdes för hundra år sedan gjorde man avsteg från gällande standardkrav och accepterade snävare kurvor och större lutningar för att hålla  byggkostnaderna nere.  Så här såg profilkartan ut då och så här ser profilkartan ut idag. Det är illa. Det går inte att köra långa, tunga tåg och höga hastigheter och vi är långt från de standardkrav som ställs idag. </a:t>
            </a:r>
          </a:p>
          <a:p>
            <a:endParaRPr lang="sv-SE"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latin typeface="+mn-lt"/>
                <a:ea typeface="+mn-ea"/>
                <a:cs typeface="+mn-cs"/>
              </a:rPr>
              <a:t>Här ser vi sträckan från</a:t>
            </a:r>
            <a:r>
              <a:rPr lang="sv-SE" sz="1200" kern="1200" baseline="0" dirty="0" smtClean="0">
                <a:solidFill>
                  <a:schemeClr val="tx1"/>
                </a:solidFill>
                <a:latin typeface="+mn-lt"/>
                <a:ea typeface="+mn-ea"/>
                <a:cs typeface="+mn-cs"/>
              </a:rPr>
              <a:t> Bastuträsk och norrut, notera </a:t>
            </a:r>
            <a:r>
              <a:rPr lang="sv-SE" sz="1200" kern="1200" baseline="0" dirty="0" err="1" smtClean="0">
                <a:solidFill>
                  <a:schemeClr val="tx1"/>
                </a:solidFill>
                <a:latin typeface="+mn-lt"/>
                <a:ea typeface="+mn-ea"/>
                <a:cs typeface="+mn-cs"/>
              </a:rPr>
              <a:t>järneträskbacken</a:t>
            </a:r>
            <a:r>
              <a:rPr lang="sv-SE" sz="1200" kern="1200" baseline="0" dirty="0" smtClean="0">
                <a:solidFill>
                  <a:schemeClr val="tx1"/>
                </a:solidFill>
                <a:latin typeface="+mn-lt"/>
                <a:ea typeface="+mn-ea"/>
                <a:cs typeface="+mn-cs"/>
              </a:rPr>
              <a:t> med 17 promilles lutning</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baseline="0" dirty="0" smtClean="0">
              <a:solidFill>
                <a:schemeClr val="tx1"/>
              </a:solidFill>
              <a:latin typeface="+mn-lt"/>
              <a:ea typeface="+mn-ea"/>
              <a:cs typeface="+mn-cs"/>
            </a:endParaRPr>
          </a:p>
          <a:p>
            <a:r>
              <a:rPr lang="sv-SE" dirty="0" smtClean="0"/>
              <a:t>Men det togs</a:t>
            </a:r>
            <a:r>
              <a:rPr lang="sv-SE" baseline="0" dirty="0" smtClean="0"/>
              <a:t> ett till dåligt beslut och det var att bygga stambanan en bit in i landet långt ifrån kusten där människorna och industrierna fanns och där de finns idag. Dessutom byggdes bara enkelspår, något som man kanske trodde skulle åtgärdas inom rimlig tid. </a:t>
            </a:r>
            <a:r>
              <a:rPr lang="sv-SE" baseline="0" dirty="0" smtClean="0"/>
              <a:t>Det finns uppgifter som är nästan 90 år gamla där man vill pröva förutsättningar för en hel kustjärnväg.</a:t>
            </a:r>
            <a:endParaRPr lang="sv-SE" baseline="0" dirty="0" smtClean="0"/>
          </a:p>
          <a:p>
            <a:endParaRPr lang="sv-SE" baseline="0" dirty="0" smtClean="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5</a:t>
            </a:fld>
            <a:endParaRPr 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Tyvärr klarar inte Trafikverkets beräkningsmodeller, för kapacitet, idag av att ta hänsyn till den undermåliga standarden med kraftiga lutningar och skarpa kurvor som tar ner hastigheten. Därför lyser Trafikverkets karta grön där den egentligen borde lysa röd. Inte heller tar beräkningsmodellerna hänsyn till att det inte finns realistiska omledningsmöjligheter.</a:t>
            </a:r>
          </a:p>
          <a:p>
            <a:endParaRPr lang="sv-SE" dirty="0" smtClean="0"/>
          </a:p>
          <a:p>
            <a:r>
              <a:rPr lang="sv-SE" dirty="0" smtClean="0"/>
              <a:t>Näringslivet efterfrågar inte nya tågtider i spår</a:t>
            </a:r>
            <a:r>
              <a:rPr lang="sv-SE" baseline="0" dirty="0" smtClean="0"/>
              <a:t>. Det vet att det är fullt och att driftsäkerheten </a:t>
            </a:r>
            <a:r>
              <a:rPr lang="sv-SE" dirty="0" smtClean="0"/>
              <a:t>inte är tillräckligt hög.. Det innebär att statistiken inte speglar den verkliga situationen.</a:t>
            </a:r>
          </a:p>
          <a:p>
            <a:endParaRPr lang="sv-SE" dirty="0" smtClean="0"/>
          </a:p>
          <a:p>
            <a:endParaRPr lang="sv-SE" dirty="0" smtClean="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6</a:t>
            </a:fld>
            <a:endParaRPr lang="sv-S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Där nordens tyngsta godståg går har vi ett sårbart enkelspår med mycket blandad trafik. </a:t>
            </a:r>
          </a:p>
          <a:p>
            <a:pPr marL="0" marR="0" indent="0" algn="l" defTabSz="914400" rtl="0" eaLnBrk="1" fontAlgn="auto" latinLnBrk="0" hangingPunct="1">
              <a:lnSpc>
                <a:spcPct val="100000"/>
              </a:lnSpc>
              <a:spcBef>
                <a:spcPts val="0"/>
              </a:spcBef>
              <a:spcAft>
                <a:spcPts val="0"/>
              </a:spcAft>
              <a:buClrTx/>
              <a:buSzTx/>
              <a:buFontTx/>
              <a:buNone/>
              <a:tabLst/>
              <a:defRPr/>
            </a:pPr>
            <a:endParaRPr lang="sv-SE" dirty="0" smtClean="0"/>
          </a:p>
          <a:p>
            <a:r>
              <a:rPr lang="sv-SE" dirty="0" smtClean="0"/>
              <a:t>På vilket sätt skulle Norrbotniabanan förbättra</a:t>
            </a:r>
            <a:r>
              <a:rPr lang="sv-SE" baseline="0" dirty="0" smtClean="0"/>
              <a:t> </a:t>
            </a:r>
            <a:r>
              <a:rPr lang="sv-SE" baseline="0" dirty="0" smtClean="0"/>
              <a:t>situationen?</a:t>
            </a:r>
            <a:endParaRPr lang="sv-SE" dirty="0" smtClean="0"/>
          </a:p>
          <a:p>
            <a:endParaRPr lang="sv-SE" dirty="0"/>
          </a:p>
        </p:txBody>
      </p:sp>
      <p:sp>
        <p:nvSpPr>
          <p:cNvPr id="4" name="Platshållare för bildnummer 3"/>
          <p:cNvSpPr>
            <a:spLocks noGrp="1"/>
          </p:cNvSpPr>
          <p:nvPr>
            <p:ph type="sldNum" sz="quarter" idx="10"/>
          </p:nvPr>
        </p:nvSpPr>
        <p:spPr/>
        <p:txBody>
          <a:bodyPr/>
          <a:lstStyle/>
          <a:p>
            <a:fld id="{B11ADC3C-D813-4EBC-964D-442399A953AB}" type="slidenum">
              <a:rPr lang="sv-SE" smtClean="0"/>
              <a:pPr/>
              <a:t>7</a:t>
            </a:fld>
            <a:endParaRPr lang="sv-S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Norrbotniabanan innebär</a:t>
            </a:r>
            <a:r>
              <a:rPr lang="sv-SE" baseline="0" dirty="0" smtClean="0"/>
              <a:t> att vi klarar </a:t>
            </a:r>
            <a:r>
              <a:rPr lang="sv-SE" dirty="0" smtClean="0"/>
              <a:t>de ökade godstransporterna,</a:t>
            </a:r>
            <a:r>
              <a:rPr lang="sv-SE" baseline="0" dirty="0" smtClean="0"/>
              <a:t> får konkurrenskraft och att vi har möjlighet att klara kompetensförsörjningen. </a:t>
            </a:r>
            <a:endParaRPr lang="sv-SE" dirty="0"/>
          </a:p>
        </p:txBody>
      </p:sp>
      <p:sp>
        <p:nvSpPr>
          <p:cNvPr id="4" name="Platshållare för bildnummer 3"/>
          <p:cNvSpPr>
            <a:spLocks noGrp="1"/>
          </p:cNvSpPr>
          <p:nvPr>
            <p:ph type="sldNum" sz="quarter" idx="10"/>
          </p:nvPr>
        </p:nvSpPr>
        <p:spPr/>
        <p:txBody>
          <a:bodyPr/>
          <a:lstStyle/>
          <a:p>
            <a:fld id="{5F168C98-DC98-44B0-8795-0B15B345A06D}" type="slidenum">
              <a:rPr lang="sv-SE" smtClean="0"/>
              <a:pPr/>
              <a:t>8</a:t>
            </a:fld>
            <a:endParaRPr lang="sv-S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27651" name="Platshållare för anteckningar 2"/>
          <p:cNvSpPr>
            <a:spLocks noGrp="1"/>
          </p:cNvSpPr>
          <p:nvPr>
            <p:ph type="body" idx="1"/>
          </p:nvPr>
        </p:nvSpPr>
        <p:spPr bwMode="auto">
          <a:noFill/>
        </p:spPr>
        <p:txBody>
          <a:bodyPr wrap="square" numCol="1" anchor="t" anchorCtr="0" compatLnSpc="1">
            <a:prstTxWarp prst="textNoShape">
              <a:avLst/>
            </a:prstTxWarp>
          </a:bodyPr>
          <a:lstStyle/>
          <a:p>
            <a:r>
              <a:rPr lang="sv-SE" dirty="0" smtClean="0"/>
              <a:t>Det går bra för regionen inte bara i Norrbotten. I Västerbotten väntar också stora investeringar och tittar vi på hela Barentsområdet handlar det om biljoninvesteringar. Det senaste året har vi uppdatera investeringssiffran tre gånger och i denna ligger </a:t>
            </a:r>
            <a:r>
              <a:rPr lang="sv-SE" dirty="0" err="1" smtClean="0"/>
              <a:t>tex</a:t>
            </a:r>
            <a:r>
              <a:rPr lang="sv-SE" dirty="0" smtClean="0"/>
              <a:t> inte </a:t>
            </a:r>
            <a:r>
              <a:rPr lang="sv-SE" dirty="0" err="1" smtClean="0"/>
              <a:t>facebooks</a:t>
            </a:r>
            <a:r>
              <a:rPr lang="sv-SE" dirty="0" smtClean="0"/>
              <a:t> etablering i Luleå. </a:t>
            </a:r>
          </a:p>
          <a:p>
            <a:endParaRPr lang="sv-SE" dirty="0" smtClean="0"/>
          </a:p>
          <a:p>
            <a:r>
              <a:rPr lang="sv-SE" dirty="0" smtClean="0"/>
              <a:t>Under</a:t>
            </a:r>
            <a:r>
              <a:rPr lang="sv-SE" baseline="0" dirty="0" smtClean="0"/>
              <a:t> hela 2000-talet hade Norrbotten haft en genomsnittligt högre tillväxt än övriga landet. Dessutom hade Norrbotten den starkaste återhämtningen från den förra finanskrisen. Det går bra i norr. </a:t>
            </a:r>
            <a:r>
              <a:rPr dirty="0" smtClean="0"/>
              <a:t/>
            </a:r>
            <a:br>
              <a:rPr dirty="0" smtClean="0"/>
            </a:br>
            <a:endParaRPr lang="sv-SE" dirty="0" smtClean="0"/>
          </a:p>
          <a:p>
            <a:endParaRPr lang="sv-SE" dirty="0" smtClean="0"/>
          </a:p>
          <a:p>
            <a:r>
              <a:rPr lang="sv-SE" dirty="0" smtClean="0"/>
              <a:t>(</a:t>
            </a:r>
            <a:r>
              <a:rPr dirty="0" smtClean="0"/>
              <a:t>I </a:t>
            </a:r>
            <a:r>
              <a:rPr dirty="0" err="1" smtClean="0"/>
              <a:t>Norge</a:t>
            </a:r>
            <a:r>
              <a:rPr dirty="0" smtClean="0"/>
              <a:t> </a:t>
            </a:r>
            <a:r>
              <a:rPr dirty="0" err="1" smtClean="0"/>
              <a:t>står</a:t>
            </a:r>
            <a:r>
              <a:rPr dirty="0" smtClean="0"/>
              <a:t> </a:t>
            </a:r>
            <a:r>
              <a:rPr dirty="0" err="1" smtClean="0"/>
              <a:t>oljeindustrin</a:t>
            </a:r>
            <a:r>
              <a:rPr dirty="0" smtClean="0"/>
              <a:t> </a:t>
            </a:r>
            <a:r>
              <a:rPr lang="sv-SE" dirty="0" smtClean="0"/>
              <a:t> </a:t>
            </a:r>
            <a:r>
              <a:rPr dirty="0" err="1" smtClean="0"/>
              <a:t>för</a:t>
            </a:r>
            <a:r>
              <a:rPr dirty="0" smtClean="0"/>
              <a:t> den </a:t>
            </a:r>
            <a:r>
              <a:rPr dirty="0" err="1" smtClean="0"/>
              <a:t>största</a:t>
            </a:r>
            <a:r>
              <a:rPr dirty="0" smtClean="0"/>
              <a:t> </a:t>
            </a:r>
            <a:r>
              <a:rPr dirty="0" err="1" smtClean="0"/>
              <a:t>delen</a:t>
            </a:r>
            <a:r>
              <a:rPr dirty="0" smtClean="0"/>
              <a:t> </a:t>
            </a:r>
            <a:r>
              <a:rPr dirty="0" err="1" smtClean="0"/>
              <a:t>och</a:t>
            </a:r>
            <a:r>
              <a:rPr dirty="0" smtClean="0"/>
              <a:t> </a:t>
            </a:r>
            <a:r>
              <a:rPr lang="sv-SE" dirty="0" smtClean="0"/>
              <a:t>I</a:t>
            </a:r>
            <a:r>
              <a:rPr dirty="0" smtClean="0"/>
              <a:t> Finland </a:t>
            </a:r>
            <a:r>
              <a:rPr dirty="0" err="1" smtClean="0"/>
              <a:t>handlar</a:t>
            </a:r>
            <a:r>
              <a:rPr dirty="0" smtClean="0"/>
              <a:t> </a:t>
            </a:r>
            <a:r>
              <a:rPr dirty="0" err="1" smtClean="0"/>
              <a:t>det</a:t>
            </a:r>
            <a:r>
              <a:rPr dirty="0" smtClean="0"/>
              <a:t> </a:t>
            </a:r>
            <a:r>
              <a:rPr dirty="0" err="1" smtClean="0"/>
              <a:t>mycket</a:t>
            </a:r>
            <a:r>
              <a:rPr dirty="0" smtClean="0"/>
              <a:t> </a:t>
            </a:r>
            <a:br>
              <a:rPr dirty="0" smtClean="0"/>
            </a:br>
            <a:r>
              <a:rPr dirty="0" err="1" smtClean="0"/>
              <a:t>om</a:t>
            </a:r>
            <a:r>
              <a:rPr dirty="0" smtClean="0"/>
              <a:t> </a:t>
            </a:r>
            <a:r>
              <a:rPr dirty="0" err="1" smtClean="0"/>
              <a:t>gruva</a:t>
            </a:r>
            <a:r>
              <a:rPr dirty="0" smtClean="0"/>
              <a:t> </a:t>
            </a:r>
            <a:r>
              <a:rPr dirty="0" err="1" smtClean="0"/>
              <a:t>och</a:t>
            </a:r>
            <a:r>
              <a:rPr dirty="0" smtClean="0"/>
              <a:t> </a:t>
            </a:r>
            <a:r>
              <a:rPr dirty="0" err="1" smtClean="0"/>
              <a:t>industri</a:t>
            </a:r>
            <a:r>
              <a:rPr dirty="0" smtClean="0"/>
              <a:t>.</a:t>
            </a:r>
            <a:r>
              <a:rPr lang="sv-SE" dirty="0" smtClean="0"/>
              <a:t>)</a:t>
            </a:r>
            <a:endParaRPr dirty="0" smtClean="0"/>
          </a:p>
          <a:p>
            <a:endParaRPr dirty="0" smtClean="0"/>
          </a:p>
        </p:txBody>
      </p:sp>
      <p:sp>
        <p:nvSpPr>
          <p:cNvPr id="27652"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872763-4F11-4B83-A23B-45C0ED2F4B4D}" type="slidenum">
              <a:rPr lang="sv-SE" smtClean="0">
                <a:latin typeface="Arial" pitchFamily="34" charset="0"/>
              </a:rPr>
              <a:pPr/>
              <a:t>9</a:t>
            </a:fld>
            <a:endParaRPr lang="sv-SE"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E6C19769-5A83-4646-8B33-050612322E27}" type="datetimeFigureOut">
              <a:rPr lang="sv-SE" smtClean="0"/>
              <a:pPr/>
              <a:t>2012-01-29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BA48660-B2D2-4DE3-8915-D450C58FFF65}" type="slidenum">
              <a:rPr lang="sv-SE" smtClean="0"/>
              <a:pPr/>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6C19769-5A83-4646-8B33-050612322E27}" type="datetimeFigureOut">
              <a:rPr lang="sv-SE" smtClean="0"/>
              <a:pPr/>
              <a:t>2012-01-29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BA48660-B2D2-4DE3-8915-D450C58FFF65}" type="slidenum">
              <a:rPr lang="sv-SE" smtClean="0"/>
              <a:pPr/>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6C19769-5A83-4646-8B33-050612322E27}" type="datetimeFigureOut">
              <a:rPr lang="sv-SE" smtClean="0"/>
              <a:pPr/>
              <a:t>2012-01-29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BA48660-B2D2-4DE3-8915-D450C58FFF65}" type="slidenum">
              <a:rPr lang="sv-SE" smtClean="0"/>
              <a:pPr/>
              <a:t>‹#›</a:t>
            </a:fld>
            <a:endParaRPr lang="sv-S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nnehåll">
    <p:spTree>
      <p:nvGrpSpPr>
        <p:cNvPr id="1" name=""/>
        <p:cNvGrpSpPr/>
        <p:nvPr/>
      </p:nvGrpSpPr>
      <p:grpSpPr>
        <a:xfrm>
          <a:off x="0" y="0"/>
          <a:ext cx="0" cy="0"/>
          <a:chOff x="0" y="0"/>
          <a:chExt cx="0" cy="0"/>
        </a:xfrm>
      </p:grpSpPr>
      <p:sp>
        <p:nvSpPr>
          <p:cNvPr id="2" name="Platshållare för innehåll 1"/>
          <p:cNvSpPr>
            <a:spLocks noGrp="1"/>
          </p:cNvSpPr>
          <p:nvPr>
            <p:ph/>
          </p:nvPr>
        </p:nvSpPr>
        <p:spPr>
          <a:xfrm>
            <a:off x="685800" y="609600"/>
            <a:ext cx="7772400" cy="54864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3" name="Platshållare för datum 2"/>
          <p:cNvSpPr>
            <a:spLocks noGrp="1"/>
          </p:cNvSpPr>
          <p:nvPr>
            <p:ph type="dt" sz="half" idx="10"/>
          </p:nvPr>
        </p:nvSpPr>
        <p:spPr>
          <a:xfrm>
            <a:off x="685800" y="6248400"/>
            <a:ext cx="1905000" cy="457200"/>
          </a:xfrm>
        </p:spPr>
        <p:txBody>
          <a:bodyPr/>
          <a:lstStyle>
            <a:lvl1pPr>
              <a:defRPr/>
            </a:lvl1pPr>
          </a:lstStyle>
          <a:p>
            <a:pPr>
              <a:defRPr/>
            </a:pPr>
            <a:endParaRPr lang="sv-SE"/>
          </a:p>
        </p:txBody>
      </p:sp>
      <p:sp>
        <p:nvSpPr>
          <p:cNvPr id="4" name="Platshållare för sidfot 3"/>
          <p:cNvSpPr>
            <a:spLocks noGrp="1"/>
          </p:cNvSpPr>
          <p:nvPr>
            <p:ph type="ftr" sz="quarter" idx="11"/>
          </p:nvPr>
        </p:nvSpPr>
        <p:spPr>
          <a:xfrm>
            <a:off x="3124200" y="6248400"/>
            <a:ext cx="2895600" cy="457200"/>
          </a:xfrm>
        </p:spPr>
        <p:txBody>
          <a:bodyPr/>
          <a:lstStyle>
            <a:lvl1pPr>
              <a:defRPr/>
            </a:lvl1pPr>
          </a:lstStyle>
          <a:p>
            <a:pPr>
              <a:defRPr/>
            </a:pPr>
            <a:endParaRPr lang="sv-SE"/>
          </a:p>
        </p:txBody>
      </p:sp>
      <p:sp>
        <p:nvSpPr>
          <p:cNvPr id="5" name="Platshållare för bildnummer 4"/>
          <p:cNvSpPr>
            <a:spLocks noGrp="1"/>
          </p:cNvSpPr>
          <p:nvPr>
            <p:ph type="sldNum" sz="quarter" idx="12"/>
          </p:nvPr>
        </p:nvSpPr>
        <p:spPr>
          <a:xfrm>
            <a:off x="6553200" y="6248400"/>
            <a:ext cx="1905000" cy="457200"/>
          </a:xfrm>
        </p:spPr>
        <p:txBody>
          <a:bodyPr/>
          <a:lstStyle>
            <a:lvl1pPr>
              <a:defRPr/>
            </a:lvl1pPr>
          </a:lstStyle>
          <a:p>
            <a:pPr>
              <a:defRPr/>
            </a:pPr>
            <a:fld id="{864D4723-07CA-4D6E-8CDC-8CAF3B3EBAAD}" type="slidenum">
              <a:rPr lang="sv-SE"/>
              <a:pPr>
                <a:defRPr/>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6C19769-5A83-4646-8B33-050612322E27}" type="datetimeFigureOut">
              <a:rPr lang="sv-SE" smtClean="0"/>
              <a:pPr/>
              <a:t>2012-01-29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BA48660-B2D2-4DE3-8915-D450C58FFF65}" type="slidenum">
              <a:rPr lang="sv-SE" smtClean="0"/>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E6C19769-5A83-4646-8B33-050612322E27}" type="datetimeFigureOut">
              <a:rPr lang="sv-SE" smtClean="0"/>
              <a:pPr/>
              <a:t>2012-01-29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BA48660-B2D2-4DE3-8915-D450C58FFF65}" type="slidenum">
              <a:rPr lang="sv-SE" smtClean="0"/>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E6C19769-5A83-4646-8B33-050612322E27}" type="datetimeFigureOut">
              <a:rPr lang="sv-SE" smtClean="0"/>
              <a:pPr/>
              <a:t>2012-01-29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6BA48660-B2D2-4DE3-8915-D450C58FFF65}" type="slidenum">
              <a:rPr lang="sv-SE" smtClean="0"/>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E6C19769-5A83-4646-8B33-050612322E27}" type="datetimeFigureOut">
              <a:rPr lang="sv-SE" smtClean="0"/>
              <a:pPr/>
              <a:t>2012-01-29</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6BA48660-B2D2-4DE3-8915-D450C58FFF65}" type="slidenum">
              <a:rPr lang="sv-SE" smtClean="0"/>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6C19769-5A83-4646-8B33-050612322E27}" type="datetimeFigureOut">
              <a:rPr lang="sv-SE" smtClean="0"/>
              <a:pPr/>
              <a:t>2012-01-29</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6BA48660-B2D2-4DE3-8915-D450C58FFF65}" type="slidenum">
              <a:rPr lang="sv-SE" smtClean="0"/>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6C19769-5A83-4646-8B33-050612322E27}" type="datetimeFigureOut">
              <a:rPr lang="sv-SE" smtClean="0"/>
              <a:pPr/>
              <a:t>2012-01-29</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6BA48660-B2D2-4DE3-8915-D450C58FFF65}" type="slidenum">
              <a:rPr lang="sv-SE" smtClean="0"/>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6C19769-5A83-4646-8B33-050612322E27}" type="datetimeFigureOut">
              <a:rPr lang="sv-SE" smtClean="0"/>
              <a:pPr/>
              <a:t>2012-01-29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6BA48660-B2D2-4DE3-8915-D450C58FFF65}" type="slidenum">
              <a:rPr lang="sv-SE" smtClean="0"/>
              <a:pPr/>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6C19769-5A83-4646-8B33-050612322E27}" type="datetimeFigureOut">
              <a:rPr lang="sv-SE" smtClean="0"/>
              <a:pPr/>
              <a:t>2012-01-29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6BA48660-B2D2-4DE3-8915-D450C58FFF65}" type="slidenum">
              <a:rPr lang="sv-SE" smtClean="0"/>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19769-5A83-4646-8B33-050612322E27}" type="datetimeFigureOut">
              <a:rPr lang="sv-SE" smtClean="0"/>
              <a:pPr/>
              <a:t>2012-01-29</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A48660-B2D2-4DE3-8915-D450C58FFF65}" type="slidenum">
              <a:rPr lang="sv-SE" smtClean="0"/>
              <a:pPr/>
              <a:t>‹#›</a:t>
            </a:fld>
            <a:endParaRPr lang="sv-SE"/>
          </a:p>
        </p:txBody>
      </p:sp>
      <p:sp>
        <p:nvSpPr>
          <p:cNvPr id="7" name="Rectangle 2"/>
          <p:cNvSpPr>
            <a:spLocks noChangeArrowheads="1"/>
          </p:cNvSpPr>
          <p:nvPr userDrawn="1"/>
        </p:nvSpPr>
        <p:spPr bwMode="auto">
          <a:xfrm>
            <a:off x="0" y="0"/>
            <a:ext cx="9144000" cy="503238"/>
          </a:xfrm>
          <a:prstGeom prst="rect">
            <a:avLst/>
          </a:prstGeom>
          <a:gradFill rotWithShape="1">
            <a:gsLst>
              <a:gs pos="0">
                <a:srgbClr val="00A48A"/>
              </a:gs>
              <a:gs pos="100000">
                <a:srgbClr val="007662"/>
              </a:gs>
            </a:gsLst>
            <a:lin ang="2700000" scaled="1"/>
          </a:gradFill>
          <a:ln w="9525">
            <a:noFill/>
            <a:miter lim="800000"/>
            <a:headEnd/>
            <a:tailEnd/>
          </a:ln>
        </p:spPr>
        <p:txBody>
          <a:bodyPr wrap="none" anchor="ctr"/>
          <a:lstStyle/>
          <a:p>
            <a:pPr algn="ctr"/>
            <a:endParaRPr lang="sv-SE"/>
          </a:p>
        </p:txBody>
      </p:sp>
      <p:sp>
        <p:nvSpPr>
          <p:cNvPr id="8" name="Text Box 3"/>
          <p:cNvSpPr txBox="1">
            <a:spLocks noChangeArrowheads="1"/>
          </p:cNvSpPr>
          <p:nvPr userDrawn="1"/>
        </p:nvSpPr>
        <p:spPr bwMode="auto">
          <a:xfrm>
            <a:off x="358775" y="100013"/>
            <a:ext cx="8839200" cy="304800"/>
          </a:xfrm>
          <a:prstGeom prst="rect">
            <a:avLst/>
          </a:prstGeom>
          <a:noFill/>
          <a:ln w="9525">
            <a:noFill/>
            <a:miter lim="800000"/>
            <a:headEnd/>
            <a:tailEnd/>
          </a:ln>
        </p:spPr>
        <p:txBody>
          <a:bodyPr lIns="0" tIns="0" rIns="0" bIns="0">
            <a:spAutoFit/>
          </a:bodyPr>
          <a:lstStyle/>
          <a:p>
            <a:pPr>
              <a:spcBef>
                <a:spcPts val="600"/>
              </a:spcBef>
            </a:pPr>
            <a:r>
              <a:rPr lang="sv-SE" sz="2000">
                <a:solidFill>
                  <a:schemeClr val="bg1"/>
                </a:solidFill>
                <a:latin typeface="The Mix Bold-" charset="0"/>
              </a:rPr>
              <a:t>Norrbotniabanegruppen </a:t>
            </a:r>
            <a:endParaRPr lang="sv-SE"/>
          </a:p>
        </p:txBody>
      </p:sp>
      <p:pic>
        <p:nvPicPr>
          <p:cNvPr id="9" name="Picture 7" descr="EUlogo_Inv_c_RGB"/>
          <p:cNvPicPr>
            <a:picLocks noChangeAspect="1" noChangeArrowheads="1"/>
          </p:cNvPicPr>
          <p:nvPr userDrawn="1"/>
        </p:nvPicPr>
        <p:blipFill>
          <a:blip r:embed="rId14" cstate="print"/>
          <a:srcRect/>
          <a:stretch>
            <a:fillRect/>
          </a:stretch>
        </p:blipFill>
        <p:spPr bwMode="auto">
          <a:xfrm>
            <a:off x="7729546" y="5572140"/>
            <a:ext cx="1302381" cy="1112823"/>
          </a:xfrm>
          <a:prstGeom prst="rect">
            <a:avLst/>
          </a:prstGeom>
          <a:noFill/>
          <a:ln w="9525">
            <a:noFill/>
            <a:miter lim="800000"/>
            <a:headEnd/>
            <a:tailEnd/>
          </a:ln>
        </p:spPr>
      </p:pic>
      <p:pic>
        <p:nvPicPr>
          <p:cNvPr id="10" name="Picture 8" descr="NorrbotniabananCMYK"/>
          <p:cNvPicPr>
            <a:picLocks noChangeAspect="1" noChangeArrowheads="1"/>
          </p:cNvPicPr>
          <p:nvPr userDrawn="1"/>
        </p:nvPicPr>
        <p:blipFill>
          <a:blip r:embed="rId15" cstate="print"/>
          <a:srcRect/>
          <a:stretch>
            <a:fillRect/>
          </a:stretch>
        </p:blipFill>
        <p:spPr bwMode="auto">
          <a:xfrm>
            <a:off x="5929322" y="6237288"/>
            <a:ext cx="1728788" cy="4429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file:///C:\Mina%20dokument\Norrbotniabanan\Engelska\english-wmv\nbb_final_eng.wmv" TargetMode="Externa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0" y="908720"/>
            <a:ext cx="9144000" cy="1470025"/>
          </a:xfrm>
        </p:spPr>
        <p:txBody>
          <a:bodyPr>
            <a:normAutofit/>
          </a:bodyPr>
          <a:lstStyle/>
          <a:p>
            <a:r>
              <a:rPr lang="sv-SE" dirty="0" smtClean="0"/>
              <a:t>Botniska korridoren/ Norrbotniabanan för tillväxt i Sverige och Europa</a:t>
            </a:r>
            <a:endParaRPr lang="sv-SE" dirty="0"/>
          </a:p>
        </p:txBody>
      </p:sp>
      <p:pic>
        <p:nvPicPr>
          <p:cNvPr id="93187" name="Picture 3"/>
          <p:cNvPicPr>
            <a:picLocks noChangeAspect="1" noChangeArrowheads="1"/>
          </p:cNvPicPr>
          <p:nvPr/>
        </p:nvPicPr>
        <p:blipFill>
          <a:blip r:embed="rId3" cstate="print"/>
          <a:srcRect/>
          <a:stretch>
            <a:fillRect/>
          </a:stretch>
        </p:blipFill>
        <p:spPr bwMode="auto">
          <a:xfrm>
            <a:off x="436984" y="2580669"/>
            <a:ext cx="4999112" cy="38726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ubrik 1"/>
          <p:cNvSpPr>
            <a:spLocks noGrp="1"/>
          </p:cNvSpPr>
          <p:nvPr>
            <p:ph type="title"/>
          </p:nvPr>
        </p:nvSpPr>
        <p:spPr>
          <a:xfrm>
            <a:off x="3491880" y="668113"/>
            <a:ext cx="5429250" cy="785812"/>
          </a:xfrm>
        </p:spPr>
        <p:txBody>
          <a:bodyPr>
            <a:normAutofit/>
          </a:bodyPr>
          <a:lstStyle/>
          <a:p>
            <a:r>
              <a:rPr lang="sv-SE" sz="2000" dirty="0" smtClean="0"/>
              <a:t> </a:t>
            </a:r>
            <a:r>
              <a:rPr lang="sv-SE" sz="2000" b="1" dirty="0" smtClean="0"/>
              <a:t>Gruvnäringen förser hela landet med välstånd </a:t>
            </a:r>
            <a:endParaRPr lang="sv-SE" sz="2000" dirty="0" smtClean="0"/>
          </a:p>
        </p:txBody>
      </p:sp>
      <p:pic>
        <p:nvPicPr>
          <p:cNvPr id="16388" name="Bildobjekt 4" descr="NGS0010.jpg"/>
          <p:cNvPicPr>
            <a:picLocks noChangeAspect="1"/>
          </p:cNvPicPr>
          <p:nvPr/>
        </p:nvPicPr>
        <p:blipFill>
          <a:blip r:embed="rId3" cstate="print"/>
          <a:srcRect/>
          <a:stretch>
            <a:fillRect/>
          </a:stretch>
        </p:blipFill>
        <p:spPr bwMode="auto">
          <a:xfrm>
            <a:off x="395536" y="692696"/>
            <a:ext cx="2772386" cy="5805263"/>
          </a:xfrm>
          <a:prstGeom prst="rect">
            <a:avLst/>
          </a:prstGeom>
          <a:noFill/>
          <a:ln w="9525">
            <a:noFill/>
            <a:miter lim="800000"/>
            <a:headEnd/>
            <a:tailEnd/>
          </a:ln>
        </p:spPr>
      </p:pic>
      <p:sp>
        <p:nvSpPr>
          <p:cNvPr id="5" name="Platshållare för innehåll 4"/>
          <p:cNvSpPr>
            <a:spLocks noGrp="1"/>
          </p:cNvSpPr>
          <p:nvPr>
            <p:ph idx="1"/>
          </p:nvPr>
        </p:nvSpPr>
        <p:spPr>
          <a:xfrm>
            <a:off x="3347864" y="1600200"/>
            <a:ext cx="5338936" cy="4525963"/>
          </a:xfrm>
        </p:spPr>
        <p:txBody>
          <a:bodyPr>
            <a:normAutofit fontScale="77500" lnSpcReduction="20000"/>
          </a:bodyPr>
          <a:lstStyle/>
          <a:p>
            <a:r>
              <a:rPr lang="sv-SE" dirty="0" smtClean="0"/>
              <a:t>Nordligaste Sverige bidrar med insatsvaror som i huvudsak förädlas söderut. Ungefär 500 mdr kr/år i produktionsvärde för landet som helhet </a:t>
            </a:r>
          </a:p>
          <a:p>
            <a:r>
              <a:rPr lang="sv-SE" dirty="0" smtClean="0"/>
              <a:t>Järnvägen av stor strategisk betydelse för att nationen ska kunna dra nytta av dessa tillgångar med en fortsatt hög tillväxt </a:t>
            </a:r>
          </a:p>
          <a:p>
            <a:r>
              <a:rPr lang="sv-SE" dirty="0" smtClean="0"/>
              <a:t>Järnmalmstransporterna är volymmässigt väldigt transportintensiva vilket ställer särskilda krav på transport-systemet </a:t>
            </a:r>
          </a:p>
          <a:p>
            <a:endParaRPr lang="sv-SE"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55976" y="274638"/>
            <a:ext cx="4330824" cy="1143000"/>
          </a:xfrm>
        </p:spPr>
        <p:txBody>
          <a:bodyPr/>
          <a:lstStyle/>
          <a:p>
            <a:r>
              <a:rPr lang="sv-SE" b="1" dirty="0" smtClean="0"/>
              <a:t>Skogsnäringen </a:t>
            </a:r>
            <a:endParaRPr lang="sv-SE" dirty="0"/>
          </a:p>
        </p:txBody>
      </p:sp>
      <p:sp>
        <p:nvSpPr>
          <p:cNvPr id="3" name="Platshållare för innehåll 2"/>
          <p:cNvSpPr>
            <a:spLocks noGrp="1"/>
          </p:cNvSpPr>
          <p:nvPr>
            <p:ph idx="1"/>
          </p:nvPr>
        </p:nvSpPr>
        <p:spPr>
          <a:xfrm>
            <a:off x="3635896" y="1772816"/>
            <a:ext cx="4968552" cy="2880320"/>
          </a:xfrm>
        </p:spPr>
        <p:txBody>
          <a:bodyPr>
            <a:normAutofit/>
          </a:bodyPr>
          <a:lstStyle/>
          <a:p>
            <a:r>
              <a:rPr lang="sv-SE" sz="2400" dirty="0" smtClean="0"/>
              <a:t>Även skogsnäringen har mycket stor betydelse för hela landet och EU </a:t>
            </a:r>
          </a:p>
          <a:p>
            <a:r>
              <a:rPr lang="sv-SE" sz="2400" dirty="0" smtClean="0"/>
              <a:t>Viktigt samspel mellan flertal transportformer från inland till kust och vidare via sjöfart, järnväg och bil. (Ett ökat intresse för järnväg) </a:t>
            </a:r>
          </a:p>
          <a:p>
            <a:endParaRPr lang="sv-SE" sz="2400" dirty="0"/>
          </a:p>
        </p:txBody>
      </p:sp>
      <p:pic>
        <p:nvPicPr>
          <p:cNvPr id="30722" name="Picture 2"/>
          <p:cNvPicPr>
            <a:picLocks noChangeAspect="1" noChangeArrowheads="1"/>
          </p:cNvPicPr>
          <p:nvPr/>
        </p:nvPicPr>
        <p:blipFill>
          <a:blip r:embed="rId3" cstate="print"/>
          <a:srcRect/>
          <a:stretch>
            <a:fillRect/>
          </a:stretch>
        </p:blipFill>
        <p:spPr bwMode="auto">
          <a:xfrm>
            <a:off x="0" y="476672"/>
            <a:ext cx="3289345" cy="6381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1001260001.jpg"/>
          <p:cNvPicPr>
            <a:picLocks noChangeAspect="1"/>
          </p:cNvPicPr>
          <p:nvPr/>
        </p:nvPicPr>
        <p:blipFill>
          <a:blip r:embed="rId3" cstate="print"/>
          <a:srcRect/>
          <a:stretch>
            <a:fillRect/>
          </a:stretch>
        </p:blipFill>
        <p:spPr bwMode="auto">
          <a:xfrm>
            <a:off x="360288" y="764704"/>
            <a:ext cx="5003800" cy="5643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419872" y="850702"/>
            <a:ext cx="5266928" cy="562074"/>
          </a:xfrm>
        </p:spPr>
        <p:txBody>
          <a:bodyPr>
            <a:normAutofit/>
          </a:bodyPr>
          <a:lstStyle/>
          <a:p>
            <a:r>
              <a:rPr lang="sv-SE" sz="2800" b="1" dirty="0" smtClean="0"/>
              <a:t>Stor investeringsvilja hos industrin </a:t>
            </a:r>
            <a:endParaRPr lang="sv-SE" sz="2800" dirty="0"/>
          </a:p>
        </p:txBody>
      </p:sp>
      <p:sp>
        <p:nvSpPr>
          <p:cNvPr id="3" name="Platshållare för innehåll 2"/>
          <p:cNvSpPr>
            <a:spLocks noGrp="1"/>
          </p:cNvSpPr>
          <p:nvPr>
            <p:ph idx="1"/>
          </p:nvPr>
        </p:nvSpPr>
        <p:spPr>
          <a:xfrm>
            <a:off x="3275856" y="1556792"/>
            <a:ext cx="5410944" cy="4569371"/>
          </a:xfrm>
        </p:spPr>
        <p:txBody>
          <a:bodyPr>
            <a:normAutofit fontScale="92500" lnSpcReduction="20000"/>
          </a:bodyPr>
          <a:lstStyle/>
          <a:p>
            <a:r>
              <a:rPr lang="sv-SE" dirty="0" smtClean="0"/>
              <a:t>Ett urval visar på minst 160 mdr kr till år 2020 </a:t>
            </a:r>
            <a:r>
              <a:rPr lang="sv-SE" sz="1900" dirty="0" smtClean="0"/>
              <a:t>(regionala systemanalysen 2009) </a:t>
            </a:r>
          </a:p>
          <a:p>
            <a:r>
              <a:rPr lang="sv-SE" dirty="0" smtClean="0"/>
              <a:t>För närvarande sker de största investeringarna inom gruvnäringen </a:t>
            </a:r>
          </a:p>
          <a:p>
            <a:r>
              <a:rPr lang="sv-SE" dirty="0" smtClean="0"/>
              <a:t>Vindkraft- och bioenergisektorn har också stor investeringsvilja </a:t>
            </a:r>
          </a:p>
          <a:p>
            <a:r>
              <a:rPr lang="sv-SE" dirty="0" smtClean="0"/>
              <a:t>Innebär en utmaning för hela transportsystemet </a:t>
            </a:r>
          </a:p>
          <a:p>
            <a:endParaRPr lang="sv-SE" dirty="0"/>
          </a:p>
        </p:txBody>
      </p:sp>
      <p:pic>
        <p:nvPicPr>
          <p:cNvPr id="31746" name="Picture 2"/>
          <p:cNvPicPr>
            <a:picLocks noChangeAspect="1" noChangeArrowheads="1"/>
          </p:cNvPicPr>
          <p:nvPr/>
        </p:nvPicPr>
        <p:blipFill>
          <a:blip r:embed="rId3" cstate="print"/>
          <a:srcRect/>
          <a:stretch>
            <a:fillRect/>
          </a:stretch>
        </p:blipFill>
        <p:spPr bwMode="auto">
          <a:xfrm>
            <a:off x="32010" y="476672"/>
            <a:ext cx="3027822" cy="63427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graphicFrame>
        <p:nvGraphicFramePr>
          <p:cNvPr id="11266" name="Object 2"/>
          <p:cNvGraphicFramePr>
            <a:graphicFrameLocks noChangeAspect="1"/>
          </p:cNvGraphicFramePr>
          <p:nvPr/>
        </p:nvGraphicFramePr>
        <p:xfrm>
          <a:off x="1043608" y="549275"/>
          <a:ext cx="6181725" cy="6022975"/>
        </p:xfrm>
        <a:graphic>
          <a:graphicData uri="http://schemas.openxmlformats.org/presentationml/2006/ole">
            <p:oleObj spid="_x0000_s3074" name="Acrobat Document" r:id="rId4" imgW="6721200" imgH="5948640" progId="AcroExch.Document.7">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
          <p:cNvPicPr>
            <a:picLocks noChangeAspect="1" noChangeArrowheads="1"/>
          </p:cNvPicPr>
          <p:nvPr/>
        </p:nvPicPr>
        <p:blipFill>
          <a:blip r:embed="rId3" cstate="print"/>
          <a:srcRect/>
          <a:stretch>
            <a:fillRect/>
          </a:stretch>
        </p:blipFill>
        <p:spPr bwMode="auto">
          <a:xfrm>
            <a:off x="-71438" y="-111125"/>
            <a:ext cx="9215438" cy="8755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tshållare för innehåll 1"/>
          <p:cNvSpPr>
            <a:spLocks noGrp="1"/>
          </p:cNvSpPr>
          <p:nvPr>
            <p:ph/>
          </p:nvPr>
        </p:nvSpPr>
        <p:spPr/>
        <p:txBody>
          <a:bodyPr/>
          <a:lstStyle/>
          <a:p>
            <a:endParaRPr lang="sv-SE" smtClean="0"/>
          </a:p>
        </p:txBody>
      </p:sp>
      <p:pic>
        <p:nvPicPr>
          <p:cNvPr id="12291" name="Picture 3" descr="040324_OHVadå glest adressuppg"/>
          <p:cNvPicPr>
            <a:picLocks noChangeAspect="1" noChangeArrowheads="1"/>
          </p:cNvPicPr>
          <p:nvPr/>
        </p:nvPicPr>
        <p:blipFill>
          <a:blip r:embed="rId3" cstate="print"/>
          <a:srcRect l="1096" t="2078" r="1411" b="6467"/>
          <a:stretch>
            <a:fillRect/>
          </a:stretch>
        </p:blipFill>
        <p:spPr bwMode="auto">
          <a:xfrm>
            <a:off x="250825" y="620713"/>
            <a:ext cx="5761038" cy="5565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057600" y="634678"/>
            <a:ext cx="4834880" cy="922114"/>
          </a:xfrm>
        </p:spPr>
        <p:txBody>
          <a:bodyPr>
            <a:noAutofit/>
          </a:bodyPr>
          <a:lstStyle/>
          <a:p>
            <a:r>
              <a:rPr lang="sv-SE" sz="2400" b="1" dirty="0" smtClean="0"/>
              <a:t>Järnvägsnätet Brister &amp; Utmaningar Regionförstoring </a:t>
            </a:r>
            <a:r>
              <a:rPr lang="sv-SE" sz="2400" dirty="0" smtClean="0"/>
              <a:t/>
            </a:r>
            <a:br>
              <a:rPr lang="sv-SE" sz="2400" dirty="0" smtClean="0"/>
            </a:br>
            <a:endParaRPr lang="sv-SE" sz="2400" dirty="0"/>
          </a:p>
        </p:txBody>
      </p:sp>
      <p:sp>
        <p:nvSpPr>
          <p:cNvPr id="3" name="Platshållare för innehåll 2"/>
          <p:cNvSpPr>
            <a:spLocks noGrp="1"/>
          </p:cNvSpPr>
          <p:nvPr>
            <p:ph idx="1"/>
          </p:nvPr>
        </p:nvSpPr>
        <p:spPr>
          <a:xfrm>
            <a:off x="4283968" y="1600200"/>
            <a:ext cx="4402832" cy="4525963"/>
          </a:xfrm>
        </p:spPr>
        <p:txBody>
          <a:bodyPr>
            <a:normAutofit/>
          </a:bodyPr>
          <a:lstStyle/>
          <a:p>
            <a:r>
              <a:rPr lang="sv-SE" sz="2200" dirty="0" smtClean="0"/>
              <a:t>Lokala arbetsmarknadsregioner som öar längs kusten då restiderna inom vägsystemet omöjliggör ett samspel mellan dessa </a:t>
            </a:r>
          </a:p>
          <a:p>
            <a:pPr>
              <a:buNone/>
            </a:pPr>
            <a:endParaRPr lang="sv-SE" sz="2200" dirty="0" smtClean="0"/>
          </a:p>
          <a:p>
            <a:r>
              <a:rPr lang="sv-SE" sz="2200" dirty="0" smtClean="0"/>
              <a:t>Mycket stor potential till regionförstoring med järnväg </a:t>
            </a:r>
          </a:p>
          <a:p>
            <a:pPr>
              <a:buNone/>
            </a:pPr>
            <a:endParaRPr lang="sv-SE" sz="2200" dirty="0" smtClean="0"/>
          </a:p>
          <a:p>
            <a:r>
              <a:rPr lang="sv-SE" sz="2200" dirty="0" smtClean="0"/>
              <a:t>Avgörande förutsättning för näringslivets behov av kompetensförsörjning </a:t>
            </a:r>
          </a:p>
          <a:p>
            <a:endParaRPr lang="sv-SE" sz="2200" dirty="0"/>
          </a:p>
        </p:txBody>
      </p:sp>
      <p:pic>
        <p:nvPicPr>
          <p:cNvPr id="33795" name="Picture 3"/>
          <p:cNvPicPr>
            <a:picLocks noChangeAspect="1" noChangeArrowheads="1"/>
          </p:cNvPicPr>
          <p:nvPr/>
        </p:nvPicPr>
        <p:blipFill>
          <a:blip r:embed="rId3" cstate="print"/>
          <a:srcRect/>
          <a:stretch>
            <a:fillRect/>
          </a:stretch>
        </p:blipFill>
        <p:spPr bwMode="auto">
          <a:xfrm>
            <a:off x="-1" y="1018271"/>
            <a:ext cx="4512839" cy="5507073"/>
          </a:xfrm>
          <a:prstGeom prst="rect">
            <a:avLst/>
          </a:prstGeom>
          <a:noFill/>
          <a:ln w="9525">
            <a:noFill/>
            <a:miter lim="800000"/>
            <a:headEnd/>
            <a:tailEnd/>
          </a:ln>
        </p:spPr>
      </p:pic>
      <p:pic>
        <p:nvPicPr>
          <p:cNvPr id="33796" name="Picture 4"/>
          <p:cNvPicPr>
            <a:picLocks noChangeAspect="1" noChangeArrowheads="1"/>
          </p:cNvPicPr>
          <p:nvPr/>
        </p:nvPicPr>
        <p:blipFill>
          <a:blip r:embed="rId4" cstate="print"/>
          <a:srcRect/>
          <a:stretch>
            <a:fillRect/>
          </a:stretch>
        </p:blipFill>
        <p:spPr bwMode="auto">
          <a:xfrm>
            <a:off x="0" y="1052736"/>
            <a:ext cx="4614748" cy="53285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wipe(left)">
                                      <p:cBhvr>
                                        <p:cTn id="7"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199" y="1637928"/>
            <a:ext cx="7000395" cy="3303240"/>
          </a:xfrm>
        </p:spPr>
        <p:txBody>
          <a:bodyPr>
            <a:normAutofit/>
          </a:bodyPr>
          <a:lstStyle/>
          <a:p>
            <a:pPr algn="l"/>
            <a:r>
              <a:rPr lang="sv-SE" sz="2800" dirty="0" smtClean="0"/>
              <a:t>Vad krävs för att </a:t>
            </a:r>
            <a:r>
              <a:rPr lang="sv-SE" dirty="0" smtClean="0"/>
              <a:t/>
            </a:r>
            <a:br>
              <a:rPr lang="sv-SE" dirty="0" smtClean="0"/>
            </a:br>
            <a:r>
              <a:rPr lang="sv-SE" dirty="0" smtClean="0">
                <a:solidFill>
                  <a:schemeClr val="accent1">
                    <a:lumMod val="40000"/>
                    <a:lumOff val="60000"/>
                  </a:schemeClr>
                </a:solidFill>
              </a:rPr>
              <a:t>öka kapaciteten </a:t>
            </a:r>
            <a:br>
              <a:rPr lang="sv-SE" dirty="0" smtClean="0">
                <a:solidFill>
                  <a:schemeClr val="accent1">
                    <a:lumMod val="40000"/>
                    <a:lumOff val="60000"/>
                  </a:schemeClr>
                </a:solidFill>
              </a:rPr>
            </a:br>
            <a:r>
              <a:rPr lang="sv-SE" dirty="0" smtClean="0">
                <a:solidFill>
                  <a:schemeClr val="accent1">
                    <a:lumMod val="40000"/>
                    <a:lumOff val="60000"/>
                  </a:schemeClr>
                </a:solidFill>
              </a:rPr>
              <a:t>för godstrafiken </a:t>
            </a:r>
            <a:r>
              <a:rPr lang="sv-SE" dirty="0" smtClean="0"/>
              <a:t/>
            </a:r>
            <a:br>
              <a:rPr lang="sv-SE" dirty="0" smtClean="0"/>
            </a:br>
            <a:r>
              <a:rPr lang="sv-SE" sz="2800" dirty="0" smtClean="0"/>
              <a:t>på järnväg med 50% fram till 2025?</a:t>
            </a:r>
            <a:endParaRPr lang="sv-SE"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34818" name="Picture 2"/>
          <p:cNvPicPr>
            <a:picLocks noChangeAspect="1" noChangeArrowheads="1"/>
          </p:cNvPicPr>
          <p:nvPr/>
        </p:nvPicPr>
        <p:blipFill>
          <a:blip r:embed="rId3" cstate="print"/>
          <a:srcRect l="34324" t="11438" r="11044" b="10797"/>
          <a:stretch>
            <a:fillRect/>
          </a:stretch>
        </p:blipFill>
        <p:spPr bwMode="auto">
          <a:xfrm>
            <a:off x="971600" y="692696"/>
            <a:ext cx="5328592" cy="5688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endParaRPr lang="sv-SE"/>
          </a:p>
        </p:txBody>
      </p:sp>
      <p:sp>
        <p:nvSpPr>
          <p:cNvPr id="3" name="Underrubrik 2"/>
          <p:cNvSpPr>
            <a:spLocks noGrp="1"/>
          </p:cNvSpPr>
          <p:nvPr>
            <p:ph type="subTitle" idx="1"/>
          </p:nvPr>
        </p:nvSpPr>
        <p:spPr/>
        <p:txBody>
          <a:bodyPr/>
          <a:lstStyle/>
          <a:p>
            <a:endParaRPr lang="sv-SE"/>
          </a:p>
        </p:txBody>
      </p:sp>
      <p:pic>
        <p:nvPicPr>
          <p:cNvPr id="92162" name="Picture 2"/>
          <p:cNvPicPr>
            <a:picLocks noChangeAspect="1" noChangeArrowheads="1"/>
          </p:cNvPicPr>
          <p:nvPr/>
        </p:nvPicPr>
        <p:blipFill>
          <a:blip r:embed="rId3" cstate="print"/>
          <a:srcRect/>
          <a:stretch>
            <a:fillRect/>
          </a:stretch>
        </p:blipFill>
        <p:spPr bwMode="auto">
          <a:xfrm>
            <a:off x="35496" y="572250"/>
            <a:ext cx="7819974" cy="6204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dirty="0"/>
          </a:p>
        </p:txBody>
      </p:sp>
      <p:pic>
        <p:nvPicPr>
          <p:cNvPr id="35842" name="Picture 2"/>
          <p:cNvPicPr>
            <a:picLocks noChangeAspect="1" noChangeArrowheads="1"/>
          </p:cNvPicPr>
          <p:nvPr/>
        </p:nvPicPr>
        <p:blipFill>
          <a:blip r:embed="rId3" cstate="print"/>
          <a:srcRect l="38016" t="10454" r="6250" b="16704"/>
          <a:stretch>
            <a:fillRect/>
          </a:stretch>
        </p:blipFill>
        <p:spPr bwMode="auto">
          <a:xfrm>
            <a:off x="971600" y="764704"/>
            <a:ext cx="5436096"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PK62077\AppData\Local\Microsoft\Windows\Temporary Internet Files\Content.IE5\7PUJ2OA3\MP900410083[1].jpg"/>
          <p:cNvPicPr>
            <a:picLocks noChangeAspect="1" noChangeArrowheads="1"/>
          </p:cNvPicPr>
          <p:nvPr/>
        </p:nvPicPr>
        <p:blipFill>
          <a:blip r:embed="rId3" cstate="print"/>
          <a:srcRect l="53187" r="8240"/>
          <a:stretch>
            <a:fillRect/>
          </a:stretch>
        </p:blipFill>
        <p:spPr bwMode="auto">
          <a:xfrm>
            <a:off x="5436096" y="479513"/>
            <a:ext cx="3707904" cy="6405871"/>
          </a:xfrm>
          <a:prstGeom prst="rect">
            <a:avLst/>
          </a:prstGeom>
          <a:noFill/>
        </p:spPr>
      </p:pic>
      <p:pic>
        <p:nvPicPr>
          <p:cNvPr id="4" name="Picture 2" descr="botniskakorridoren.jpg                                         00061242plansju                        C33A5883:"/>
          <p:cNvPicPr>
            <a:picLocks noChangeAspect="1" noChangeArrowheads="1"/>
          </p:cNvPicPr>
          <p:nvPr/>
        </p:nvPicPr>
        <p:blipFill>
          <a:blip r:embed="rId4" cstate="print"/>
          <a:srcRect l="35439"/>
          <a:stretch>
            <a:fillRect/>
          </a:stretch>
        </p:blipFill>
        <p:spPr bwMode="auto">
          <a:xfrm>
            <a:off x="-36512" y="476672"/>
            <a:ext cx="5493451" cy="6381328"/>
          </a:xfrm>
          <a:prstGeom prst="rect">
            <a:avLst/>
          </a:prstGeom>
          <a:noFill/>
          <a:ln w="9525">
            <a:noFill/>
            <a:miter lim="800000"/>
            <a:headEnd/>
            <a:tailEnd/>
          </a:ln>
        </p:spPr>
      </p:pic>
      <p:sp>
        <p:nvSpPr>
          <p:cNvPr id="6" name="textruta 5"/>
          <p:cNvSpPr txBox="1"/>
          <p:nvPr/>
        </p:nvSpPr>
        <p:spPr>
          <a:xfrm>
            <a:off x="5508104" y="1075958"/>
            <a:ext cx="3600400" cy="4801314"/>
          </a:xfrm>
          <a:prstGeom prst="rect">
            <a:avLst/>
          </a:prstGeom>
          <a:solidFill>
            <a:schemeClr val="bg1"/>
          </a:solidFill>
        </p:spPr>
        <p:txBody>
          <a:bodyPr wrap="square" rtlCol="0">
            <a:spAutoFit/>
          </a:bodyPr>
          <a:lstStyle/>
          <a:p>
            <a:r>
              <a:rPr lang="sv-SE" b="1" dirty="0" smtClean="0"/>
              <a:t>Botniska korridoren &amp; Malmbanan </a:t>
            </a:r>
            <a:endParaRPr lang="sv-SE" dirty="0" smtClean="0"/>
          </a:p>
          <a:p>
            <a:endParaRPr lang="sv-SE" dirty="0" smtClean="0"/>
          </a:p>
          <a:p>
            <a:pPr>
              <a:buFont typeface="Arial" pitchFamily="34" charset="0"/>
              <a:buChar char="•"/>
            </a:pPr>
            <a:r>
              <a:rPr lang="sv-SE" dirty="0" smtClean="0"/>
              <a:t> EU-kommissionen föreslår att Botniska korridoren och Malmbanan ska ingå i TEN-T </a:t>
            </a:r>
            <a:r>
              <a:rPr lang="sv-SE" dirty="0" err="1" smtClean="0"/>
              <a:t>Core</a:t>
            </a:r>
            <a:r>
              <a:rPr lang="sv-SE" dirty="0" smtClean="0"/>
              <a:t> Network. Glädjande med stödet från den svenska och finska regeringen </a:t>
            </a:r>
            <a:br>
              <a:rPr lang="sv-SE" dirty="0" smtClean="0"/>
            </a:br>
            <a:endParaRPr lang="sv-SE" dirty="0" smtClean="0"/>
          </a:p>
          <a:p>
            <a:r>
              <a:rPr lang="sv-SE" dirty="0" smtClean="0"/>
              <a:t>•Sammanbinder de för EU viktiga områdena i norra Skandinavien med marknader i syd </a:t>
            </a:r>
            <a:br>
              <a:rPr lang="sv-SE" dirty="0" smtClean="0"/>
            </a:br>
            <a:endParaRPr lang="sv-SE" dirty="0" smtClean="0"/>
          </a:p>
          <a:p>
            <a:r>
              <a:rPr lang="sv-SE" dirty="0" smtClean="0"/>
              <a:t>•Den industriella utvecklingen kräver ökade insatser på järnväg för att inte bli den begränsande faktorn – Norrbotniabanan, Malmbanan och Ostkustbanan!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26375" t="36219" r="28590" b="21453"/>
          <a:stretch>
            <a:fillRect/>
          </a:stretch>
        </p:blipFill>
        <p:spPr bwMode="auto">
          <a:xfrm>
            <a:off x="1043608" y="1557972"/>
            <a:ext cx="6535982" cy="4607332"/>
          </a:xfrm>
          <a:prstGeom prst="rect">
            <a:avLst/>
          </a:prstGeom>
          <a:noFill/>
          <a:ln w="9525">
            <a:noFill/>
            <a:miter lim="800000"/>
            <a:headEnd/>
            <a:tailEnd/>
          </a:ln>
        </p:spPr>
      </p:pic>
      <p:sp>
        <p:nvSpPr>
          <p:cNvPr id="7" name="Rectangle 6"/>
          <p:cNvSpPr txBox="1">
            <a:spLocks noChangeArrowheads="1"/>
          </p:cNvSpPr>
          <p:nvPr/>
        </p:nvSpPr>
        <p:spPr>
          <a:xfrm>
            <a:off x="0" y="427038"/>
            <a:ext cx="91440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sz="3200" b="0" i="0" u="none" strike="noStrike" kern="1200" cap="none" spc="0" normalizeH="0" baseline="0" noProof="0" dirty="0" smtClean="0">
                <a:ln>
                  <a:noFill/>
                </a:ln>
                <a:solidFill>
                  <a:schemeClr val="tx1"/>
                </a:solidFill>
                <a:effectLst/>
                <a:uLnTx/>
                <a:uFillTx/>
                <a:latin typeface="+mj-lt"/>
                <a:ea typeface="+mj-ea"/>
                <a:cs typeface="+mj-cs"/>
              </a:rPr>
              <a:t>Samtliga</a:t>
            </a:r>
            <a:r>
              <a:rPr kumimoji="0" lang="sv-SE" sz="3200" b="0" i="0" u="none" strike="noStrike" kern="1200" cap="none" spc="0" normalizeH="0" noProof="0" dirty="0" smtClean="0">
                <a:ln>
                  <a:noFill/>
                </a:ln>
                <a:solidFill>
                  <a:schemeClr val="tx1"/>
                </a:solidFill>
                <a:effectLst/>
                <a:uLnTx/>
                <a:uFillTx/>
                <a:latin typeface="+mj-lt"/>
                <a:ea typeface="+mj-ea"/>
                <a:cs typeface="+mj-cs"/>
              </a:rPr>
              <a:t> </a:t>
            </a:r>
            <a:r>
              <a:rPr lang="sv-SE" sz="3200" noProof="0" dirty="0" smtClean="0">
                <a:latin typeface="+mj-lt"/>
                <a:ea typeface="+mj-ea"/>
                <a:cs typeface="+mj-cs"/>
              </a:rPr>
              <a:t>j</a:t>
            </a:r>
            <a:r>
              <a:rPr kumimoji="0" lang="sv-SE" sz="3200" b="0" i="0" u="none" strike="noStrike" kern="1200" cap="none" spc="0" normalizeH="0" baseline="0" noProof="0" dirty="0" smtClean="0">
                <a:ln>
                  <a:noFill/>
                </a:ln>
                <a:solidFill>
                  <a:schemeClr val="tx1"/>
                </a:solidFill>
                <a:effectLst/>
                <a:uLnTx/>
                <a:uFillTx/>
                <a:latin typeface="+mj-lt"/>
                <a:ea typeface="+mj-ea"/>
                <a:cs typeface="+mj-cs"/>
              </a:rPr>
              <a:t>ärnvägsutredningar är strax klara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1032"/>
          <p:cNvSpPr txBox="1">
            <a:spLocks noChangeArrowheads="1"/>
          </p:cNvSpPr>
          <p:nvPr/>
        </p:nvSpPr>
        <p:spPr bwMode="auto">
          <a:xfrm>
            <a:off x="0" y="1628800"/>
            <a:ext cx="9144000" cy="886397"/>
          </a:xfrm>
          <a:prstGeom prst="rect">
            <a:avLst/>
          </a:prstGeom>
          <a:noFill/>
          <a:ln w="9525">
            <a:noFill/>
            <a:miter lim="800000"/>
            <a:headEnd/>
            <a:tailEnd/>
          </a:ln>
        </p:spPr>
        <p:txBody>
          <a:bodyPr wrap="square" lIns="0" tIns="0" rIns="0" bIns="0">
            <a:spAutoFit/>
          </a:bodyPr>
          <a:lstStyle/>
          <a:p>
            <a:pPr algn="ctr">
              <a:lnSpc>
                <a:spcPct val="120000"/>
              </a:lnSpc>
              <a:spcAft>
                <a:spcPct val="20000"/>
              </a:spcAft>
            </a:pPr>
            <a:r>
              <a:rPr lang="sv-SE" sz="2400" b="1" dirty="0" smtClean="0">
                <a:latin typeface="Calibri" pitchFamily="34" charset="0"/>
              </a:rPr>
              <a:t>Regeringens uppdrag till Trafikverket i </a:t>
            </a:r>
            <a:br>
              <a:rPr lang="sv-SE" sz="2400" b="1" dirty="0" smtClean="0">
                <a:latin typeface="Calibri" pitchFamily="34" charset="0"/>
              </a:rPr>
            </a:br>
            <a:r>
              <a:rPr lang="sv-SE" sz="2400" b="1" dirty="0" smtClean="0">
                <a:latin typeface="Calibri" pitchFamily="34" charset="0"/>
              </a:rPr>
              <a:t>den Nationella Transportplanen </a:t>
            </a:r>
            <a:endParaRPr lang="sv-SE" sz="2400" b="1" dirty="0">
              <a:latin typeface="Calibri" pitchFamily="34" charset="0"/>
            </a:endParaRPr>
          </a:p>
        </p:txBody>
      </p:sp>
      <p:sp>
        <p:nvSpPr>
          <p:cNvPr id="5125" name="Rectangle 5"/>
          <p:cNvSpPr>
            <a:spLocks noChangeArrowheads="1"/>
          </p:cNvSpPr>
          <p:nvPr/>
        </p:nvSpPr>
        <p:spPr bwMode="auto">
          <a:xfrm>
            <a:off x="0" y="5949950"/>
            <a:ext cx="9144000" cy="908050"/>
          </a:xfrm>
          <a:prstGeom prst="rect">
            <a:avLst/>
          </a:prstGeom>
          <a:solidFill>
            <a:schemeClr val="bg1"/>
          </a:solidFill>
          <a:ln w="9525">
            <a:noFill/>
            <a:miter lim="800000"/>
            <a:headEnd/>
            <a:tailEnd/>
          </a:ln>
        </p:spPr>
        <p:txBody>
          <a:bodyPr wrap="none" anchor="ctr"/>
          <a:lstStyle/>
          <a:p>
            <a:endParaRPr lang="sv-SE">
              <a:latin typeface="Calibri" pitchFamily="34" charset="0"/>
            </a:endParaRPr>
          </a:p>
        </p:txBody>
      </p:sp>
      <p:pic>
        <p:nvPicPr>
          <p:cNvPr id="5126" name="Picture 6" descr="NorrbotniabananCMYK"/>
          <p:cNvPicPr>
            <a:picLocks noChangeAspect="1" noChangeArrowheads="1"/>
          </p:cNvPicPr>
          <p:nvPr/>
        </p:nvPicPr>
        <p:blipFill>
          <a:blip r:embed="rId3" cstate="print"/>
          <a:srcRect/>
          <a:stretch>
            <a:fillRect/>
          </a:stretch>
        </p:blipFill>
        <p:spPr bwMode="auto">
          <a:xfrm>
            <a:off x="5724525" y="6237288"/>
            <a:ext cx="1728788" cy="442912"/>
          </a:xfrm>
          <a:prstGeom prst="rect">
            <a:avLst/>
          </a:prstGeom>
          <a:noFill/>
          <a:ln w="9525">
            <a:noFill/>
            <a:miter lim="800000"/>
            <a:headEnd/>
            <a:tailEnd/>
          </a:ln>
        </p:spPr>
      </p:pic>
      <p:sp>
        <p:nvSpPr>
          <p:cNvPr id="5127" name="Rectangle 7"/>
          <p:cNvSpPr>
            <a:spLocks noChangeArrowheads="1"/>
          </p:cNvSpPr>
          <p:nvPr/>
        </p:nvSpPr>
        <p:spPr bwMode="auto">
          <a:xfrm>
            <a:off x="0" y="5946775"/>
            <a:ext cx="9144000" cy="17463"/>
          </a:xfrm>
          <a:prstGeom prst="rect">
            <a:avLst/>
          </a:prstGeom>
          <a:solidFill>
            <a:srgbClr val="DDDDDD"/>
          </a:solidFill>
          <a:ln w="9525">
            <a:noFill/>
            <a:miter lim="800000"/>
            <a:headEnd/>
            <a:tailEnd/>
          </a:ln>
        </p:spPr>
        <p:txBody>
          <a:bodyPr wrap="none" anchor="ctr"/>
          <a:lstStyle/>
          <a:p>
            <a:endParaRPr lang="sv-SE">
              <a:latin typeface="Calibri" pitchFamily="34" charset="0"/>
            </a:endParaRPr>
          </a:p>
        </p:txBody>
      </p:sp>
      <p:pic>
        <p:nvPicPr>
          <p:cNvPr id="5128" name="Picture 8"/>
          <p:cNvPicPr>
            <a:picLocks noChangeAspect="1" noChangeArrowheads="1"/>
          </p:cNvPicPr>
          <p:nvPr/>
        </p:nvPicPr>
        <p:blipFill>
          <a:blip r:embed="rId4" cstate="print"/>
          <a:srcRect/>
          <a:stretch>
            <a:fillRect/>
          </a:stretch>
        </p:blipFill>
        <p:spPr bwMode="auto">
          <a:xfrm>
            <a:off x="7772400" y="6167438"/>
            <a:ext cx="1077913" cy="541337"/>
          </a:xfrm>
          <a:prstGeom prst="rect">
            <a:avLst/>
          </a:prstGeom>
          <a:noFill/>
          <a:ln w="9525">
            <a:noFill/>
            <a:miter lim="800000"/>
            <a:headEnd/>
            <a:tailEnd/>
          </a:ln>
        </p:spPr>
      </p:pic>
      <p:sp>
        <p:nvSpPr>
          <p:cNvPr id="5129" name="Rectangle 9"/>
          <p:cNvSpPr>
            <a:spLocks noChangeArrowheads="1"/>
          </p:cNvSpPr>
          <p:nvPr/>
        </p:nvSpPr>
        <p:spPr bwMode="auto">
          <a:xfrm>
            <a:off x="0" y="5984875"/>
            <a:ext cx="9144000" cy="36513"/>
          </a:xfrm>
          <a:prstGeom prst="rect">
            <a:avLst/>
          </a:prstGeom>
          <a:solidFill>
            <a:srgbClr val="DDDDDD"/>
          </a:solidFill>
          <a:ln w="9525">
            <a:noFill/>
            <a:miter lim="800000"/>
            <a:headEnd/>
            <a:tailEnd/>
          </a:ln>
        </p:spPr>
        <p:txBody>
          <a:bodyPr wrap="none" anchor="ctr"/>
          <a:lstStyle/>
          <a:p>
            <a:endParaRPr lang="sv-SE">
              <a:latin typeface="Calibri" pitchFamily="34" charset="0"/>
            </a:endParaRPr>
          </a:p>
        </p:txBody>
      </p:sp>
      <p:sp>
        <p:nvSpPr>
          <p:cNvPr id="5131" name="Rectangle 2"/>
          <p:cNvSpPr>
            <a:spLocks noChangeArrowheads="1"/>
          </p:cNvSpPr>
          <p:nvPr/>
        </p:nvSpPr>
        <p:spPr bwMode="auto">
          <a:xfrm>
            <a:off x="0" y="0"/>
            <a:ext cx="9144000" cy="503238"/>
          </a:xfrm>
          <a:prstGeom prst="rect">
            <a:avLst/>
          </a:prstGeom>
          <a:gradFill rotWithShape="1">
            <a:gsLst>
              <a:gs pos="0">
                <a:srgbClr val="00A48A"/>
              </a:gs>
              <a:gs pos="100000">
                <a:srgbClr val="007662"/>
              </a:gs>
            </a:gsLst>
            <a:lin ang="2700000" scaled="1"/>
          </a:gradFill>
          <a:ln w="9525">
            <a:noFill/>
            <a:miter lim="800000"/>
            <a:headEnd/>
            <a:tailEnd/>
          </a:ln>
        </p:spPr>
        <p:txBody>
          <a:bodyPr wrap="none" anchor="ctr"/>
          <a:lstStyle/>
          <a:p>
            <a:pPr algn="ctr"/>
            <a:endParaRPr lang="sv-SE"/>
          </a:p>
        </p:txBody>
      </p:sp>
      <p:sp>
        <p:nvSpPr>
          <p:cNvPr id="5132" name="Text Box 3"/>
          <p:cNvSpPr txBox="1">
            <a:spLocks noChangeArrowheads="1"/>
          </p:cNvSpPr>
          <p:nvPr/>
        </p:nvSpPr>
        <p:spPr bwMode="auto">
          <a:xfrm>
            <a:off x="358775" y="100013"/>
            <a:ext cx="8839200" cy="304800"/>
          </a:xfrm>
          <a:prstGeom prst="rect">
            <a:avLst/>
          </a:prstGeom>
          <a:noFill/>
          <a:ln w="9525">
            <a:noFill/>
            <a:miter lim="800000"/>
            <a:headEnd/>
            <a:tailEnd/>
          </a:ln>
        </p:spPr>
        <p:txBody>
          <a:bodyPr lIns="0" tIns="0" rIns="0" bIns="0">
            <a:spAutoFit/>
          </a:bodyPr>
          <a:lstStyle/>
          <a:p>
            <a:pPr>
              <a:spcBef>
                <a:spcPts val="600"/>
              </a:spcBef>
            </a:pPr>
            <a:r>
              <a:rPr lang="sv-SE" sz="2000">
                <a:solidFill>
                  <a:schemeClr val="bg1"/>
                </a:solidFill>
                <a:latin typeface="The Mix Bold-"/>
              </a:rPr>
              <a:t>Norrbotniabanegruppen </a:t>
            </a:r>
            <a:endParaRPr lang="sv-SE"/>
          </a:p>
        </p:txBody>
      </p:sp>
      <p:sp>
        <p:nvSpPr>
          <p:cNvPr id="13" name="Rectangle 2"/>
          <p:cNvSpPr>
            <a:spLocks noChangeArrowheads="1"/>
          </p:cNvSpPr>
          <p:nvPr/>
        </p:nvSpPr>
        <p:spPr bwMode="auto">
          <a:xfrm>
            <a:off x="35496" y="-27384"/>
            <a:ext cx="9144000" cy="503238"/>
          </a:xfrm>
          <a:prstGeom prst="rect">
            <a:avLst/>
          </a:prstGeom>
          <a:gradFill rotWithShape="1">
            <a:gsLst>
              <a:gs pos="0">
                <a:srgbClr val="00A48A"/>
              </a:gs>
              <a:gs pos="100000">
                <a:srgbClr val="007662"/>
              </a:gs>
            </a:gsLst>
            <a:lin ang="2700000" scaled="1"/>
          </a:gradFill>
          <a:ln w="9525">
            <a:noFill/>
            <a:miter lim="800000"/>
            <a:headEnd/>
            <a:tailEnd/>
          </a:ln>
        </p:spPr>
        <p:txBody>
          <a:bodyPr wrap="none" anchor="ctr"/>
          <a:lstStyle/>
          <a:p>
            <a:pPr algn="ctr"/>
            <a:endParaRPr lang="sv-SE"/>
          </a:p>
        </p:txBody>
      </p:sp>
      <p:sp>
        <p:nvSpPr>
          <p:cNvPr id="14" name="Rektangel 13"/>
          <p:cNvSpPr/>
          <p:nvPr/>
        </p:nvSpPr>
        <p:spPr>
          <a:xfrm>
            <a:off x="5436096" y="6093296"/>
            <a:ext cx="3635896"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 Box 8"/>
          <p:cNvSpPr txBox="1">
            <a:spLocks noChangeArrowheads="1"/>
          </p:cNvSpPr>
          <p:nvPr/>
        </p:nvSpPr>
        <p:spPr bwMode="auto">
          <a:xfrm>
            <a:off x="6715125" y="6143625"/>
            <a:ext cx="2214563" cy="500063"/>
          </a:xfrm>
          <a:prstGeom prst="rect">
            <a:avLst/>
          </a:prstGeom>
          <a:noFill/>
          <a:ln w="9525" algn="in">
            <a:noFill/>
            <a:miter lim="800000"/>
            <a:headEnd/>
            <a:tailEnd/>
          </a:ln>
        </p:spPr>
        <p:txBody>
          <a:bodyPr lIns="36576" tIns="36576" rIns="36576" bIns="36576" anchor="ctr"/>
          <a:lstStyle/>
          <a:p>
            <a:r>
              <a:rPr lang="sv-SE" sz="1400" dirty="0">
                <a:solidFill>
                  <a:srgbClr val="019980"/>
                </a:solidFill>
                <a:latin typeface="Berlin Sans FB Demi" pitchFamily="34" charset="0"/>
              </a:rPr>
              <a:t>NORRBOTNIA</a:t>
            </a:r>
            <a:r>
              <a:rPr lang="sv-SE" sz="1400" dirty="0">
                <a:solidFill>
                  <a:srgbClr val="808080"/>
                </a:solidFill>
                <a:latin typeface="Berlin Sans FB Demi" pitchFamily="34" charset="0"/>
              </a:rPr>
              <a:t>BANAN AB</a:t>
            </a:r>
            <a:endParaRPr lang="sv-SE" sz="1400" dirty="0"/>
          </a:p>
        </p:txBody>
      </p:sp>
      <p:sp>
        <p:nvSpPr>
          <p:cNvPr id="17" name="Rektangel 16"/>
          <p:cNvSpPr/>
          <p:nvPr/>
        </p:nvSpPr>
        <p:spPr>
          <a:xfrm>
            <a:off x="7596336" y="5229200"/>
            <a:ext cx="154766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ruta 17"/>
          <p:cNvSpPr txBox="1"/>
          <p:nvPr/>
        </p:nvSpPr>
        <p:spPr>
          <a:xfrm>
            <a:off x="683568" y="3166517"/>
            <a:ext cx="7920880" cy="1846659"/>
          </a:xfrm>
          <a:prstGeom prst="rect">
            <a:avLst/>
          </a:prstGeom>
          <a:noFill/>
        </p:spPr>
        <p:txBody>
          <a:bodyPr wrap="square" rtlCol="0">
            <a:spAutoFit/>
          </a:bodyPr>
          <a:lstStyle/>
          <a:p>
            <a:r>
              <a:rPr lang="sv-SE" sz="2400" b="1" dirty="0" smtClean="0"/>
              <a:t>”Trafikverket ska tillsammans med regioner och näringslivsintressenter pröva förutsättningarna för medfinansiering av järnvägsförbindelse mellan Piteå och Skellefteå”</a:t>
            </a:r>
            <a:endParaRPr lang="sv-SE" sz="2000" dirty="0" smtClean="0"/>
          </a:p>
          <a:p>
            <a:endParaRPr lang="sv-SE" dirty="0"/>
          </a:p>
        </p:txBody>
      </p:sp>
      <p:sp>
        <p:nvSpPr>
          <p:cNvPr id="20" name="Text Box 3"/>
          <p:cNvSpPr txBox="1">
            <a:spLocks noChangeArrowheads="1"/>
          </p:cNvSpPr>
          <p:nvPr/>
        </p:nvSpPr>
        <p:spPr bwMode="auto">
          <a:xfrm>
            <a:off x="0" y="515938"/>
            <a:ext cx="9144000" cy="609600"/>
          </a:xfrm>
          <a:prstGeom prst="rect">
            <a:avLst/>
          </a:prstGeom>
          <a:noFill/>
          <a:ln w="9525">
            <a:noFill/>
            <a:miter lim="800000"/>
            <a:headEnd/>
            <a:tailEnd/>
          </a:ln>
        </p:spPr>
        <p:txBody>
          <a:bodyPr wrap="square">
            <a:spAutoFit/>
          </a:bodyPr>
          <a:lstStyle/>
          <a:p>
            <a:pPr algn="ctr"/>
            <a:r>
              <a:rPr lang="sv-SE" sz="3400" dirty="0" smtClean="0">
                <a:solidFill>
                  <a:srgbClr val="00A48A"/>
                </a:solidFill>
                <a:latin typeface="The Mix Bold-"/>
              </a:rPr>
              <a:t>Medfinansieringsuppdraget</a:t>
            </a:r>
            <a:endParaRPr lang="sv-SE" sz="3400" dirty="0">
              <a:latin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033859"/>
            <a:ext cx="8229600" cy="1143000"/>
          </a:xfrm>
        </p:spPr>
        <p:txBody>
          <a:bodyPr/>
          <a:lstStyle/>
          <a:p>
            <a:r>
              <a:rPr lang="sv-SE" dirty="0" smtClean="0">
                <a:solidFill>
                  <a:srgbClr val="FF0000"/>
                </a:solidFill>
              </a:rPr>
              <a:t>Hög prioritet i närtid</a:t>
            </a:r>
            <a:endParaRPr lang="sv-SE" dirty="0">
              <a:solidFill>
                <a:srgbClr val="FF0000"/>
              </a:solidFill>
            </a:endParaRPr>
          </a:p>
        </p:txBody>
      </p:sp>
      <p:sp>
        <p:nvSpPr>
          <p:cNvPr id="3" name="Platshållare för innehåll 2"/>
          <p:cNvSpPr>
            <a:spLocks noGrp="1"/>
          </p:cNvSpPr>
          <p:nvPr>
            <p:ph idx="1"/>
          </p:nvPr>
        </p:nvSpPr>
        <p:spPr>
          <a:xfrm>
            <a:off x="457200" y="2359421"/>
            <a:ext cx="8229600" cy="4525963"/>
          </a:xfrm>
        </p:spPr>
        <p:txBody>
          <a:bodyPr/>
          <a:lstStyle/>
          <a:p>
            <a:pPr>
              <a:buNone/>
            </a:pPr>
            <a:endParaRPr lang="sv-SE" dirty="0" smtClean="0"/>
          </a:p>
          <a:p>
            <a:r>
              <a:rPr lang="sv-SE" dirty="0" smtClean="0"/>
              <a:t>Fortsatt planering - järnvägsplanerna</a:t>
            </a:r>
          </a:p>
          <a:p>
            <a:r>
              <a:rPr lang="sv-SE" dirty="0" smtClean="0"/>
              <a:t>Förhandlingsman/Kvinna</a:t>
            </a:r>
            <a:endParaRPr lang="sv-SE"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413792"/>
            <a:ext cx="8229600" cy="1143000"/>
          </a:xfrm>
        </p:spPr>
        <p:txBody>
          <a:bodyPr>
            <a:normAutofit fontScale="90000"/>
          </a:bodyPr>
          <a:lstStyle/>
          <a:p>
            <a:r>
              <a:rPr lang="sv-SE" dirty="0" smtClean="0"/>
              <a:t>Norrbotniabanan</a:t>
            </a:r>
            <a:br>
              <a:rPr lang="sv-SE" dirty="0" smtClean="0"/>
            </a:br>
            <a:r>
              <a:rPr lang="sv-SE" sz="2000" dirty="0" smtClean="0"/>
              <a:t> Längre och tyngre tåg,  på en snabbare och kortare bana. </a:t>
            </a:r>
            <a:br>
              <a:rPr lang="sv-SE" sz="2000" dirty="0" smtClean="0"/>
            </a:br>
            <a:r>
              <a:rPr lang="sv-SE" sz="2000" dirty="0" smtClean="0"/>
              <a:t>Driftsäkerhet med dubbelspårsfunktion.</a:t>
            </a:r>
            <a:endParaRPr lang="sv-SE" sz="2000" dirty="0"/>
          </a:p>
        </p:txBody>
      </p:sp>
      <p:sp>
        <p:nvSpPr>
          <p:cNvPr id="3" name="Platshållare för innehåll 2"/>
          <p:cNvSpPr>
            <a:spLocks noGrp="1"/>
          </p:cNvSpPr>
          <p:nvPr>
            <p:ph idx="1"/>
          </p:nvPr>
        </p:nvSpPr>
        <p:spPr>
          <a:xfrm>
            <a:off x="4932040" y="1711349"/>
            <a:ext cx="3754760" cy="4525963"/>
          </a:xfrm>
        </p:spPr>
        <p:txBody>
          <a:bodyPr>
            <a:normAutofit fontScale="70000" lnSpcReduction="20000"/>
          </a:bodyPr>
          <a:lstStyle/>
          <a:p>
            <a:r>
              <a:rPr lang="sv-SE" dirty="0" smtClean="0"/>
              <a:t>Umeå-Luleå är den sista länken på 27 mil i den Botniska korridoren. </a:t>
            </a:r>
          </a:p>
          <a:p>
            <a:r>
              <a:rPr lang="sv-SE" dirty="0" smtClean="0"/>
              <a:t>Transportkostnaderna minskar med 30 % </a:t>
            </a:r>
          </a:p>
          <a:p>
            <a:r>
              <a:rPr lang="sv-SE" dirty="0" smtClean="0"/>
              <a:t>Ger driftsäkerhet genom dubbelspårsfunktion med stambanan genom övre Norrland</a:t>
            </a:r>
          </a:p>
          <a:p>
            <a:r>
              <a:rPr lang="sv-SE" dirty="0" smtClean="0"/>
              <a:t>Koldioxidutsläppen minskar med 80 000 ton per år</a:t>
            </a:r>
          </a:p>
          <a:p>
            <a:r>
              <a:rPr lang="sv-SE" dirty="0" smtClean="0"/>
              <a:t>internationellt handelsutbyte</a:t>
            </a:r>
          </a:p>
          <a:p>
            <a:r>
              <a:rPr lang="sv-SE" dirty="0" smtClean="0"/>
              <a:t>Restiderna halveras för persontrafiken</a:t>
            </a:r>
          </a:p>
          <a:p>
            <a:endParaRPr lang="sv-SE" dirty="0"/>
          </a:p>
        </p:txBody>
      </p:sp>
      <p:pic>
        <p:nvPicPr>
          <p:cNvPr id="4" name="Picture 2" descr="2007-09 Karta Norra kustjvg"/>
          <p:cNvPicPr>
            <a:picLocks noChangeAspect="1" noChangeArrowheads="1"/>
          </p:cNvPicPr>
          <p:nvPr/>
        </p:nvPicPr>
        <p:blipFill>
          <a:blip r:embed="rId2" cstate="print"/>
          <a:srcRect/>
          <a:stretch>
            <a:fillRect/>
          </a:stretch>
        </p:blipFill>
        <p:spPr bwMode="auto">
          <a:xfrm>
            <a:off x="419571" y="1700808"/>
            <a:ext cx="3858494" cy="4680520"/>
          </a:xfrm>
          <a:prstGeom prst="rect">
            <a:avLst/>
          </a:prstGeom>
          <a:noFill/>
        </p:spPr>
      </p:pic>
      <p:sp>
        <p:nvSpPr>
          <p:cNvPr id="5" name="textruta 4"/>
          <p:cNvSpPr txBox="1"/>
          <p:nvPr/>
        </p:nvSpPr>
        <p:spPr>
          <a:xfrm rot="20443594">
            <a:off x="1798341" y="2773798"/>
            <a:ext cx="5832648" cy="1200329"/>
          </a:xfrm>
          <a:prstGeom prst="rect">
            <a:avLst/>
          </a:prstGeom>
          <a:solidFill>
            <a:schemeClr val="bg1"/>
          </a:solidFill>
        </p:spPr>
        <p:txBody>
          <a:bodyPr wrap="square" rtlCol="0">
            <a:spAutoFit/>
          </a:bodyPr>
          <a:lstStyle/>
          <a:p>
            <a:r>
              <a:rPr lang="sv-SE" sz="3600" b="1" dirty="0" smtClean="0">
                <a:solidFill>
                  <a:srgbClr val="FF0000"/>
                </a:solidFill>
              </a:rPr>
              <a:t>Europa, konkurrenskraft och kompetensförsörjning</a:t>
            </a:r>
            <a:endParaRPr lang="sv-SE"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Sammanfattning</a:t>
            </a:r>
            <a:endParaRPr lang="sv-SE" dirty="0"/>
          </a:p>
        </p:txBody>
      </p:sp>
      <p:pic>
        <p:nvPicPr>
          <p:cNvPr id="7" name="nbb_final_eng.wmv">
            <a:hlinkClick r:id="" action="ppaction://media"/>
          </p:cNvPr>
          <p:cNvPicPr>
            <a:picLocks noGrp="1" noRot="1" noChangeAspect="1"/>
          </p:cNvPicPr>
          <p:nvPr>
            <p:ph idx="1"/>
            <a:videoFile r:link="rId1"/>
          </p:nvPr>
        </p:nvPicPr>
        <p:blipFill>
          <a:blip r:embed="rId4" cstate="print"/>
          <a:stretch>
            <a:fillRect/>
          </a:stretch>
        </p:blipFill>
        <p:spPr>
          <a:xfrm>
            <a:off x="1524000" y="2109788"/>
            <a:ext cx="6096000" cy="3505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l="30067" t="18500" r="27852" b="14563"/>
          <a:stretch>
            <a:fillRect/>
          </a:stretch>
        </p:blipFill>
        <p:spPr bwMode="auto">
          <a:xfrm>
            <a:off x="323528" y="836712"/>
            <a:ext cx="4768412" cy="5688632"/>
          </a:xfrm>
          <a:prstGeom prst="rect">
            <a:avLst/>
          </a:prstGeom>
          <a:noFill/>
          <a:ln w="9525">
            <a:solidFill>
              <a:schemeClr val="tx1"/>
            </a:solidFill>
            <a:miter lim="800000"/>
            <a:headEnd/>
            <a:tailEnd/>
          </a:ln>
        </p:spPr>
      </p:pic>
      <p:sp>
        <p:nvSpPr>
          <p:cNvPr id="4" name="Rektangel 3"/>
          <p:cNvSpPr/>
          <p:nvPr/>
        </p:nvSpPr>
        <p:spPr>
          <a:xfrm>
            <a:off x="1835696" y="2060848"/>
            <a:ext cx="576064" cy="360040"/>
          </a:xfrm>
          <a:prstGeom prst="rect">
            <a:avLst/>
          </a:prstGeom>
          <a:solidFill>
            <a:srgbClr val="1F9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p:cNvSpPr txBox="1"/>
          <p:nvPr/>
        </p:nvSpPr>
        <p:spPr>
          <a:xfrm>
            <a:off x="1835696" y="2143194"/>
            <a:ext cx="720080" cy="349702"/>
          </a:xfrm>
          <a:prstGeom prst="rect">
            <a:avLst/>
          </a:prstGeom>
          <a:noFill/>
        </p:spPr>
        <p:txBody>
          <a:bodyPr wrap="square" lIns="36000" tIns="36000" rIns="36000" bIns="36000" rtlCol="0">
            <a:spAutoFit/>
          </a:bodyPr>
          <a:lstStyle/>
          <a:p>
            <a:r>
              <a:rPr lang="sv-SE" dirty="0" smtClean="0">
                <a:solidFill>
                  <a:schemeClr val="bg1"/>
                </a:solidFill>
                <a:latin typeface="Arial" pitchFamily="34" charset="0"/>
                <a:cs typeface="Arial" pitchFamily="34" charset="0"/>
              </a:rPr>
              <a:t>90 %</a:t>
            </a:r>
            <a:endParaRPr lang="sv-SE"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endParaRPr lang="sv-SE"/>
          </a:p>
        </p:txBody>
      </p:sp>
      <p:pic>
        <p:nvPicPr>
          <p:cNvPr id="1026" name="Picture 2"/>
          <p:cNvPicPr>
            <a:picLocks noChangeAspect="1" noChangeArrowheads="1"/>
          </p:cNvPicPr>
          <p:nvPr/>
        </p:nvPicPr>
        <p:blipFill>
          <a:blip r:embed="rId3" cstate="print"/>
          <a:srcRect/>
          <a:stretch>
            <a:fillRect/>
          </a:stretch>
        </p:blipFill>
        <p:spPr bwMode="auto">
          <a:xfrm>
            <a:off x="-2393504" y="2209775"/>
            <a:ext cx="11430000" cy="3019425"/>
          </a:xfrm>
          <a:prstGeom prst="rect">
            <a:avLst/>
          </a:prstGeom>
          <a:noFill/>
          <a:ln w="9525">
            <a:noFill/>
            <a:miter lim="800000"/>
            <a:headEnd/>
            <a:tailEnd/>
          </a:ln>
        </p:spPr>
      </p:pic>
      <p:sp>
        <p:nvSpPr>
          <p:cNvPr id="5" name="Rubrik 1"/>
          <p:cNvSpPr txBox="1">
            <a:spLocks/>
          </p:cNvSpPr>
          <p:nvPr/>
        </p:nvSpPr>
        <p:spPr>
          <a:xfrm>
            <a:off x="457200" y="274638"/>
            <a:ext cx="8229600" cy="1143000"/>
          </a:xfrm>
          <a:prstGeom prst="rect">
            <a:avLst/>
          </a:prstGeom>
        </p:spPr>
        <p:txBody>
          <a:bodyPr vert="horz" lIns="91440" tIns="45720" rIns="91440" bIns="45720" rtlCol="0" anchor="ctr">
            <a:normAutofit/>
          </a:bodyPr>
          <a:lstStyle/>
          <a:p>
            <a:pPr algn="ctr"/>
            <a:r>
              <a:rPr lang="sv-SE" sz="4400" dirty="0" smtClean="0">
                <a:solidFill>
                  <a:schemeClr val="tx1"/>
                </a:solidFill>
              </a:rPr>
              <a:t>Långsele – Bastuträsk</a:t>
            </a:r>
          </a:p>
        </p:txBody>
      </p:sp>
      <p:sp>
        <p:nvSpPr>
          <p:cNvPr id="6" name="Upp 5"/>
          <p:cNvSpPr/>
          <p:nvPr/>
        </p:nvSpPr>
        <p:spPr>
          <a:xfrm>
            <a:off x="5004048" y="5085184"/>
            <a:ext cx="360040" cy="648072"/>
          </a:xfrm>
          <a:prstGeom prst="upArrow">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p:cNvSpPr txBox="1"/>
          <p:nvPr/>
        </p:nvSpPr>
        <p:spPr>
          <a:xfrm>
            <a:off x="4860032" y="5949280"/>
            <a:ext cx="742511" cy="369332"/>
          </a:xfrm>
          <a:prstGeom prst="rect">
            <a:avLst/>
          </a:prstGeom>
          <a:noFill/>
        </p:spPr>
        <p:txBody>
          <a:bodyPr wrap="none" rtlCol="0">
            <a:spAutoFit/>
          </a:bodyPr>
          <a:lstStyle/>
          <a:p>
            <a:r>
              <a:rPr lang="sv-SE" dirty="0" smtClean="0"/>
              <a:t>Umeå</a:t>
            </a:r>
            <a:endParaRPr lang="sv-SE"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Bastuträsk – Boden </a:t>
            </a:r>
            <a:endParaRPr lang="sv-SE" dirty="0"/>
          </a:p>
        </p:txBody>
      </p:sp>
      <p:sp>
        <p:nvSpPr>
          <p:cNvPr id="3" name="Platshållare för innehåll 2"/>
          <p:cNvSpPr>
            <a:spLocks noGrp="1"/>
          </p:cNvSpPr>
          <p:nvPr>
            <p:ph idx="1"/>
          </p:nvPr>
        </p:nvSpPr>
        <p:spPr>
          <a:xfrm>
            <a:off x="467544" y="1556792"/>
            <a:ext cx="8229600" cy="4525963"/>
          </a:xfrm>
        </p:spPr>
        <p:txBody>
          <a:bodyPr/>
          <a:lstStyle/>
          <a:p>
            <a:endParaRPr lang="sv-SE" dirty="0"/>
          </a:p>
        </p:txBody>
      </p:sp>
      <p:pic>
        <p:nvPicPr>
          <p:cNvPr id="2050" name="Picture 2"/>
          <p:cNvPicPr>
            <a:picLocks noChangeAspect="1" noChangeArrowheads="1"/>
          </p:cNvPicPr>
          <p:nvPr/>
        </p:nvPicPr>
        <p:blipFill>
          <a:blip r:embed="rId3" cstate="print"/>
          <a:srcRect/>
          <a:stretch>
            <a:fillRect/>
          </a:stretch>
        </p:blipFill>
        <p:spPr bwMode="auto">
          <a:xfrm>
            <a:off x="0" y="1828800"/>
            <a:ext cx="9525000" cy="3200400"/>
          </a:xfrm>
          <a:prstGeom prst="rect">
            <a:avLst/>
          </a:prstGeom>
          <a:noFill/>
          <a:ln w="9525">
            <a:noFill/>
            <a:miter lim="800000"/>
            <a:headEnd/>
            <a:tailEnd/>
          </a:ln>
        </p:spPr>
      </p:pic>
      <p:sp>
        <p:nvSpPr>
          <p:cNvPr id="5" name="Upp 4"/>
          <p:cNvSpPr/>
          <p:nvPr/>
        </p:nvSpPr>
        <p:spPr>
          <a:xfrm>
            <a:off x="4644008" y="5085184"/>
            <a:ext cx="360040" cy="648072"/>
          </a:xfrm>
          <a:prstGeom prst="upArrow">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p:cNvSpPr txBox="1"/>
          <p:nvPr/>
        </p:nvSpPr>
        <p:spPr>
          <a:xfrm>
            <a:off x="3917800" y="5949280"/>
            <a:ext cx="1806328" cy="369332"/>
          </a:xfrm>
          <a:prstGeom prst="rect">
            <a:avLst/>
          </a:prstGeom>
          <a:noFill/>
        </p:spPr>
        <p:txBody>
          <a:bodyPr wrap="none" rtlCol="0">
            <a:spAutoFit/>
          </a:bodyPr>
          <a:lstStyle/>
          <a:p>
            <a:r>
              <a:rPr lang="sv-SE" dirty="0" err="1" smtClean="0"/>
              <a:t>Järneträskbacken</a:t>
            </a:r>
            <a:endParaRPr lang="sv-SE" dirty="0"/>
          </a:p>
        </p:txBody>
      </p:sp>
      <p:sp>
        <p:nvSpPr>
          <p:cNvPr id="7" name="Upp 6"/>
          <p:cNvSpPr/>
          <p:nvPr/>
        </p:nvSpPr>
        <p:spPr>
          <a:xfrm>
            <a:off x="6588224" y="5085184"/>
            <a:ext cx="360040" cy="648072"/>
          </a:xfrm>
          <a:prstGeom prst="upArrow">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p:cNvSpPr txBox="1"/>
          <p:nvPr/>
        </p:nvSpPr>
        <p:spPr>
          <a:xfrm>
            <a:off x="6373687" y="5949280"/>
            <a:ext cx="790601" cy="369332"/>
          </a:xfrm>
          <a:prstGeom prst="rect">
            <a:avLst/>
          </a:prstGeom>
          <a:noFill/>
        </p:spPr>
        <p:txBody>
          <a:bodyPr wrap="none" rtlCol="0">
            <a:spAutoFit/>
          </a:bodyPr>
          <a:lstStyle/>
          <a:p>
            <a:r>
              <a:rPr lang="sv-SE" dirty="0" smtClean="0"/>
              <a:t>Boden</a:t>
            </a:r>
            <a:endParaRPr lang="sv-SE"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75856" y="274638"/>
            <a:ext cx="5410944" cy="1143000"/>
          </a:xfrm>
        </p:spPr>
        <p:txBody>
          <a:bodyPr>
            <a:normAutofit/>
          </a:bodyPr>
          <a:lstStyle/>
          <a:p>
            <a:r>
              <a:rPr lang="sv-SE" sz="2400" b="1" dirty="0" smtClean="0"/>
              <a:t>Järnvägsnätet - Brister &amp; Utmaningar Stambanan vs Norrbotniabanan </a:t>
            </a:r>
            <a:endParaRPr lang="sv-SE" sz="2400" dirty="0"/>
          </a:p>
        </p:txBody>
      </p:sp>
      <p:sp>
        <p:nvSpPr>
          <p:cNvPr id="3" name="Platshållare för innehåll 2"/>
          <p:cNvSpPr>
            <a:spLocks noGrp="1"/>
          </p:cNvSpPr>
          <p:nvPr>
            <p:ph idx="1"/>
          </p:nvPr>
        </p:nvSpPr>
        <p:spPr>
          <a:xfrm>
            <a:off x="3131840" y="1600200"/>
            <a:ext cx="5554960" cy="4525963"/>
          </a:xfrm>
        </p:spPr>
        <p:txBody>
          <a:bodyPr>
            <a:normAutofit/>
          </a:bodyPr>
          <a:lstStyle/>
          <a:p>
            <a:r>
              <a:rPr lang="sv-SE" sz="2400" dirty="0" smtClean="0"/>
              <a:t>Kapacitetsutredningen har inte fångat de verkliga bristerna </a:t>
            </a:r>
          </a:p>
          <a:p>
            <a:r>
              <a:rPr lang="sv-SE" sz="2400" dirty="0" smtClean="0"/>
              <a:t>Situationen  norr om Vännäs är kritisk! </a:t>
            </a:r>
          </a:p>
          <a:p>
            <a:r>
              <a:rPr lang="sv-SE" sz="2400" dirty="0" smtClean="0"/>
              <a:t>Stor störningsrisk </a:t>
            </a:r>
          </a:p>
          <a:p>
            <a:r>
              <a:rPr lang="sv-SE" sz="2400" dirty="0" smtClean="0"/>
              <a:t>inga realistiska </a:t>
            </a:r>
            <a:r>
              <a:rPr lang="sv-SE" sz="2400" dirty="0" err="1" smtClean="0"/>
              <a:t>omledningsalternativ</a:t>
            </a:r>
            <a:r>
              <a:rPr lang="sv-SE" sz="2400" dirty="0" smtClean="0"/>
              <a:t> </a:t>
            </a:r>
          </a:p>
          <a:p>
            <a:r>
              <a:rPr lang="sv-SE" sz="2400" dirty="0" smtClean="0"/>
              <a:t>Näringslivet efterfrågar inte nya tågtider</a:t>
            </a:r>
          </a:p>
          <a:p>
            <a:r>
              <a:rPr lang="sv-SE" sz="2400" dirty="0" smtClean="0"/>
              <a:t>Norrbotniabanan är enda lösningen och måste byggas – feltänkt att bygga fler spår ”ute i skogen”! </a:t>
            </a:r>
          </a:p>
          <a:p>
            <a:endParaRPr lang="sv-SE" sz="2400" dirty="0"/>
          </a:p>
        </p:txBody>
      </p:sp>
      <p:pic>
        <p:nvPicPr>
          <p:cNvPr id="6" name="Bildobjekt 4" descr="JVG Spår_Grötingen.png"/>
          <p:cNvPicPr>
            <a:picLocks noChangeAspect="1"/>
          </p:cNvPicPr>
          <p:nvPr/>
        </p:nvPicPr>
        <p:blipFill>
          <a:blip r:embed="rId3" cstate="print"/>
          <a:srcRect l="28040" t="13474" r="28625" b="18019"/>
          <a:stretch>
            <a:fillRect/>
          </a:stretch>
        </p:blipFill>
        <p:spPr bwMode="auto">
          <a:xfrm>
            <a:off x="7602" y="450885"/>
            <a:ext cx="2853184" cy="6377350"/>
          </a:xfrm>
          <a:prstGeom prst="rect">
            <a:avLst/>
          </a:prstGeom>
          <a:noFill/>
          <a:ln w="9525">
            <a:noFill/>
            <a:miter lim="800000"/>
            <a:headEnd/>
            <a:tailEnd/>
          </a:ln>
        </p:spPr>
      </p:pic>
      <p:pic>
        <p:nvPicPr>
          <p:cNvPr id="7" name="Bildobjekt 6" descr="Annan fara.gif"/>
          <p:cNvPicPr>
            <a:picLocks noChangeAspect="1"/>
          </p:cNvPicPr>
          <p:nvPr/>
        </p:nvPicPr>
        <p:blipFill>
          <a:blip r:embed="rId4" cstate="print"/>
          <a:stretch>
            <a:fillRect/>
          </a:stretch>
        </p:blipFill>
        <p:spPr>
          <a:xfrm>
            <a:off x="268288" y="6468287"/>
            <a:ext cx="469579" cy="417097"/>
          </a:xfrm>
          <a:prstGeom prst="rect">
            <a:avLst/>
          </a:prstGeom>
        </p:spPr>
      </p:pic>
      <p:pic>
        <p:nvPicPr>
          <p:cNvPr id="8" name="Bildobjekt 7" descr="Annan fara.gif"/>
          <p:cNvPicPr>
            <a:picLocks noChangeAspect="1"/>
          </p:cNvPicPr>
          <p:nvPr/>
        </p:nvPicPr>
        <p:blipFill>
          <a:blip r:embed="rId4" cstate="print"/>
          <a:stretch>
            <a:fillRect/>
          </a:stretch>
        </p:blipFill>
        <p:spPr>
          <a:xfrm>
            <a:off x="-36512" y="5306237"/>
            <a:ext cx="469579" cy="417097"/>
          </a:xfrm>
          <a:prstGeom prst="rect">
            <a:avLst/>
          </a:prstGeom>
        </p:spPr>
      </p:pic>
      <p:pic>
        <p:nvPicPr>
          <p:cNvPr id="9" name="Bildobjekt 8" descr="Annan fara.gif"/>
          <p:cNvPicPr>
            <a:picLocks noChangeAspect="1"/>
          </p:cNvPicPr>
          <p:nvPr/>
        </p:nvPicPr>
        <p:blipFill>
          <a:blip r:embed="rId4" cstate="print"/>
          <a:stretch>
            <a:fillRect/>
          </a:stretch>
        </p:blipFill>
        <p:spPr>
          <a:xfrm>
            <a:off x="1030288" y="4849037"/>
            <a:ext cx="469579" cy="417097"/>
          </a:xfrm>
          <a:prstGeom prst="rect">
            <a:avLst/>
          </a:prstGeom>
        </p:spPr>
      </p:pic>
      <p:pic>
        <p:nvPicPr>
          <p:cNvPr id="10" name="Bildobjekt 9" descr="Annan fara.gif"/>
          <p:cNvPicPr>
            <a:picLocks noChangeAspect="1"/>
          </p:cNvPicPr>
          <p:nvPr/>
        </p:nvPicPr>
        <p:blipFill>
          <a:blip r:embed="rId4" cstate="print"/>
          <a:stretch>
            <a:fillRect/>
          </a:stretch>
        </p:blipFill>
        <p:spPr>
          <a:xfrm>
            <a:off x="954088" y="4239437"/>
            <a:ext cx="469579" cy="417097"/>
          </a:xfrm>
          <a:prstGeom prst="rect">
            <a:avLst/>
          </a:prstGeom>
        </p:spPr>
      </p:pic>
      <p:pic>
        <p:nvPicPr>
          <p:cNvPr id="11" name="Bildobjekt 10" descr="Annan fara.gif"/>
          <p:cNvPicPr>
            <a:picLocks noChangeAspect="1"/>
          </p:cNvPicPr>
          <p:nvPr/>
        </p:nvPicPr>
        <p:blipFill>
          <a:blip r:embed="rId4" cstate="print"/>
          <a:stretch>
            <a:fillRect/>
          </a:stretch>
        </p:blipFill>
        <p:spPr>
          <a:xfrm>
            <a:off x="1182688" y="3553637"/>
            <a:ext cx="469579" cy="417097"/>
          </a:xfrm>
          <a:prstGeom prst="rect">
            <a:avLst/>
          </a:prstGeom>
        </p:spPr>
      </p:pic>
      <p:pic>
        <p:nvPicPr>
          <p:cNvPr id="12" name="Bildobjekt 11" descr="Annan fara.gif"/>
          <p:cNvPicPr>
            <a:picLocks noChangeAspect="1"/>
          </p:cNvPicPr>
          <p:nvPr/>
        </p:nvPicPr>
        <p:blipFill>
          <a:blip r:embed="rId4" cstate="print"/>
          <a:stretch>
            <a:fillRect/>
          </a:stretch>
        </p:blipFill>
        <p:spPr>
          <a:xfrm>
            <a:off x="1792288" y="1953437"/>
            <a:ext cx="469579" cy="417097"/>
          </a:xfrm>
          <a:prstGeom prst="rect">
            <a:avLst/>
          </a:prstGeom>
        </p:spPr>
      </p:pic>
      <p:pic>
        <p:nvPicPr>
          <p:cNvPr id="13" name="Bildobjekt 12" descr="Annan fara.gif"/>
          <p:cNvPicPr>
            <a:picLocks noChangeAspect="1"/>
          </p:cNvPicPr>
          <p:nvPr/>
        </p:nvPicPr>
        <p:blipFill>
          <a:blip r:embed="rId4" cstate="print"/>
          <a:stretch>
            <a:fillRect/>
          </a:stretch>
        </p:blipFill>
        <p:spPr>
          <a:xfrm>
            <a:off x="1868488" y="734237"/>
            <a:ext cx="469579" cy="417097"/>
          </a:xfrm>
          <a:prstGeom prst="rect">
            <a:avLst/>
          </a:prstGeom>
        </p:spPr>
      </p:pic>
      <p:pic>
        <p:nvPicPr>
          <p:cNvPr id="14" name="Bildobjekt 13" descr="Annan fara.gif"/>
          <p:cNvPicPr>
            <a:picLocks noChangeAspect="1"/>
          </p:cNvPicPr>
          <p:nvPr/>
        </p:nvPicPr>
        <p:blipFill>
          <a:blip r:embed="rId4" cstate="print"/>
          <a:stretch>
            <a:fillRect/>
          </a:stretch>
        </p:blipFill>
        <p:spPr>
          <a:xfrm>
            <a:off x="2401888" y="1420037"/>
            <a:ext cx="469579" cy="417097"/>
          </a:xfrm>
          <a:prstGeom prst="rect">
            <a:avLst/>
          </a:prstGeom>
        </p:spPr>
      </p:pic>
      <p:pic>
        <p:nvPicPr>
          <p:cNvPr id="15" name="Picture 4"/>
          <p:cNvPicPr>
            <a:picLocks noChangeAspect="1" noChangeArrowheads="1"/>
          </p:cNvPicPr>
          <p:nvPr/>
        </p:nvPicPr>
        <p:blipFill>
          <a:blip r:embed="rId5" cstate="print"/>
          <a:srcRect l="42243" t="23422" r="32977" b="7673"/>
          <a:stretch>
            <a:fillRect/>
          </a:stretch>
        </p:blipFill>
        <p:spPr bwMode="auto">
          <a:xfrm>
            <a:off x="-1" y="476672"/>
            <a:ext cx="3059833" cy="63813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txBox="1">
            <a:spLocks/>
          </p:cNvSpPr>
          <p:nvPr/>
        </p:nvSpPr>
        <p:spPr>
          <a:xfrm>
            <a:off x="3010793" y="590897"/>
            <a:ext cx="5881687" cy="785812"/>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sz="4400" b="0" i="0" u="none" strike="noStrike" kern="1200" cap="none" spc="0" normalizeH="0" baseline="0" noProof="0" dirty="0" smtClean="0">
                <a:ln>
                  <a:noFill/>
                </a:ln>
                <a:solidFill>
                  <a:schemeClr val="tx1"/>
                </a:solidFill>
                <a:effectLst/>
                <a:uLnTx/>
                <a:uFillTx/>
                <a:latin typeface="+mj-lt"/>
                <a:ea typeface="+mj-ea"/>
                <a:cs typeface="+mj-cs"/>
              </a:rPr>
              <a:t>Kapacitetsbrist med enkelspår</a:t>
            </a:r>
          </a:p>
        </p:txBody>
      </p:sp>
      <p:sp>
        <p:nvSpPr>
          <p:cNvPr id="6" name="Platshållare för innehåll 2"/>
          <p:cNvSpPr txBox="1">
            <a:spLocks/>
          </p:cNvSpPr>
          <p:nvPr/>
        </p:nvSpPr>
        <p:spPr>
          <a:xfrm>
            <a:off x="3082230" y="1448147"/>
            <a:ext cx="5572125" cy="4429125"/>
          </a:xfrm>
          <a:prstGeom prst="rect">
            <a:avLst/>
          </a:prstGeom>
        </p:spPr>
        <p:txBody>
          <a:bodyPr vert="horz" lIns="91440" tIns="45720" rIns="91440" bIns="45720" rtlCol="0">
            <a:normAutofit/>
          </a:bodyPr>
          <a:lstStyle/>
          <a:p>
            <a:pPr marL="742950" marR="0" lvl="1" indent="-28575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sv-SE" sz="2400" b="0" i="0" u="none" strike="noStrike" kern="1200" cap="none" spc="0" normalizeH="0" baseline="0" noProof="0" dirty="0" smtClean="0">
                <a:ln>
                  <a:noFill/>
                </a:ln>
                <a:solidFill>
                  <a:schemeClr val="tx1"/>
                </a:solidFill>
                <a:effectLst/>
                <a:uLnTx/>
                <a:uFillTx/>
                <a:latin typeface="+mn-lt"/>
                <a:ea typeface="+mn-ea"/>
                <a:cs typeface="+mn-cs"/>
              </a:rPr>
              <a:t>Nordens tyngsta godspulsåder är till stora delar ett sårbart enkelspår.</a:t>
            </a:r>
          </a:p>
          <a:p>
            <a:pPr marL="742950" marR="0" lvl="1" indent="-28575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sv-SE" sz="2400" b="0" i="0" u="none" strike="noStrike" kern="1200" cap="none" spc="0" normalizeH="0" baseline="0" noProof="0" dirty="0" smtClean="0">
                <a:ln>
                  <a:noFill/>
                </a:ln>
                <a:solidFill>
                  <a:schemeClr val="tx1"/>
                </a:solidFill>
                <a:effectLst/>
                <a:uLnTx/>
                <a:uFillTx/>
                <a:latin typeface="+mn-lt"/>
                <a:ea typeface="+mn-ea"/>
                <a:cs typeface="+mn-cs"/>
              </a:rPr>
              <a:t>+</a:t>
            </a:r>
          </a:p>
          <a:p>
            <a:pPr marL="742950" marR="0" lvl="1" indent="-28575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sv-SE" sz="2400" b="0" i="0" u="none" strike="noStrike" kern="1200" cap="none" spc="0" normalizeH="0" baseline="0" noProof="0" dirty="0" smtClean="0">
                <a:ln>
                  <a:noFill/>
                </a:ln>
                <a:solidFill>
                  <a:schemeClr val="tx1"/>
                </a:solidFill>
                <a:effectLst/>
                <a:uLnTx/>
                <a:uFillTx/>
                <a:latin typeface="+mn-lt"/>
                <a:ea typeface="+mn-ea"/>
                <a:cs typeface="+mn-cs"/>
              </a:rPr>
              <a:t>Blandad trafik: Godståg, Regionala snabbtåg, </a:t>
            </a:r>
            <a:r>
              <a:rPr kumimoji="0" lang="sv-SE" sz="2400" b="0" i="0" u="none" strike="noStrike" kern="1200" cap="none" spc="0" normalizeH="0" baseline="0" noProof="0" dirty="0" err="1" smtClean="0">
                <a:ln>
                  <a:noFill/>
                </a:ln>
                <a:solidFill>
                  <a:schemeClr val="tx1"/>
                </a:solidFill>
                <a:effectLst/>
                <a:uLnTx/>
                <a:uFillTx/>
                <a:latin typeface="+mn-lt"/>
                <a:ea typeface="+mn-ea"/>
                <a:cs typeface="+mn-cs"/>
              </a:rPr>
              <a:t>Interregionla</a:t>
            </a:r>
            <a:r>
              <a:rPr kumimoji="0" lang="sv-SE" sz="2400" b="0" i="0" u="none" strike="noStrike" kern="1200" cap="none" spc="0" normalizeH="0" baseline="0" noProof="0" dirty="0" smtClean="0">
                <a:ln>
                  <a:noFill/>
                </a:ln>
                <a:solidFill>
                  <a:schemeClr val="tx1"/>
                </a:solidFill>
                <a:effectLst/>
                <a:uLnTx/>
                <a:uFillTx/>
                <a:latin typeface="+mn-lt"/>
                <a:ea typeface="+mn-ea"/>
                <a:cs typeface="+mn-cs"/>
              </a:rPr>
              <a:t> snabbtåg, Nattåg, Lokaltåg	</a:t>
            </a:r>
          </a:p>
          <a:p>
            <a:pPr marL="742950" marR="0" lvl="1" indent="-28575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sv-SE" sz="2400" b="0" i="0" u="none" strike="noStrike" kern="1200" cap="none" spc="0" normalizeH="0" baseline="0" noProof="0" dirty="0" smtClean="0">
                <a:ln>
                  <a:noFill/>
                </a:ln>
                <a:solidFill>
                  <a:schemeClr val="tx1"/>
                </a:solidFill>
                <a:effectLst/>
                <a:uLnTx/>
                <a:uFillTx/>
                <a:latin typeface="+mn-lt"/>
                <a:ea typeface="+mn-ea"/>
                <a:cs typeface="+mn-cs"/>
              </a:rPr>
              <a:t>= </a:t>
            </a:r>
          </a:p>
          <a:p>
            <a:pPr marL="742950" marR="0" lvl="1" indent="-28575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sv-SE" sz="2400" b="0" i="0" u="none" strike="noStrike" kern="1200" cap="none" spc="0" normalizeH="0" baseline="0" noProof="0" dirty="0" smtClean="0">
                <a:ln>
                  <a:noFill/>
                </a:ln>
                <a:solidFill>
                  <a:schemeClr val="tx1"/>
                </a:solidFill>
                <a:effectLst/>
                <a:uLnTx/>
                <a:uFillTx/>
                <a:latin typeface="+mn-lt"/>
                <a:ea typeface="+mn-ea"/>
                <a:cs typeface="+mn-cs"/>
              </a:rPr>
              <a:t>Mycket sårbart och kapacitetssvagt!</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v-SE"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v-SE"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Bildobjekt 4" descr="JVG Spår_Grötingen.png"/>
          <p:cNvPicPr>
            <a:picLocks noChangeAspect="1"/>
          </p:cNvPicPr>
          <p:nvPr/>
        </p:nvPicPr>
        <p:blipFill>
          <a:blip r:embed="rId3" cstate="print"/>
          <a:srcRect l="23569" t="4443" r="21439" b="7777"/>
          <a:stretch>
            <a:fillRect/>
          </a:stretch>
        </p:blipFill>
        <p:spPr bwMode="auto">
          <a:xfrm>
            <a:off x="-36512" y="476672"/>
            <a:ext cx="2778020" cy="6268616"/>
          </a:xfrm>
          <a:prstGeom prst="rect">
            <a:avLst/>
          </a:prstGeom>
          <a:noFill/>
          <a:ln w="9525">
            <a:noFill/>
            <a:miter lim="800000"/>
            <a:headEnd/>
            <a:tailEnd/>
          </a:ln>
        </p:spPr>
      </p:pic>
      <p:pic>
        <p:nvPicPr>
          <p:cNvPr id="8" name="Bildobjekt 7" descr="Avsmalnande väg.gif"/>
          <p:cNvPicPr>
            <a:picLocks noChangeAspect="1"/>
          </p:cNvPicPr>
          <p:nvPr/>
        </p:nvPicPr>
        <p:blipFill>
          <a:blip r:embed="rId4" cstate="print"/>
          <a:stretch>
            <a:fillRect/>
          </a:stretch>
        </p:blipFill>
        <p:spPr>
          <a:xfrm>
            <a:off x="105434" y="603695"/>
            <a:ext cx="1802270" cy="160116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0" y="404664"/>
            <a:ext cx="3394720" cy="1143000"/>
          </a:xfrm>
        </p:spPr>
        <p:txBody>
          <a:bodyPr>
            <a:noAutofit/>
          </a:bodyPr>
          <a:lstStyle/>
          <a:p>
            <a:r>
              <a:rPr lang="sv-SE" sz="3200" b="1" dirty="0" smtClean="0"/>
              <a:t>Högtryck i norr</a:t>
            </a:r>
            <a:endParaRPr lang="sv-SE" sz="3200" b="1" dirty="0"/>
          </a:p>
        </p:txBody>
      </p:sp>
      <p:sp>
        <p:nvSpPr>
          <p:cNvPr id="3" name="Platshållare för innehåll 2"/>
          <p:cNvSpPr>
            <a:spLocks noGrp="1"/>
          </p:cNvSpPr>
          <p:nvPr>
            <p:ph idx="1"/>
          </p:nvPr>
        </p:nvSpPr>
        <p:spPr>
          <a:xfrm>
            <a:off x="4572000" y="1340768"/>
            <a:ext cx="4176464" cy="4525963"/>
          </a:xfrm>
        </p:spPr>
        <p:txBody>
          <a:bodyPr>
            <a:normAutofit/>
          </a:bodyPr>
          <a:lstStyle/>
          <a:p>
            <a:r>
              <a:rPr lang="sv-SE" dirty="0" smtClean="0"/>
              <a:t>Näringslivet investerar över 200 miljarder de närmaste tio åren, bara i Norrbotten. </a:t>
            </a:r>
          </a:p>
        </p:txBody>
      </p:sp>
      <p:pic>
        <p:nvPicPr>
          <p:cNvPr id="2050" name="Picture 2"/>
          <p:cNvPicPr>
            <a:picLocks noChangeAspect="1" noChangeArrowheads="1"/>
          </p:cNvPicPr>
          <p:nvPr/>
        </p:nvPicPr>
        <p:blipFill>
          <a:blip r:embed="rId3" cstate="print"/>
          <a:srcRect l="16606" t="16359" r="42789" b="11782"/>
          <a:stretch>
            <a:fillRect/>
          </a:stretch>
        </p:blipFill>
        <p:spPr bwMode="auto">
          <a:xfrm>
            <a:off x="539552" y="908720"/>
            <a:ext cx="3960440" cy="52565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ruta 10"/>
          <p:cNvSpPr txBox="1"/>
          <p:nvPr/>
        </p:nvSpPr>
        <p:spPr>
          <a:xfrm>
            <a:off x="1835696" y="5949280"/>
            <a:ext cx="3600400" cy="646331"/>
          </a:xfrm>
          <a:prstGeom prst="rect">
            <a:avLst/>
          </a:prstGeom>
          <a:noFill/>
        </p:spPr>
        <p:txBody>
          <a:bodyPr wrap="square" rtlCol="0">
            <a:spAutoFit/>
          </a:bodyPr>
          <a:lstStyle/>
          <a:p>
            <a:pPr algn="ctr"/>
            <a:r>
              <a:rPr lang="sv-SE" dirty="0" smtClean="0">
                <a:solidFill>
                  <a:srgbClr val="FF0000"/>
                </a:solidFill>
              </a:rPr>
              <a:t>3000 personer skall anställas inom en fem års period i Malmfälten</a:t>
            </a:r>
            <a:endParaRPr lang="sv-SE" dirty="0">
              <a:solidFill>
                <a:srgbClr val="FF0000"/>
              </a:solidFill>
            </a:endParaRPr>
          </a:p>
        </p:txBody>
      </p:sp>
      <p:sp>
        <p:nvSpPr>
          <p:cNvPr id="2" name="Rubrik 1"/>
          <p:cNvSpPr>
            <a:spLocks noGrp="1"/>
          </p:cNvSpPr>
          <p:nvPr>
            <p:ph type="title"/>
          </p:nvPr>
        </p:nvSpPr>
        <p:spPr>
          <a:xfrm>
            <a:off x="3851275" y="557808"/>
            <a:ext cx="5113338" cy="1143000"/>
          </a:xfrm>
        </p:spPr>
        <p:txBody>
          <a:bodyPr>
            <a:normAutofit fontScale="90000"/>
          </a:bodyPr>
          <a:lstStyle/>
          <a:p>
            <a:r>
              <a:rPr lang="sv-SE" dirty="0" smtClean="0"/>
              <a:t>”Biljoninvesteringar på gång i norr ”</a:t>
            </a:r>
          </a:p>
        </p:txBody>
      </p:sp>
      <p:sp>
        <p:nvSpPr>
          <p:cNvPr id="3" name="Platshållare för innehåll 2"/>
          <p:cNvSpPr>
            <a:spLocks noGrp="1"/>
          </p:cNvSpPr>
          <p:nvPr>
            <p:ph idx="1"/>
          </p:nvPr>
        </p:nvSpPr>
        <p:spPr>
          <a:xfrm>
            <a:off x="5148064" y="1745382"/>
            <a:ext cx="4067498" cy="3987874"/>
          </a:xfrm>
        </p:spPr>
        <p:txBody>
          <a:bodyPr>
            <a:normAutofit fontScale="92500"/>
          </a:bodyPr>
          <a:lstStyle/>
          <a:p>
            <a:r>
              <a:rPr lang="sv-SE" sz="1800" b="1" dirty="0" smtClean="0"/>
              <a:t>400 miljarder är redan beslutat i norra Norge, Sverige och Finland.</a:t>
            </a:r>
          </a:p>
          <a:p>
            <a:r>
              <a:rPr lang="sv-SE" sz="1800" b="1" dirty="0" smtClean="0"/>
              <a:t>ytterligare 500 miljarder  planeras där </a:t>
            </a:r>
            <a:br>
              <a:rPr lang="sv-SE" sz="1800" b="1" dirty="0" smtClean="0"/>
            </a:br>
            <a:r>
              <a:rPr lang="sv-SE" sz="1800" b="1" dirty="0" smtClean="0"/>
              <a:t>det finns en viss osäkerhet. </a:t>
            </a:r>
          </a:p>
          <a:p>
            <a:r>
              <a:rPr lang="sv-SE" sz="1800" dirty="0" smtClean="0"/>
              <a:t>För Norrbottens del handlar det om </a:t>
            </a:r>
            <a:r>
              <a:rPr lang="sv-SE" sz="1800" strike="sngStrike" dirty="0" smtClean="0"/>
              <a:t>180</a:t>
            </a:r>
            <a:r>
              <a:rPr lang="sv-SE" sz="1800" dirty="0" smtClean="0"/>
              <a:t>  220 miljarder fram till 2020.</a:t>
            </a:r>
          </a:p>
          <a:p>
            <a:r>
              <a:rPr lang="sv-SE" sz="1800" dirty="0" smtClean="0"/>
              <a:t>Gruv- och skogsindustri står för 60-80 miljarder, energiproduktion 80 miljarder, infrastruktur tio miljarder och </a:t>
            </a:r>
            <a:br>
              <a:rPr lang="sv-SE" sz="1800" dirty="0" smtClean="0"/>
            </a:br>
            <a:r>
              <a:rPr lang="sv-SE" sz="1800" dirty="0" smtClean="0"/>
              <a:t>turistbranschen två miljarder.</a:t>
            </a:r>
          </a:p>
          <a:p>
            <a:r>
              <a:rPr lang="sv-SE" sz="1800" dirty="0" smtClean="0"/>
              <a:t>Räknas nordvästra delen av </a:t>
            </a:r>
            <a:br>
              <a:rPr lang="sv-SE" sz="1800" dirty="0" smtClean="0"/>
            </a:br>
            <a:r>
              <a:rPr lang="sv-SE" sz="1800" dirty="0" smtClean="0"/>
              <a:t>Ryssland så talas det om investeringar på totalt  1500 miljarder kronor.</a:t>
            </a:r>
          </a:p>
          <a:p>
            <a:endParaRPr lang="sv-SE" sz="1800" dirty="0" smtClean="0"/>
          </a:p>
        </p:txBody>
      </p:sp>
      <p:sp>
        <p:nvSpPr>
          <p:cNvPr id="12" name="textruta 11"/>
          <p:cNvSpPr txBox="1"/>
          <p:nvPr/>
        </p:nvSpPr>
        <p:spPr>
          <a:xfrm>
            <a:off x="5508104" y="5652537"/>
            <a:ext cx="2664296" cy="584775"/>
          </a:xfrm>
          <a:prstGeom prst="rect">
            <a:avLst/>
          </a:prstGeom>
          <a:noFill/>
        </p:spPr>
        <p:txBody>
          <a:bodyPr wrap="square" rtlCol="0">
            <a:spAutoFit/>
          </a:bodyPr>
          <a:lstStyle/>
          <a:p>
            <a:r>
              <a:rPr lang="sv-SE" sz="1600" dirty="0" smtClean="0"/>
              <a:t>Källa: NSD 2010-03-18</a:t>
            </a:r>
            <a:br>
              <a:rPr lang="sv-SE" sz="1600" dirty="0" smtClean="0"/>
            </a:br>
            <a:r>
              <a:rPr lang="sv-SE" sz="1600" dirty="0" smtClean="0"/>
              <a:t>Hans </a:t>
            </a:r>
            <a:r>
              <a:rPr lang="sv-SE" sz="1600" dirty="0" err="1" smtClean="0"/>
              <a:t>Sternlund</a:t>
            </a:r>
            <a:endParaRPr lang="sv-SE" sz="1600" dirty="0"/>
          </a:p>
        </p:txBody>
      </p:sp>
      <p:pic>
        <p:nvPicPr>
          <p:cNvPr id="13" name="Picture 2"/>
          <p:cNvPicPr>
            <a:picLocks noChangeAspect="1" noChangeArrowheads="1"/>
          </p:cNvPicPr>
          <p:nvPr/>
        </p:nvPicPr>
        <p:blipFill>
          <a:blip r:embed="rId3" cstate="print"/>
          <a:srcRect t="15375" r="50511" b="9813"/>
          <a:stretch>
            <a:fillRect/>
          </a:stretch>
        </p:blipFill>
        <p:spPr bwMode="auto">
          <a:xfrm>
            <a:off x="49642" y="548680"/>
            <a:ext cx="3874286" cy="4392488"/>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rcRect t="14917" r="34668" b="6250"/>
          <a:stretch>
            <a:fillRect/>
          </a:stretch>
        </p:blipFill>
        <p:spPr bwMode="auto">
          <a:xfrm rot="-1577163">
            <a:off x="298661" y="1418711"/>
            <a:ext cx="4500562" cy="3839666"/>
          </a:xfrm>
          <a:prstGeom prst="rect">
            <a:avLst/>
          </a:prstGeom>
          <a:noFill/>
          <a:ln w="9525">
            <a:solidFill>
              <a:schemeClr val="tx1"/>
            </a:solidFill>
            <a:miter lim="800000"/>
            <a:headEnd/>
            <a:tailEnd/>
          </a:ln>
        </p:spPr>
      </p:pic>
      <p:pic>
        <p:nvPicPr>
          <p:cNvPr id="16" name="Picture 8"/>
          <p:cNvPicPr>
            <a:picLocks noChangeAspect="1" noChangeArrowheads="1"/>
          </p:cNvPicPr>
          <p:nvPr/>
        </p:nvPicPr>
        <p:blipFill>
          <a:blip r:embed="rId5" cstate="print"/>
          <a:srcRect l="3317" t="14391" r="3661" b="8829"/>
          <a:stretch>
            <a:fillRect/>
          </a:stretch>
        </p:blipFill>
        <p:spPr bwMode="auto">
          <a:xfrm>
            <a:off x="35496" y="764704"/>
            <a:ext cx="9144001" cy="5661512"/>
          </a:xfrm>
          <a:prstGeom prst="rect">
            <a:avLst/>
          </a:prstGeom>
          <a:noFill/>
          <a:ln w="9525">
            <a:solidFill>
              <a:schemeClr val="tx1"/>
            </a:solidFill>
            <a:miter lim="800000"/>
            <a:headEnd/>
            <a:tailEnd/>
          </a:ln>
        </p:spPr>
      </p:pic>
      <p:pic>
        <p:nvPicPr>
          <p:cNvPr id="10" name="Picture 2"/>
          <p:cNvPicPr>
            <a:picLocks noChangeAspect="1" noChangeArrowheads="1"/>
          </p:cNvPicPr>
          <p:nvPr/>
        </p:nvPicPr>
        <p:blipFill>
          <a:blip r:embed="rId6" cstate="print"/>
          <a:srcRect l="3125" t="18500" r="3125" b="9641"/>
          <a:stretch>
            <a:fillRect/>
          </a:stretch>
        </p:blipFill>
        <p:spPr bwMode="auto">
          <a:xfrm>
            <a:off x="35496" y="764704"/>
            <a:ext cx="9144000" cy="52565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up)">
                                      <p:cBhvr>
                                        <p:cTn id="18" dur="500"/>
                                        <p:tgtEl>
                                          <p:spTgt spid="3">
                                            <p:txEl>
                                              <p:pRg st="0" end="0"/>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up)">
                                      <p:cBhvr>
                                        <p:cTn id="21" dur="500"/>
                                        <p:tgtEl>
                                          <p:spTgt spid="3">
                                            <p:txEl>
                                              <p:pRg st="1" end="1"/>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up)">
                                      <p:cBhvr>
                                        <p:cTn id="24" dur="500"/>
                                        <p:tgtEl>
                                          <p:spTgt spid="3">
                                            <p:txEl>
                                              <p:pRg st="2" end="2"/>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1352</TotalTime>
  <Words>1975</Words>
  <Application>Microsoft Office PowerPoint</Application>
  <PresentationFormat>Bildspel på skärmen (4:3)</PresentationFormat>
  <Paragraphs>173</Paragraphs>
  <Slides>27</Slides>
  <Notes>25</Notes>
  <HiddenSlides>0</HiddenSlides>
  <MMClips>1</MMClips>
  <ScaleCrop>false</ScaleCrop>
  <HeadingPairs>
    <vt:vector size="6" baseType="variant">
      <vt:variant>
        <vt:lpstr>Tema</vt:lpstr>
      </vt:variant>
      <vt:variant>
        <vt:i4>1</vt:i4>
      </vt:variant>
      <vt:variant>
        <vt:lpstr>Serverprogram för OLE-inbäddning</vt:lpstr>
      </vt:variant>
      <vt:variant>
        <vt:i4>1</vt:i4>
      </vt:variant>
      <vt:variant>
        <vt:lpstr>Bildrubriker</vt:lpstr>
      </vt:variant>
      <vt:variant>
        <vt:i4>27</vt:i4>
      </vt:variant>
    </vt:vector>
  </HeadingPairs>
  <TitlesOfParts>
    <vt:vector size="29" baseType="lpstr">
      <vt:lpstr>Office-tema</vt:lpstr>
      <vt:lpstr>Acrobat Document</vt:lpstr>
      <vt:lpstr>Botniska korridoren/ Norrbotniabanan för tillväxt i Sverige och Europa</vt:lpstr>
      <vt:lpstr>Bild 2</vt:lpstr>
      <vt:lpstr>Bild 3</vt:lpstr>
      <vt:lpstr>Bild 4</vt:lpstr>
      <vt:lpstr>Bastuträsk – Boden </vt:lpstr>
      <vt:lpstr>Järnvägsnätet - Brister &amp; Utmaningar Stambanan vs Norrbotniabanan </vt:lpstr>
      <vt:lpstr>Bild 7</vt:lpstr>
      <vt:lpstr>Högtryck i norr</vt:lpstr>
      <vt:lpstr>”Biljoninvesteringar på gång i norr ”</vt:lpstr>
      <vt:lpstr> Gruvnäringen förser hela landet med välstånd </vt:lpstr>
      <vt:lpstr>Skogsnäringen </vt:lpstr>
      <vt:lpstr>Bild 12</vt:lpstr>
      <vt:lpstr>Stor investeringsvilja hos industrin </vt:lpstr>
      <vt:lpstr>Bild 14</vt:lpstr>
      <vt:lpstr>Bild 15</vt:lpstr>
      <vt:lpstr>Bild 16</vt:lpstr>
      <vt:lpstr>Järnvägsnätet Brister &amp; Utmaningar Regionförstoring  </vt:lpstr>
      <vt:lpstr>Vad krävs för att  öka kapaciteten  för godstrafiken  på järnväg med 50% fram till 2025?</vt:lpstr>
      <vt:lpstr>Bild 19</vt:lpstr>
      <vt:lpstr>Bild 20</vt:lpstr>
      <vt:lpstr>Bild 21</vt:lpstr>
      <vt:lpstr>Bild 22</vt:lpstr>
      <vt:lpstr>Bild 23</vt:lpstr>
      <vt:lpstr>Hög prioritet i närtid</vt:lpstr>
      <vt:lpstr>Norrbotniabanan  Längre och tyngre tåg,  på en snabbare och kortare bana.  Driftsäkerhet med dubbelspårsfunktion.</vt:lpstr>
      <vt:lpstr>Sammanfattning</vt:lpstr>
      <vt:lpstr>Bild 27</vt:lpstr>
    </vt:vector>
  </TitlesOfParts>
  <Company>Piteå Kommun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klkes01</dc:creator>
  <cp:lastModifiedBy>klkes01</cp:lastModifiedBy>
  <cp:revision>97</cp:revision>
  <dcterms:created xsi:type="dcterms:W3CDTF">2012-01-16T13:13:52Z</dcterms:created>
  <dcterms:modified xsi:type="dcterms:W3CDTF">2012-01-29T21:33:01Z</dcterms:modified>
</cp:coreProperties>
</file>